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7" r:id="rId2"/>
    <p:sldId id="269"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88" r:id="rId3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65156" autoAdjust="0"/>
  </p:normalViewPr>
  <p:slideViewPr>
    <p:cSldViewPr snapToGrid="0">
      <p:cViewPr varScale="1">
        <p:scale>
          <a:sx n="71" d="100"/>
          <a:sy n="71" d="100"/>
        </p:scale>
        <p:origin x="2418"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3132FE1-E09A-40C4-9FF6-3CCD491F7A4B}" type="datetimeFigureOut">
              <a:rPr lang="en-US" smtClean="0"/>
              <a:t>6/19/2018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7AB9DDB-1021-4C9B-A9E2-8B0C831BEEA2}" type="slidenum">
              <a:rPr lang="en-US" smtClean="0"/>
              <a:t>‹#›</a:t>
            </a:fld>
            <a:endParaRPr lang="en-US"/>
          </a:p>
        </p:txBody>
      </p:sp>
    </p:spTree>
    <p:extLst>
      <p:ext uri="{BB962C8B-B14F-4D97-AF65-F5344CB8AC3E}">
        <p14:creationId xmlns:p14="http://schemas.microsoft.com/office/powerpoint/2010/main" val="316008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gc.org/sites/default/files/standards/K-12%20standards%20bookle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ber.org/papers/w2151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obinsoncenter.uw.edu/2015/06/new-educators-highly-capable-program-handboo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agc.org/sites/default/files/standards/K-12%20standards%20booklet.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nagc.org/sites/default/files/standards/K-12%20standards%20booklet.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dufest.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latin typeface="Calibri" charset="0"/>
                <a:ea typeface="ＭＳ Ｐゴシック" charset="0"/>
                <a:cs typeface="ＭＳ Ｐゴシック" charset="0"/>
              </a:rPr>
              <a:t>Welcome to Module 1: An Overview of Identification Process and Practices</a:t>
            </a:r>
          </a:p>
          <a:p>
            <a:pPr defTabSz="966612">
              <a:defRPr/>
            </a:pPr>
            <a:endParaRPr lang="en-US" dirty="0" smtClean="0">
              <a:latin typeface="Calibri" charset="0"/>
              <a:ea typeface="ＭＳ Ｐゴシック" charset="0"/>
              <a:cs typeface="ＭＳ Ｐゴシック" charset="0"/>
            </a:endParaRPr>
          </a:p>
          <a:p>
            <a:pPr defTabSz="966612">
              <a:defRPr/>
            </a:pPr>
            <a:r>
              <a:rPr lang="en-US" dirty="0" smtClean="0">
                <a:latin typeface="Calibri" charset="0"/>
                <a:ea typeface="ＭＳ Ｐゴシック" charset="0"/>
                <a:cs typeface="ＭＳ Ｐゴシック" charset="0"/>
              </a:rPr>
              <a:t>How do we identify students for highly capable programs and services? This has been the most confusing and controversial aspect of gifted education programming.  Practitioners have long struggled with how to do it right, and spend an inordinate amount of time on the task.  Well-intentioned and dedicated school personnel ask questions such as “Who are the highly capable students,” “Are teachers good judges of students’ talents,” “Do we retest students every year for identification purposes,” and “What is the best test to use when identifying students?”  These questions reflect assumptions that there is a correct way to identify students for gifted services. In reality, identifying students is not precise. We must consider how we ensure equity and access to ALL students who might benefit from highly capable services.</a:t>
            </a:r>
          </a:p>
          <a:p>
            <a:pPr defTabSz="966612">
              <a:defRPr/>
            </a:pPr>
            <a:endParaRPr lang="en-US" dirty="0" smtClean="0">
              <a:latin typeface="Calibri" charset="0"/>
              <a:ea typeface="ＭＳ Ｐゴシック" charset="0"/>
              <a:cs typeface="ＭＳ Ｐゴシック" charset="0"/>
            </a:endParaRPr>
          </a:p>
          <a:p>
            <a:pPr defTabSz="966612">
              <a:defRPr/>
            </a:pPr>
            <a:r>
              <a:rPr lang="en-US" dirty="0" smtClean="0">
                <a:latin typeface="Calibri" charset="0"/>
                <a:ea typeface="ＭＳ Ｐゴシック" charset="0"/>
                <a:cs typeface="ＭＳ Ｐゴシック" charset="0"/>
              </a:rPr>
              <a:t>This module explores the process and procedures of identification of students who are highly capable based on Washington Administrative Code 392-170, with a discussion about complex decisions educators must make when developing comprehensive identification plans that match student learning needs in Grades K-12.</a:t>
            </a:r>
          </a:p>
          <a:p>
            <a:pPr defTabSz="966612">
              <a:defRPr/>
            </a:pPr>
            <a:endParaRPr lang="en-US" dirty="0" smtClean="0">
              <a:latin typeface="Calibri" charset="0"/>
              <a:ea typeface="ＭＳ Ｐゴシック" charset="0"/>
              <a:cs typeface="ＭＳ Ｐゴシック" charset="0"/>
            </a:endParaRPr>
          </a:p>
          <a:p>
            <a:pPr defTabSz="966612">
              <a:defRPr/>
            </a:pPr>
            <a:r>
              <a:rPr lang="en-US" sz="1300" dirty="0"/>
              <a:t>This module will also explain the identification process of highly capable students in the State of Washington. It also introduces a paradigm shift in thinking to match the requirements of the new law. Participants will explore the complexity of the decisions educators must make when developing comprehensive identification plans that match student learning needs K-12.</a:t>
            </a:r>
          </a:p>
          <a:p>
            <a:pPr defTabSz="966612">
              <a:defRPr/>
            </a:pPr>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1</a:t>
            </a:fld>
            <a:endParaRPr lang="en-US">
              <a:solidFill>
                <a:prstClr val="black"/>
              </a:solidFill>
              <a:latin typeface="Calibri"/>
            </a:endParaRPr>
          </a:p>
        </p:txBody>
      </p:sp>
    </p:spTree>
    <p:extLst>
      <p:ext uri="{BB962C8B-B14F-4D97-AF65-F5344CB8AC3E}">
        <p14:creationId xmlns:p14="http://schemas.microsoft.com/office/powerpoint/2010/main" val="156338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Identification is an ongoing process with the goal of ensuring that students who require enhanced or accelerated learning experiences receive services that are matched to their specific learning needs. </a:t>
            </a:r>
          </a:p>
          <a:p>
            <a:endParaRPr lang="en-US" dirty="0" smtClean="0"/>
          </a:p>
          <a:p>
            <a:r>
              <a:rPr lang="en-US" dirty="0" smtClean="0"/>
              <a:t>Washington State requires the establishment of a Multidisciplinary Selection Committee for the final selection of the most highly capable students for participation in the district program for highly capable students. Some of the major responsibilities of the identification team are to create an identification plan that articulates the procedures for referring, screening, assessing, and identifying students for highly capable services. This committee includes:</a:t>
            </a:r>
          </a:p>
          <a:p>
            <a:pPr marL="241653" indent="-241653">
              <a:buFont typeface="+mj-lt"/>
              <a:buAutoNum type="arabicPeriod"/>
            </a:pPr>
            <a:endParaRPr lang="en-US" b="0" dirty="0" smtClean="0"/>
          </a:p>
          <a:p>
            <a:pPr marL="241653" indent="-241653">
              <a:buFont typeface="+mj-lt"/>
              <a:buAutoNum type="arabicPeriod"/>
            </a:pPr>
            <a:r>
              <a:rPr lang="en-US" b="0" dirty="0" smtClean="0"/>
              <a:t>A </a:t>
            </a:r>
            <a:r>
              <a:rPr lang="en-US" b="1" dirty="0" smtClean="0"/>
              <a:t>special teacher:</a:t>
            </a:r>
            <a:r>
              <a:rPr lang="en-US" b="0" dirty="0" smtClean="0"/>
              <a:t> </a:t>
            </a:r>
            <a:r>
              <a:rPr lang="en-US" dirty="0" smtClean="0"/>
              <a:t>Provided, that if a special teacher is not available, a classroom teacher shall be appointed;</a:t>
            </a:r>
          </a:p>
          <a:p>
            <a:pPr marL="241653" indent="-241653">
              <a:buFont typeface="+mj-lt"/>
              <a:buAutoNum type="arabicPeriod"/>
            </a:pPr>
            <a:r>
              <a:rPr lang="en-US" b="0" dirty="0" smtClean="0"/>
              <a:t>A </a:t>
            </a:r>
            <a:r>
              <a:rPr lang="en-US" b="1" dirty="0" smtClean="0"/>
              <a:t>psychologist</a:t>
            </a:r>
            <a:r>
              <a:rPr lang="en-US" b="0" dirty="0" smtClean="0"/>
              <a:t> </a:t>
            </a:r>
            <a:r>
              <a:rPr lang="en-US" dirty="0" smtClean="0"/>
              <a:t>or other qualified practitioner with the training to interpret cognitive and achievement test results;</a:t>
            </a:r>
          </a:p>
          <a:p>
            <a:pPr marL="241653" indent="-241653">
              <a:buFont typeface="+mj-lt"/>
              <a:buAutoNum type="arabicPeriod"/>
            </a:pPr>
            <a:r>
              <a:rPr lang="en-US" b="0" dirty="0" smtClean="0"/>
              <a:t>A </a:t>
            </a:r>
            <a:r>
              <a:rPr lang="en-US" b="1" dirty="0" smtClean="0"/>
              <a:t>certificated coordinator/administrator </a:t>
            </a:r>
            <a:r>
              <a:rPr lang="en-US" b="0" dirty="0" smtClean="0"/>
              <a:t>with responsibility for the supervision of the district's program for highly capable students; and</a:t>
            </a:r>
          </a:p>
          <a:p>
            <a:pPr marL="241653" indent="-241653">
              <a:buFont typeface="+mj-lt"/>
              <a:buAutoNum type="arabicPeriod"/>
            </a:pPr>
            <a:r>
              <a:rPr lang="en-US" dirty="0" smtClean="0"/>
              <a:t>Such </a:t>
            </a:r>
            <a:r>
              <a:rPr lang="en-US" b="1" dirty="0" smtClean="0"/>
              <a:t>additional professionals</a:t>
            </a:r>
            <a:r>
              <a:rPr lang="en-US" dirty="0" smtClean="0"/>
              <a:t>, if any, the district deems desirable. </a:t>
            </a:r>
          </a:p>
          <a:p>
            <a:pPr marL="241653" indent="-241653">
              <a:buFont typeface="+mj-lt"/>
              <a:buAutoNum type="arabicPeriod"/>
            </a:pPr>
            <a:endParaRPr lang="en-US" dirty="0" smtClean="0"/>
          </a:p>
          <a:p>
            <a:r>
              <a:rPr lang="en-US" dirty="0" smtClean="0"/>
              <a:t>It is also advisable that district personnel in charge of the highly capable program form a committee to collaborate in designing the identification procedures and also exploring the types of services that the school district will provide to these students  who are identified in Grades K-12 (see Module 4: Developing an Array of Services for Highly Capable Students). This committee might be made up of members from the Multidisciplinary Selection Committee and include representatives from specific grade levels, coordinators or directors of highly capable program services, administrators, and school counselors who might assist in developing and implementing a professional development plan for educators. As outlined in NAGC’s Pre K-Grade 12 Programming Standards (2010), high quality programs for highly capable students require that professional development in gifted education should help all educators to recognize the characteristics of giftedness in diverse populations, understand the school or district referral and identification process, and possess an array of high quality research-based differentiation strategies that challenge students.  Additionally, services for identified students are enhanced by guidance and counseling professionals with knowledge about the social and emotional needs of these students. This team could serve to identify the professional development needs of their staff and plan ways to provide this support </a:t>
            </a:r>
          </a:p>
          <a:p>
            <a:endParaRPr lang="en-US" dirty="0" smtClean="0"/>
          </a:p>
          <a:p>
            <a:r>
              <a:rPr lang="en-US" b="1" dirty="0" smtClean="0"/>
              <a:t>References:</a:t>
            </a:r>
          </a:p>
          <a:p>
            <a:endParaRPr lang="en-US" dirty="0" smtClean="0"/>
          </a:p>
          <a:p>
            <a:pPr marL="483306" indent="-483306" defTabSz="966612">
              <a:defRPr/>
            </a:pPr>
            <a:r>
              <a:rPr lang="en-US" sz="1300" dirty="0"/>
              <a:t>National Association for Gifted Children. (2010). </a:t>
            </a:r>
            <a:r>
              <a:rPr lang="en-US" sz="1300" i="1" dirty="0"/>
              <a:t>Pre-K-Grade 12 gifted programming standards. </a:t>
            </a:r>
            <a:r>
              <a:rPr lang="en-US" sz="1300" dirty="0"/>
              <a:t>Washington, DC: Author. </a:t>
            </a:r>
          </a:p>
          <a:p>
            <a:pPr marL="483306" indent="-483306" defTabSz="966612">
              <a:defRPr/>
            </a:pPr>
            <a:r>
              <a:rPr lang="en-US" sz="1300" dirty="0"/>
              <a:t>	http://</a:t>
            </a:r>
            <a:r>
              <a:rPr lang="en-US" sz="1300" dirty="0" err="1"/>
              <a:t>www.nagc.org</a:t>
            </a:r>
            <a:r>
              <a:rPr lang="en-US" sz="1300" dirty="0"/>
              <a:t>/resources-publications/resources/national-standards-gifted-and-talented-education/pre-k-grade-12 </a:t>
            </a:r>
          </a:p>
          <a:p>
            <a:pPr marL="483306" indent="-483306"/>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10</a:t>
            </a:fld>
            <a:endParaRPr lang="en-US">
              <a:solidFill>
                <a:prstClr val="black"/>
              </a:solidFill>
              <a:latin typeface="Calibri"/>
            </a:endParaRPr>
          </a:p>
        </p:txBody>
      </p:sp>
    </p:spTree>
    <p:extLst>
      <p:ext uri="{BB962C8B-B14F-4D97-AF65-F5344CB8AC3E}">
        <p14:creationId xmlns:p14="http://schemas.microsoft.com/office/powerpoint/2010/main" val="355797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Washington state has defined a special teacher as one who has training,</a:t>
            </a:r>
            <a:r>
              <a:rPr lang="en-US" baseline="0" dirty="0" smtClean="0"/>
              <a:t> expertise, advanced skills, and knowledge in the education of highly capable students.  If such a teacher does not exist, then a classroom teacher shall be appointed.  </a:t>
            </a:r>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11</a:t>
            </a:fld>
            <a:endParaRPr lang="en-US">
              <a:solidFill>
                <a:prstClr val="black"/>
              </a:solidFill>
              <a:latin typeface="Calibri"/>
            </a:endParaRPr>
          </a:p>
        </p:txBody>
      </p:sp>
    </p:spTree>
    <p:extLst>
      <p:ext uri="{BB962C8B-B14F-4D97-AF65-F5344CB8AC3E}">
        <p14:creationId xmlns:p14="http://schemas.microsoft.com/office/powerpoint/2010/main" val="53011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Standards are important to professional fields and provide benefits to all educators (Johnsen 2011). It is not uncommon to hear the question asked, “What are the quality indicators for comprehensive programming for highly capable students?”  Districts may find it helpful to download the </a:t>
            </a:r>
            <a:r>
              <a:rPr lang="en-US" sz="1300" i="1" dirty="0"/>
              <a:t>2010 NAGC Pre-K-12 Gifted Programming Standards</a:t>
            </a:r>
            <a:r>
              <a:rPr lang="en-US" sz="1300" dirty="0"/>
              <a:t> to assist them in thinking about this question and examining what standards are in place in their schools, and which standards still need to be addressed. </a:t>
            </a:r>
          </a:p>
          <a:p>
            <a:endParaRPr lang="en-US" sz="1300" dirty="0"/>
          </a:p>
          <a:p>
            <a:r>
              <a:rPr lang="en-US" sz="1300" dirty="0"/>
              <a:t>The NAGC standards were developed to serve as indicators of progress and can be used to document gaps in program services, evaluate a program’s effectiveness, and also plan and develop district action plans.  These standards focus on student outcomes, research-based instructional practices, standards that emphasize diversity, and encourage stronger relations between gifted education, general education, and special education (Johnsen 2015).  A committee or team who is working to improve their identification process and procedures, and working to include the variety of services necessary to support highly capable students, might find it interesting to consider how the standards can be used to provide guidance for the development of their programs and to identify areas for enhancing the professional learning of all educators.</a:t>
            </a:r>
          </a:p>
          <a:p>
            <a:endParaRPr lang="en-US" dirty="0" smtClean="0"/>
          </a:p>
          <a:p>
            <a:r>
              <a:rPr lang="en-US" b="1" dirty="0" smtClean="0"/>
              <a:t>References:</a:t>
            </a:r>
          </a:p>
          <a:p>
            <a:endParaRPr lang="en-US" b="1" dirty="0" smtClean="0"/>
          </a:p>
          <a:p>
            <a:pPr marL="483306" indent="-483306" defTabSz="966612">
              <a:defRPr/>
            </a:pPr>
            <a:r>
              <a:rPr lang="en-US" sz="1300" dirty="0"/>
              <a:t>Johnsen, S. K. (2015).  Gifted education programming standards.  In F. A. Karnes &amp; S. M. Bean (Eds.), </a:t>
            </a:r>
            <a:r>
              <a:rPr lang="en-US" sz="1300" i="1" dirty="0"/>
              <a:t>Methods and materials for teaching the gifted (4</a:t>
            </a:r>
            <a:r>
              <a:rPr lang="en-US" sz="1300" i="1" baseline="30000" dirty="0"/>
              <a:t>th</a:t>
            </a:r>
            <a:r>
              <a:rPr lang="en-US" sz="1300" i="1" dirty="0"/>
              <a:t> ed.)</a:t>
            </a:r>
            <a:r>
              <a:rPr lang="en-US" sz="1300" dirty="0"/>
              <a:t>, (pp. 3-41).  Waco, TX: Prufrock Press.</a:t>
            </a:r>
          </a:p>
          <a:p>
            <a:endParaRPr lang="en-US" b="1" dirty="0" smtClean="0"/>
          </a:p>
          <a:p>
            <a:pPr marL="483306" indent="-483306" defTabSz="966612">
              <a:defRPr/>
            </a:pPr>
            <a:r>
              <a:rPr lang="en-US" dirty="0" smtClean="0"/>
              <a:t>National Association</a:t>
            </a:r>
            <a:r>
              <a:rPr lang="en-US" baseline="0" dirty="0" smtClean="0"/>
              <a:t> for </a:t>
            </a:r>
            <a:r>
              <a:rPr lang="en-US" dirty="0" smtClean="0"/>
              <a:t>Gifted Children. (2010).  Pre-K-Grade 12 Gifted Programming Standards.</a:t>
            </a:r>
            <a:r>
              <a:rPr lang="en-US" baseline="0" dirty="0" smtClean="0"/>
              <a:t>: A blueprint for quality gifted education programs. Retrieved from: </a:t>
            </a:r>
            <a:r>
              <a:rPr lang="en-US" dirty="0" smtClean="0">
                <a:hlinkClick r:id="rId3" invalidUrl="http://www.nagc.org/sites/default/files/standards/K-12 standards booklet.pdf)"/>
              </a:rPr>
              <a:t>http://www.nagc.org/sites/default/files/standards/K-12%20standards%20booklet.pdf</a:t>
            </a:r>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12</a:t>
            </a:fld>
            <a:endParaRPr lang="en-US">
              <a:solidFill>
                <a:prstClr val="black"/>
              </a:solidFill>
              <a:latin typeface="Calibri"/>
            </a:endParaRPr>
          </a:p>
        </p:txBody>
      </p:sp>
    </p:spTree>
    <p:extLst>
      <p:ext uri="{BB962C8B-B14F-4D97-AF65-F5344CB8AC3E}">
        <p14:creationId xmlns:p14="http://schemas.microsoft.com/office/powerpoint/2010/main" val="2260484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Another useful tool, </a:t>
            </a:r>
            <a:r>
              <a:rPr lang="en-US" sz="1300" i="1" dirty="0"/>
              <a:t>The Snapshot Survey of Gifted Programming Effectiveness Factors </a:t>
            </a:r>
            <a:r>
              <a:rPr lang="en-US" sz="1300" dirty="0"/>
              <a:t>by (Lord &amp; </a:t>
            </a:r>
            <a:r>
              <a:rPr lang="en-US" sz="1300" dirty="0" err="1"/>
              <a:t>Cotabish</a:t>
            </a:r>
            <a:r>
              <a:rPr lang="en-US" sz="1300" dirty="0"/>
              <a:t>, 2010) is a tool educators can use to assess the extent to which their programs employ best practices as identified by national standards, rate the extent to which changes in current practices on specific standards would likely improve student outcomes, and</a:t>
            </a:r>
            <a:r>
              <a:rPr lang="de-DE" sz="1300" dirty="0"/>
              <a:t> determine the amount of effort it would take to significantly modify their practices and/or develop new initiatives targeting specific evidenced-based practices. School districts may find it helpful to consider policy implications of any practices they target in an action plan.</a:t>
            </a:r>
            <a:endParaRPr lang="en-US" sz="1300" dirty="0"/>
          </a:p>
          <a:p>
            <a:endParaRPr lang="de-DE" sz="1300" dirty="0"/>
          </a:p>
          <a:p>
            <a:r>
              <a:rPr lang="de-DE" sz="1300" dirty="0"/>
              <a:t>For some school districts, </a:t>
            </a:r>
            <a:r>
              <a:rPr lang="en-US" sz="1300" dirty="0"/>
              <a:t>who are in the earlier stages of planning their highly capable programs, these standards can help them establish and monitor the progress of implementing specific evidence-based practices. </a:t>
            </a:r>
          </a:p>
          <a:p>
            <a:endParaRPr lang="en-US" dirty="0" smtClean="0"/>
          </a:p>
          <a:p>
            <a:r>
              <a:rPr lang="en-US" b="1" dirty="0" smtClean="0"/>
              <a:t>References:</a:t>
            </a:r>
          </a:p>
          <a:p>
            <a:pPr marL="483306" indent="-483306" defTabSz="966612">
              <a:defRPr/>
            </a:pPr>
            <a:endParaRPr lang="en-US" sz="1300" dirty="0"/>
          </a:p>
          <a:p>
            <a:pPr marL="483306" indent="-483306" defTabSz="966612">
              <a:defRPr/>
            </a:pPr>
            <a:r>
              <a:rPr lang="en-US" sz="1300" dirty="0"/>
              <a:t>Lord, E. W., &amp; </a:t>
            </a:r>
            <a:r>
              <a:rPr lang="en-US" sz="1300" dirty="0" err="1"/>
              <a:t>Cotabish</a:t>
            </a:r>
            <a:r>
              <a:rPr lang="en-US" sz="1300" dirty="0"/>
              <a:t>, A.  (2010, November). </a:t>
            </a:r>
            <a:r>
              <a:rPr lang="en-US" sz="1300" i="1" dirty="0"/>
              <a:t>Using the national gifted teacher preparation standards and NAGC program standards to inform practice: Snapshot survey of gifted programming effectiveness factors</a:t>
            </a:r>
            <a:r>
              <a:rPr lang="en-US" sz="1300" dirty="0"/>
              <a:t>. Paper presented at the annual meeting of the National Association for Gifted Children, Atlanta, GA.  Retrieved from: http://</a:t>
            </a:r>
            <a:r>
              <a:rPr lang="en-US" sz="1300" dirty="0" err="1"/>
              <a:t>www.nagc.org</a:t>
            </a:r>
            <a:r>
              <a:rPr lang="en-US" sz="1300" dirty="0"/>
              <a:t>/sites/default/files/standards/Snapshot%20Survey%20for%20K-12%20standards.pdf</a:t>
            </a:r>
          </a:p>
          <a:p>
            <a:pPr marL="483306" indent="-483306" defTabSz="966612">
              <a:defRPr/>
            </a:pPr>
            <a:endParaRPr lang="en-US" sz="1300" dirty="0"/>
          </a:p>
          <a:p>
            <a:pPr marL="483306" indent="-483306" defTabSz="966612">
              <a:defRPr/>
            </a:pPr>
            <a:r>
              <a:rPr lang="en-US" sz="1300" b="1" dirty="0"/>
              <a:t>Resources:</a:t>
            </a:r>
          </a:p>
          <a:p>
            <a:pPr marL="483306" indent="-483306" defTabSz="966612">
              <a:defRPr/>
            </a:pPr>
            <a:endParaRPr lang="en-US" sz="1300" b="1" dirty="0"/>
          </a:p>
          <a:p>
            <a:pPr defTabSz="966612">
              <a:defRPr/>
            </a:pPr>
            <a:r>
              <a:rPr lang="en-US" sz="1300" dirty="0"/>
              <a:t>The guide listed below is designed for teachers and gifted education coordinators to reflect on and improve their teaching practices and gifted education programs through the lens of student outcomes enumerated in the NAGC Pre-K-Grade 12 Gifted Programming Standards. This might be a useful tool for your district to purchase to guide your highly capable program decisions.</a:t>
            </a:r>
          </a:p>
          <a:p>
            <a:pPr defTabSz="966612">
              <a:defRPr/>
            </a:pPr>
            <a:endParaRPr lang="en-US" sz="1300" dirty="0"/>
          </a:p>
          <a:p>
            <a:pPr marL="483306" indent="-483306" defTabSz="966612">
              <a:defRPr/>
            </a:pPr>
            <a:r>
              <a:rPr lang="en-US" sz="1300" dirty="0"/>
              <a:t>National Association for Gifted Children. (2015). </a:t>
            </a:r>
            <a:r>
              <a:rPr lang="en-US" sz="1300" i="1" dirty="0"/>
              <a:t>Self-assess your P-12 practice or program using the NAGC Gifted Programming Standards</a:t>
            </a:r>
            <a:r>
              <a:rPr lang="en-US" sz="1300" dirty="0"/>
              <a:t>. Washington, DC: NAGC.</a:t>
            </a:r>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13</a:t>
            </a:fld>
            <a:endParaRPr lang="en-US">
              <a:solidFill>
                <a:prstClr val="black"/>
              </a:solidFill>
              <a:latin typeface="Calibri"/>
            </a:endParaRPr>
          </a:p>
        </p:txBody>
      </p:sp>
    </p:spTree>
    <p:extLst>
      <p:ext uri="{BB962C8B-B14F-4D97-AF65-F5344CB8AC3E}">
        <p14:creationId xmlns:p14="http://schemas.microsoft.com/office/powerpoint/2010/main" val="192245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identification of highly capable students is an ongoing, multi-step process that includes the following components: notification, referral, screening (which is optional), parent permissions, assessment, selection, and the procedures necessary to appeal a selection decision and exit a student from highly capable services.   </a:t>
            </a:r>
          </a:p>
          <a:p>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14</a:t>
            </a:fld>
            <a:endParaRPr lang="en-US">
              <a:solidFill>
                <a:prstClr val="black"/>
              </a:solidFill>
              <a:latin typeface="Calibri"/>
            </a:endParaRPr>
          </a:p>
        </p:txBody>
      </p:sp>
    </p:spTree>
    <p:extLst>
      <p:ext uri="{BB962C8B-B14F-4D97-AF65-F5344CB8AC3E}">
        <p14:creationId xmlns:p14="http://schemas.microsoft.com/office/powerpoint/2010/main" val="173981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identification process is open to ALL students enrolled in the district and should occur at every grade level, every year.  It should also include a process for students not enrolled in the district during the previous year’s identification cycle. These students must be identified within the first three months of their enrollment, with services delivered during this new or transfer year. Identification should be viewed as an ongoing, continuous process rather than as a one-time event. This is to ensure that students who demonstrate a need for services offered by the highly capable program can be identified and served in a timely manner.</a:t>
            </a:r>
          </a:p>
          <a:p>
            <a:endParaRPr lang="en-US" sz="1300" dirty="0"/>
          </a:p>
          <a:p>
            <a:r>
              <a:rPr lang="en-US" sz="1300" dirty="0"/>
              <a:t>The district’s identification process must apply equitably to all enrolled students and families from every racial, ethnic, and socio-economic population present in the public school population they serve. Districts must review identification procedures to make sure student selection reflects the demographics of the area they serve. </a:t>
            </a:r>
          </a:p>
          <a:p>
            <a:endParaRPr lang="en-US" dirty="0"/>
          </a:p>
        </p:txBody>
      </p:sp>
      <p:sp>
        <p:nvSpPr>
          <p:cNvPr id="4" name="Slide Number Placeholder 3"/>
          <p:cNvSpPr>
            <a:spLocks noGrp="1"/>
          </p:cNvSpPr>
          <p:nvPr>
            <p:ph type="sldNum" sz="quarter" idx="10"/>
          </p:nvPr>
        </p:nvSpPr>
        <p:spPr/>
        <p:txBody>
          <a:bodyPr/>
          <a:lstStyle/>
          <a:p>
            <a:fld id="{F1A80933-0C9F-4816-BA43-FDA00D8DCD2A}" type="slidenum">
              <a:rPr lang="en-US" smtClean="0"/>
              <a:t>15</a:t>
            </a:fld>
            <a:endParaRPr lang="en-US"/>
          </a:p>
        </p:txBody>
      </p:sp>
    </p:spTree>
    <p:extLst>
      <p:ext uri="{BB962C8B-B14F-4D97-AF65-F5344CB8AC3E}">
        <p14:creationId xmlns:p14="http://schemas.microsoft.com/office/powerpoint/2010/main" val="2202488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Making the identification process and procedure highly visible and transparent ensures better access and equity for all families in our communities.  Washington State requires that annual public notification to parents and students shall be made before any major identification activity. This notification must be published in multiple school and district publications or other media, in appropriate languages to each community, and with circulation adequate to notify parents, students, and the community about these identification activities.</a:t>
            </a:r>
          </a:p>
          <a:p>
            <a:r>
              <a:rPr lang="en-US" sz="1300" dirty="0"/>
              <a:t>Such notice might include the following:</a:t>
            </a:r>
          </a:p>
          <a:p>
            <a:pPr lvl="1"/>
            <a:r>
              <a:rPr lang="en-US" sz="1300" dirty="0"/>
              <a:t>The purpose of the identification activities and the steps to the identification process;</a:t>
            </a:r>
          </a:p>
          <a:p>
            <a:pPr lvl="1"/>
            <a:r>
              <a:rPr lang="en-US" sz="1300" dirty="0"/>
              <a:t>A description of how to request that the district initiate screening or assessment activities for a child;</a:t>
            </a:r>
          </a:p>
          <a:p>
            <a:pPr lvl="1"/>
            <a:r>
              <a:rPr lang="en-US" sz="1300" dirty="0"/>
              <a:t>The purpose, time and location of any screening or assessment activities to be held in the district; </a:t>
            </a:r>
          </a:p>
          <a:p>
            <a:pPr lvl="1"/>
            <a:r>
              <a:rPr lang="en-US" sz="1300" dirty="0"/>
              <a:t>A description of highly capable services available and the needs of children served by these services; and</a:t>
            </a:r>
          </a:p>
          <a:p>
            <a:pPr lvl="1"/>
            <a:r>
              <a:rPr lang="en-US" sz="1300" dirty="0"/>
              <a:t>An explanation of the protection of the confidentiality of information obtained regarding a specific child.</a:t>
            </a:r>
            <a:endParaRPr lang="en-US" baseline="0" dirty="0" smtClean="0"/>
          </a:p>
          <a:p>
            <a:pPr marL="664546" lvl="1" indent="-181240">
              <a:buFont typeface="Arial"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16</a:t>
            </a:fld>
            <a:endParaRPr lang="en-US">
              <a:solidFill>
                <a:prstClr val="black"/>
              </a:solidFill>
              <a:latin typeface="Calibri"/>
            </a:endParaRPr>
          </a:p>
        </p:txBody>
      </p:sp>
    </p:spTree>
    <p:extLst>
      <p:ext uri="{BB962C8B-B14F-4D97-AF65-F5344CB8AC3E}">
        <p14:creationId xmlns:p14="http://schemas.microsoft.com/office/powerpoint/2010/main" val="115802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purpose of the referral process is to ensure that all students who have potential in the areas served by the district are referred.  Referrals are solicited from multiple sources: teachers, school staff, parents, students, and members of the community. A variety of referrers ensures that all students have access, particularly those students with disabilities, students who are culturally, linguistically, and economically diverse, or who are from rurally isolated areas. School districts must establish written referral procedures and make them available as part of their notification of identification activities. </a:t>
            </a:r>
          </a:p>
          <a:p>
            <a:pPr defTabSz="966612">
              <a:defRPr/>
            </a:pPr>
            <a:endParaRPr lang="en-US" baseline="0" dirty="0" smtClean="0"/>
          </a:p>
          <a:p>
            <a:pPr defTabSz="966612">
              <a:defRPr/>
            </a:pPr>
            <a:r>
              <a:rPr lang="en-US" b="1" baseline="0" dirty="0" smtClean="0"/>
              <a:t>References:</a:t>
            </a:r>
          </a:p>
          <a:p>
            <a:pPr defTabSz="966612">
              <a:defRPr/>
            </a:pPr>
            <a:endParaRPr lang="en-US" b="1" baseline="0" dirty="0" smtClean="0"/>
          </a:p>
          <a:p>
            <a:pPr marL="483306" indent="-483306"/>
            <a:r>
              <a:rPr lang="en-US" sz="1300" dirty="0"/>
              <a:t>Gear, G.H. (1978). Effects of training on teachers' accuracy in the identification of gifted children. </a:t>
            </a:r>
            <a:r>
              <a:rPr lang="en-US" sz="1300" i="1" dirty="0"/>
              <a:t>The Gifted Child Quarterly</a:t>
            </a:r>
            <a:r>
              <a:rPr lang="en-US" sz="1300" dirty="0"/>
              <a:t>, </a:t>
            </a:r>
            <a:r>
              <a:rPr lang="en-US" sz="1300" i="1" dirty="0"/>
              <a:t>22</a:t>
            </a:r>
            <a:r>
              <a:rPr lang="en-US" sz="1300" dirty="0"/>
              <a:t>, 90-97. </a:t>
            </a:r>
          </a:p>
          <a:p>
            <a:endParaRPr lang="en-US" dirty="0" smtClean="0"/>
          </a:p>
          <a:p>
            <a:pPr marL="483306" indent="-483306" defTabSz="966612">
              <a:defRPr/>
            </a:pPr>
            <a:r>
              <a:rPr lang="en-US" baseline="0" dirty="0" err="1" smtClean="0"/>
              <a:t>Guskin</a:t>
            </a:r>
            <a:r>
              <a:rPr lang="en-US" baseline="0" dirty="0" smtClean="0"/>
              <a:t>, S. L., Peng, C. J., &amp; Simon, M. (1992).  Do teachers react to “Multiple Intelligences”? Effect of teachers’ stereotypes on judgments and expectancies for students with diverse patterns of giftedness/talent. </a:t>
            </a:r>
            <a:r>
              <a:rPr lang="en-US" i="1" baseline="0" dirty="0" smtClean="0"/>
              <a:t>Gifted Child Quarterly, 36</a:t>
            </a:r>
            <a:r>
              <a:rPr lang="en-US" baseline="0" dirty="0" smtClean="0"/>
              <a:t>, 32-37.</a:t>
            </a:r>
          </a:p>
          <a:p>
            <a:pPr marL="483306" indent="-483306" defTabSz="966612">
              <a:defRPr/>
            </a:pPr>
            <a:endParaRPr lang="en-US" baseline="0" dirty="0" smtClean="0"/>
          </a:p>
          <a:p>
            <a:pPr marL="483306" indent="-483306" defTabSz="966612">
              <a:defRPr/>
            </a:pPr>
            <a:r>
              <a:rPr lang="en-US" baseline="0" dirty="0" err="1" smtClean="0"/>
              <a:t>Hunsaker</a:t>
            </a:r>
            <a:r>
              <a:rPr lang="en-US" baseline="0" dirty="0" smtClean="0"/>
              <a:t>, S. L. (1994). Creativity as a characteristic of giftedness: Teachers see it, then they don’t. </a:t>
            </a:r>
            <a:r>
              <a:rPr lang="en-US" i="1" baseline="0" dirty="0" err="1" smtClean="0"/>
              <a:t>Roeper</a:t>
            </a:r>
            <a:r>
              <a:rPr lang="en-US" i="1" baseline="0" dirty="0" smtClean="0"/>
              <a:t> Review, 17</a:t>
            </a:r>
            <a:r>
              <a:rPr lang="en-US" baseline="0" dirty="0" smtClean="0"/>
              <a:t>, 11-15. </a:t>
            </a:r>
          </a:p>
          <a:p>
            <a:pPr marL="483306" indent="-483306" defTabSz="966612">
              <a:defRPr/>
            </a:pPr>
            <a:endParaRPr lang="en-US" baseline="0" dirty="0" smtClean="0"/>
          </a:p>
          <a:p>
            <a:pPr marL="483306" indent="-483306" defTabSz="966612">
              <a:defRPr/>
            </a:pPr>
            <a:r>
              <a:rPr lang="en-US" baseline="0" dirty="0" err="1" smtClean="0"/>
              <a:t>Hunsaker</a:t>
            </a:r>
            <a:r>
              <a:rPr lang="en-US" baseline="0" dirty="0" smtClean="0"/>
              <a:t>, S. L., Finley, V. S.,  &amp; Frank, E. L. (1997).  An analysis of teacher nomination and student performance in gifted programs.  </a:t>
            </a:r>
            <a:r>
              <a:rPr lang="en-US" i="1" baseline="0" dirty="0" smtClean="0"/>
              <a:t>Gifted Child Quarterly, 41</a:t>
            </a:r>
            <a:r>
              <a:rPr lang="en-US" baseline="0" dirty="0" smtClean="0"/>
              <a:t>, 19-24.</a:t>
            </a:r>
          </a:p>
          <a:p>
            <a:pPr marL="483306" indent="-483306" defTabSz="966612">
              <a:defRPr/>
            </a:pPr>
            <a:endParaRPr lang="en-US" baseline="0" dirty="0" smtClean="0"/>
          </a:p>
          <a:p>
            <a:pPr marL="483306" indent="-483306" defTabSz="966612">
              <a:defRPr/>
            </a:pPr>
            <a:r>
              <a:rPr lang="en-US" baseline="0" dirty="0" err="1" smtClean="0"/>
              <a:t>Neumeister</a:t>
            </a:r>
            <a:r>
              <a:rPr lang="en-US" baseline="0" dirty="0" smtClean="0"/>
              <a:t>, K. L., Adams, C. M., Pierce, R. L.,  </a:t>
            </a:r>
            <a:r>
              <a:rPr lang="en-US" baseline="0" dirty="0" err="1" smtClean="0"/>
              <a:t>Cassady</a:t>
            </a:r>
            <a:r>
              <a:rPr lang="en-US" baseline="0" dirty="0" smtClean="0"/>
              <a:t>, J. C., &amp; Dixon, F. A.  (2007). Fourth-grade teachers’ perceptions of giftedness: Implications for identifying and serving diverse gifted students. </a:t>
            </a:r>
            <a:r>
              <a:rPr lang="en-US" i="1" baseline="0" dirty="0" smtClean="0"/>
              <a:t>Journal for the Education of the Gifted, 30</a:t>
            </a:r>
            <a:r>
              <a:rPr lang="en-US" baseline="0" dirty="0" smtClean="0"/>
              <a:t>, 479-499.</a:t>
            </a:r>
          </a:p>
          <a:p>
            <a:pPr marL="483306" indent="-483306" defTabSz="966612">
              <a:defRPr/>
            </a:pPr>
            <a:endParaRPr lang="en-US" baseline="0" dirty="0" smtClean="0"/>
          </a:p>
          <a:p>
            <a:pPr marL="483306" indent="-483306" defTabSz="966612">
              <a:defRPr/>
            </a:pPr>
            <a:r>
              <a:rPr lang="en-US" baseline="0" dirty="0" smtClean="0"/>
              <a:t>Peterson, J. S., &amp; </a:t>
            </a:r>
            <a:r>
              <a:rPr lang="en-US" baseline="0" dirty="0" err="1" smtClean="0"/>
              <a:t>Margolin</a:t>
            </a:r>
            <a:r>
              <a:rPr lang="en-US" baseline="0" dirty="0" smtClean="0"/>
              <a:t>, R. (1997). Naming gifted children: An example of unintended “reproduction”.  </a:t>
            </a:r>
            <a:r>
              <a:rPr lang="en-US" i="1" baseline="0" dirty="0" smtClean="0"/>
              <a:t>Journal for the Education of the Gifted, 21</a:t>
            </a:r>
            <a:r>
              <a:rPr lang="en-US" baseline="0" dirty="0" smtClean="0"/>
              <a:t>, 82-101.</a:t>
            </a:r>
          </a:p>
          <a:p>
            <a:pPr marL="483306" indent="-483306" defTabSz="966612">
              <a:defRPr/>
            </a:pPr>
            <a:endParaRPr lang="en-US" baseline="0" dirty="0" smtClean="0"/>
          </a:p>
          <a:p>
            <a:pPr marL="483306" indent="-483306" defTabSz="966612">
              <a:defRPr/>
            </a:pPr>
            <a:r>
              <a:rPr lang="en-US" baseline="0" dirty="0" smtClean="0"/>
              <a:t>Plata, M., &amp; </a:t>
            </a:r>
            <a:r>
              <a:rPr lang="en-US" baseline="0" dirty="0" err="1" smtClean="0"/>
              <a:t>Masten</a:t>
            </a:r>
            <a:r>
              <a:rPr lang="en-US" baseline="0" dirty="0" smtClean="0"/>
              <a:t>, W. (1998). Teacher ratings of Hispanic and Anglo students on a behavior rating scale.  </a:t>
            </a:r>
            <a:r>
              <a:rPr lang="en-US" i="1" baseline="0" dirty="0" err="1" smtClean="0"/>
              <a:t>Roeper</a:t>
            </a:r>
            <a:r>
              <a:rPr lang="en-US" i="1" baseline="0" dirty="0" smtClean="0"/>
              <a:t> Review, 21</a:t>
            </a:r>
            <a:r>
              <a:rPr lang="en-US" baseline="0" dirty="0" smtClean="0"/>
              <a:t>, 139-144.</a:t>
            </a:r>
          </a:p>
          <a:p>
            <a:pPr marL="483306" indent="-483306" defTabSz="966612">
              <a:defRPr/>
            </a:pPr>
            <a:endParaRPr lang="en-US" baseline="0" dirty="0" smtClean="0"/>
          </a:p>
          <a:p>
            <a:pPr marL="483306" indent="-483306" defTabSz="966612">
              <a:defRPr/>
            </a:pPr>
            <a:r>
              <a:rPr lang="en-US" baseline="0" dirty="0" err="1" smtClean="0"/>
              <a:t>Schack</a:t>
            </a:r>
            <a:r>
              <a:rPr lang="en-US" baseline="0" dirty="0" smtClean="0"/>
              <a:t>, G. A, &amp; </a:t>
            </a:r>
            <a:r>
              <a:rPr lang="en-US" baseline="0" dirty="0" err="1" smtClean="0"/>
              <a:t>Starko</a:t>
            </a:r>
            <a:r>
              <a:rPr lang="en-US" baseline="0" dirty="0" smtClean="0"/>
              <a:t>, A. J. (1990).  Identification of gifted students: An analysis of criteria preferred by preservice teachers, classroom teachers, and teachers of the gifted.  </a:t>
            </a:r>
            <a:r>
              <a:rPr lang="en-US" i="1" baseline="0" dirty="0" smtClean="0"/>
              <a:t>Journal for the Education of the Gifted, 13</a:t>
            </a:r>
            <a:r>
              <a:rPr lang="en-US" baseline="0" dirty="0" smtClean="0"/>
              <a:t>, 346-363.</a:t>
            </a:r>
          </a:p>
          <a:p>
            <a:pPr marL="483306" indent="-483306" defTabSz="966612">
              <a:defRPr/>
            </a:pPr>
            <a:endParaRPr lang="en-US" baseline="0" dirty="0" smtClean="0"/>
          </a:p>
          <a:p>
            <a:pPr defTabSz="966612">
              <a:defRPr/>
            </a:pPr>
            <a:endParaRPr lang="en-US" baseline="0" dirty="0" smtClean="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17</a:t>
            </a:fld>
            <a:endParaRPr lang="en-US">
              <a:solidFill>
                <a:prstClr val="black"/>
              </a:solidFill>
              <a:latin typeface="Calibri"/>
            </a:endParaRPr>
          </a:p>
        </p:txBody>
      </p:sp>
    </p:spTree>
    <p:extLst>
      <p:ext uri="{BB962C8B-B14F-4D97-AF65-F5344CB8AC3E}">
        <p14:creationId xmlns:p14="http://schemas.microsoft.com/office/powerpoint/2010/main" val="199138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Research reveals there are many issues that affect the referral process, and may create under-representation of special populations. Districts will want to consider addressing this under-representation through professional development. Some of these issues are due to how teachers nominate children based on their own conceptions of giftedness; perceptions that these students are strong in all academic areas, from higher socio-economic status groups, are verbal, or are well mannered. These are just a few perceptions that affect the referral process (</a:t>
            </a:r>
            <a:r>
              <a:rPr lang="en-US" sz="1300" dirty="0" err="1"/>
              <a:t>Hunsaker</a:t>
            </a:r>
            <a:r>
              <a:rPr lang="en-US" sz="1300" dirty="0"/>
              <a:t>, 1994; </a:t>
            </a:r>
            <a:r>
              <a:rPr lang="en-US" sz="1300" dirty="0" err="1"/>
              <a:t>Hunsaker</a:t>
            </a:r>
            <a:r>
              <a:rPr lang="en-US" sz="1300" dirty="0"/>
              <a:t>, Finley, &amp; Frank, 1997; </a:t>
            </a:r>
            <a:r>
              <a:rPr lang="en-US" sz="1300" dirty="0" err="1"/>
              <a:t>Guskin</a:t>
            </a:r>
            <a:r>
              <a:rPr lang="en-US" sz="1300" dirty="0"/>
              <a:t>, Peng, &amp; Simon, 1992; </a:t>
            </a:r>
            <a:r>
              <a:rPr lang="en-US" sz="1300" dirty="0" err="1"/>
              <a:t>Neumeister</a:t>
            </a:r>
            <a:r>
              <a:rPr lang="en-US" sz="1300" dirty="0"/>
              <a:t>, Adams, Pierce, </a:t>
            </a:r>
            <a:r>
              <a:rPr lang="en-US" sz="1300" dirty="0" err="1"/>
              <a:t>Cassady</a:t>
            </a:r>
            <a:r>
              <a:rPr lang="en-US" sz="1300" dirty="0"/>
              <a:t>, &amp; Dixon, 2007; Plata &amp; </a:t>
            </a:r>
            <a:r>
              <a:rPr lang="en-US" sz="1300" dirty="0" err="1"/>
              <a:t>Masten</a:t>
            </a:r>
            <a:r>
              <a:rPr lang="en-US" sz="1300" dirty="0"/>
              <a:t>, 1998; </a:t>
            </a:r>
            <a:r>
              <a:rPr lang="en-US" sz="1300" dirty="0" err="1"/>
              <a:t>Schack</a:t>
            </a:r>
            <a:r>
              <a:rPr lang="en-US" sz="1300" dirty="0"/>
              <a:t>, &amp; </a:t>
            </a:r>
            <a:r>
              <a:rPr lang="en-US" sz="1300" dirty="0" err="1"/>
              <a:t>Starko</a:t>
            </a:r>
            <a:r>
              <a:rPr lang="en-US" sz="1300" dirty="0"/>
              <a:t>, 1990). In some cases, educators are less likely to nominate those who are economically disadvantaged (Peterson &amp; </a:t>
            </a:r>
            <a:r>
              <a:rPr lang="en-US" sz="1300" dirty="0" err="1"/>
              <a:t>Margolin</a:t>
            </a:r>
            <a:r>
              <a:rPr lang="en-US" sz="1300" dirty="0"/>
              <a:t>, 1997) or English-language learners (Plata &amp; </a:t>
            </a:r>
            <a:r>
              <a:rPr lang="en-US" sz="1300" dirty="0" err="1"/>
              <a:t>Masten</a:t>
            </a:r>
            <a:r>
              <a:rPr lang="en-US" sz="1300" dirty="0"/>
              <a:t>, 1998). These findings suggest the importance of thoroughly training educators about students who may demonstrate or show potential for highly capable services prior to the referral stage. Gear (1978) found that without training, teachers were not nominating students with high potential; they were merely selecting well-behaved students with good grades. After a brief training program, teacher nomination effectiveness more than doubled. </a:t>
            </a:r>
          </a:p>
          <a:p>
            <a:endParaRPr lang="en-US" sz="1300" dirty="0"/>
          </a:p>
          <a:p>
            <a:r>
              <a:rPr lang="en-US" sz="1300" dirty="0"/>
              <a:t>It is also important to notice that a district’s referral procedure for students who are highly capable </a:t>
            </a:r>
            <a:r>
              <a:rPr lang="en-US" sz="1300" b="1" u="sng" dirty="0"/>
              <a:t>may</a:t>
            </a:r>
            <a:r>
              <a:rPr lang="en-US" sz="1300" dirty="0"/>
              <a:t> include screening procedures to eliminate students who, based on clear, current evidence, do not qualify for eligibility. If a school district is going to have a screening procedure built into their identification process, efforts should be made to build a portfolio or a collection of a preponderance of evidence for why a student should or should not move forward to the assessment stage of the identification process. Just as one piece of evidence should not identify students for highly capable services, one piece of evidence should not exclude students from further testing.</a:t>
            </a:r>
            <a:endParaRPr lang="en-US" baseline="0" dirty="0" smtClean="0"/>
          </a:p>
          <a:p>
            <a:pPr defTabSz="966612">
              <a:defRPr/>
            </a:pPr>
            <a:endParaRPr lang="en-US" b="1" baseline="0" dirty="0" smtClean="0"/>
          </a:p>
          <a:p>
            <a:pPr defTabSz="966612">
              <a:defRPr/>
            </a:pPr>
            <a:r>
              <a:rPr lang="en-US" b="1" baseline="0" dirty="0" smtClean="0"/>
              <a:t>References:</a:t>
            </a:r>
          </a:p>
          <a:p>
            <a:pPr defTabSz="966612">
              <a:defRPr/>
            </a:pPr>
            <a:endParaRPr lang="en-US" b="1" baseline="0" dirty="0" smtClean="0"/>
          </a:p>
          <a:p>
            <a:pPr marL="483306" indent="-483306"/>
            <a:r>
              <a:rPr lang="en-US" sz="1300" dirty="0"/>
              <a:t>Gear, G.H. (1978). Effects of training on teachers' accuracy in the identification of gifted children. </a:t>
            </a:r>
            <a:r>
              <a:rPr lang="en-US" sz="1300" i="1" dirty="0"/>
              <a:t>The Gifted Child Quarterly</a:t>
            </a:r>
            <a:r>
              <a:rPr lang="en-US" sz="1300" dirty="0"/>
              <a:t>, </a:t>
            </a:r>
            <a:r>
              <a:rPr lang="en-US" sz="1300" i="1" dirty="0"/>
              <a:t>22</a:t>
            </a:r>
            <a:r>
              <a:rPr lang="en-US" sz="1300" dirty="0"/>
              <a:t>, 90-97. </a:t>
            </a:r>
          </a:p>
          <a:p>
            <a:endParaRPr lang="en-US" dirty="0" smtClean="0"/>
          </a:p>
          <a:p>
            <a:pPr marL="483306" indent="-483306" defTabSz="966612">
              <a:defRPr/>
            </a:pPr>
            <a:r>
              <a:rPr lang="en-US" baseline="0" dirty="0" err="1" smtClean="0"/>
              <a:t>Guskin</a:t>
            </a:r>
            <a:r>
              <a:rPr lang="en-US" baseline="0" dirty="0" smtClean="0"/>
              <a:t>, S. L., Peng, C. J., &amp; Simon, M. (1992).  Do teachers react to “Multiple Intelligences”? Effect of teachers’ stereotypes on judgments and expectancies for students with diverse patterns of giftedness/talent. </a:t>
            </a:r>
            <a:r>
              <a:rPr lang="en-US" i="1" baseline="0" dirty="0" smtClean="0"/>
              <a:t>Gifted Child Quarterly, 36</a:t>
            </a:r>
            <a:r>
              <a:rPr lang="en-US" baseline="0" dirty="0" smtClean="0"/>
              <a:t>, 32-37.</a:t>
            </a:r>
          </a:p>
          <a:p>
            <a:pPr marL="483306" indent="-483306" defTabSz="966612">
              <a:defRPr/>
            </a:pPr>
            <a:endParaRPr lang="en-US" baseline="0" dirty="0" smtClean="0"/>
          </a:p>
          <a:p>
            <a:pPr marL="483306" indent="-483306" defTabSz="966612">
              <a:defRPr/>
            </a:pPr>
            <a:r>
              <a:rPr lang="en-US" baseline="0" dirty="0" err="1" smtClean="0"/>
              <a:t>Hunsaker</a:t>
            </a:r>
            <a:r>
              <a:rPr lang="en-US" baseline="0" dirty="0" smtClean="0"/>
              <a:t>, S. L. (1994). Creativity as a characteristic of giftedness: Teachers see it, then they don’t. </a:t>
            </a:r>
            <a:r>
              <a:rPr lang="en-US" i="1" baseline="0" dirty="0" err="1" smtClean="0"/>
              <a:t>Roeper</a:t>
            </a:r>
            <a:r>
              <a:rPr lang="en-US" i="1" baseline="0" dirty="0" smtClean="0"/>
              <a:t> Review, 17</a:t>
            </a:r>
            <a:r>
              <a:rPr lang="en-US" baseline="0" dirty="0" smtClean="0"/>
              <a:t>, 11-15. </a:t>
            </a:r>
          </a:p>
          <a:p>
            <a:pPr marL="483306" indent="-483306" defTabSz="966612">
              <a:defRPr/>
            </a:pPr>
            <a:endParaRPr lang="en-US" baseline="0" dirty="0" smtClean="0"/>
          </a:p>
          <a:p>
            <a:pPr marL="483306" indent="-483306" defTabSz="966612">
              <a:defRPr/>
            </a:pPr>
            <a:r>
              <a:rPr lang="en-US" baseline="0" dirty="0" err="1" smtClean="0"/>
              <a:t>Hunsaker</a:t>
            </a:r>
            <a:r>
              <a:rPr lang="en-US" baseline="0" dirty="0" smtClean="0"/>
              <a:t>, S. L., Finley, V. S.,  &amp; Frank, E. L. (1997).  An analysis of teacher nomination and student performance in gifted programs.  </a:t>
            </a:r>
            <a:r>
              <a:rPr lang="en-US" i="1" baseline="0" dirty="0" smtClean="0"/>
              <a:t>Gifted Child Quarterly, 41</a:t>
            </a:r>
            <a:r>
              <a:rPr lang="en-US" baseline="0" dirty="0" smtClean="0"/>
              <a:t>, 19-24.</a:t>
            </a:r>
          </a:p>
          <a:p>
            <a:pPr marL="483306" indent="-483306" defTabSz="966612">
              <a:defRPr/>
            </a:pPr>
            <a:endParaRPr lang="en-US" baseline="0" dirty="0" smtClean="0"/>
          </a:p>
          <a:p>
            <a:pPr marL="483306" indent="-483306" defTabSz="966612">
              <a:defRPr/>
            </a:pPr>
            <a:r>
              <a:rPr lang="en-US" baseline="0" dirty="0" err="1" smtClean="0"/>
              <a:t>Neumeister</a:t>
            </a:r>
            <a:r>
              <a:rPr lang="en-US" baseline="0" dirty="0" smtClean="0"/>
              <a:t>, K. L., Adams, C. M., Pierce, R. L.,  </a:t>
            </a:r>
            <a:r>
              <a:rPr lang="en-US" baseline="0" dirty="0" err="1" smtClean="0"/>
              <a:t>Cassady</a:t>
            </a:r>
            <a:r>
              <a:rPr lang="en-US" baseline="0" dirty="0" smtClean="0"/>
              <a:t>, J. C., &amp; Dixon, F. A.  (2007). Fourth-grade teachers’ perceptions of giftedness: Implications for identifying and serving diverse gifted students. </a:t>
            </a:r>
            <a:r>
              <a:rPr lang="en-US" i="1" baseline="0" dirty="0" smtClean="0"/>
              <a:t>Journal for the Education of the Gifted, 30</a:t>
            </a:r>
            <a:r>
              <a:rPr lang="en-US" baseline="0" dirty="0" smtClean="0"/>
              <a:t>, 479-499.</a:t>
            </a:r>
          </a:p>
          <a:p>
            <a:pPr marL="483306" indent="-483306" defTabSz="966612">
              <a:defRPr/>
            </a:pPr>
            <a:endParaRPr lang="en-US" baseline="0" dirty="0" smtClean="0"/>
          </a:p>
          <a:p>
            <a:pPr marL="483306" indent="-483306" defTabSz="966612">
              <a:defRPr/>
            </a:pPr>
            <a:r>
              <a:rPr lang="en-US" baseline="0" dirty="0" smtClean="0"/>
              <a:t>Peterson, J. S., &amp; </a:t>
            </a:r>
            <a:r>
              <a:rPr lang="en-US" baseline="0" dirty="0" err="1" smtClean="0"/>
              <a:t>Margolin</a:t>
            </a:r>
            <a:r>
              <a:rPr lang="en-US" baseline="0" dirty="0" smtClean="0"/>
              <a:t>, R. (1997). Naming gifted children: An example of unintended “reproduction”.  </a:t>
            </a:r>
            <a:r>
              <a:rPr lang="en-US" i="1" baseline="0" dirty="0" smtClean="0"/>
              <a:t>Journal for the Education of the Gifted, 21</a:t>
            </a:r>
            <a:r>
              <a:rPr lang="en-US" baseline="0" dirty="0" smtClean="0"/>
              <a:t>, 82-101.</a:t>
            </a:r>
          </a:p>
          <a:p>
            <a:pPr marL="483306" indent="-483306" defTabSz="966612">
              <a:defRPr/>
            </a:pPr>
            <a:endParaRPr lang="en-US" baseline="0" dirty="0" smtClean="0"/>
          </a:p>
          <a:p>
            <a:pPr marL="483306" indent="-483306" defTabSz="966612">
              <a:defRPr/>
            </a:pPr>
            <a:r>
              <a:rPr lang="en-US" baseline="0" dirty="0" smtClean="0"/>
              <a:t>Plata, M., &amp; </a:t>
            </a:r>
            <a:r>
              <a:rPr lang="en-US" baseline="0" dirty="0" err="1" smtClean="0"/>
              <a:t>Masten</a:t>
            </a:r>
            <a:r>
              <a:rPr lang="en-US" baseline="0" dirty="0" smtClean="0"/>
              <a:t>, W. (1998). Teacher ratings of Hispanic and Anglo students on a behavior rating scale.  </a:t>
            </a:r>
            <a:r>
              <a:rPr lang="en-US" i="1" baseline="0" dirty="0" err="1" smtClean="0"/>
              <a:t>Roeper</a:t>
            </a:r>
            <a:r>
              <a:rPr lang="en-US" i="1" baseline="0" dirty="0" smtClean="0"/>
              <a:t> Review, 21</a:t>
            </a:r>
            <a:r>
              <a:rPr lang="en-US" baseline="0" dirty="0" smtClean="0"/>
              <a:t>, 139-144.</a:t>
            </a:r>
          </a:p>
          <a:p>
            <a:pPr marL="483306" indent="-483306" defTabSz="966612">
              <a:defRPr/>
            </a:pPr>
            <a:endParaRPr lang="en-US" baseline="0" dirty="0" smtClean="0"/>
          </a:p>
          <a:p>
            <a:pPr marL="483306" indent="-483306" defTabSz="966612">
              <a:defRPr/>
            </a:pPr>
            <a:r>
              <a:rPr lang="en-US" baseline="0" dirty="0" err="1" smtClean="0"/>
              <a:t>Schack</a:t>
            </a:r>
            <a:r>
              <a:rPr lang="en-US" baseline="0" dirty="0" smtClean="0"/>
              <a:t>, G. A, &amp; </a:t>
            </a:r>
            <a:r>
              <a:rPr lang="en-US" baseline="0" dirty="0" err="1" smtClean="0"/>
              <a:t>Starko</a:t>
            </a:r>
            <a:r>
              <a:rPr lang="en-US" baseline="0" dirty="0" smtClean="0"/>
              <a:t>, A. J. (1990).  Identification of gifted students: An analysis of criteria preferred by preservice teachers, classroom teachers, and teachers of the gifted.  </a:t>
            </a:r>
            <a:r>
              <a:rPr lang="en-US" i="1" baseline="0" dirty="0" smtClean="0"/>
              <a:t>Journal for the Education of the Gifted, 13</a:t>
            </a:r>
            <a:r>
              <a:rPr lang="en-US" baseline="0" dirty="0" smtClean="0"/>
              <a:t>, 346-363.</a:t>
            </a:r>
          </a:p>
          <a:p>
            <a:endParaRPr lang="en-US" dirty="0"/>
          </a:p>
        </p:txBody>
      </p:sp>
      <p:sp>
        <p:nvSpPr>
          <p:cNvPr id="4" name="Slide Number Placeholder 3"/>
          <p:cNvSpPr>
            <a:spLocks noGrp="1"/>
          </p:cNvSpPr>
          <p:nvPr>
            <p:ph type="sldNum" sz="quarter" idx="10"/>
          </p:nvPr>
        </p:nvSpPr>
        <p:spPr/>
        <p:txBody>
          <a:bodyPr/>
          <a:lstStyle/>
          <a:p>
            <a:fld id="{F1A80933-0C9F-4816-BA43-FDA00D8DCD2A}" type="slidenum">
              <a:rPr lang="en-US" smtClean="0"/>
              <a:t>18</a:t>
            </a:fld>
            <a:endParaRPr lang="en-US"/>
          </a:p>
        </p:txBody>
      </p:sp>
    </p:spTree>
    <p:extLst>
      <p:ext uri="{BB962C8B-B14F-4D97-AF65-F5344CB8AC3E}">
        <p14:creationId xmlns:p14="http://schemas.microsoft.com/office/powerpoint/2010/main" val="1500893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Washington State </a:t>
            </a:r>
            <a:r>
              <a:rPr lang="en-US" b="1" u="sng" dirty="0" smtClean="0"/>
              <a:t>does not require</a:t>
            </a:r>
            <a:r>
              <a:rPr lang="en-US" b="1" u="none" dirty="0" smtClean="0"/>
              <a:t> </a:t>
            </a:r>
            <a:r>
              <a:rPr lang="en-US" dirty="0" smtClean="0"/>
              <a:t>school districts to use a universal screener in its identification process, but there are three WACs that work together to address the option of using a screening procedure and the requirement for multiple objective criteria. If a district uses a screening procedure, it must integrate multiple and objective measures able to determine which students will not enter the highly capable program. Please explore the ‘Screen Students for Eligibility’ section of a document provided by Washington state, and listed on your slide for further clarification </a:t>
            </a:r>
            <a:endParaRPr lang="en-US" sz="1300" dirty="0"/>
          </a:p>
          <a:p>
            <a:endParaRPr lang="en-US" sz="1300" dirty="0"/>
          </a:p>
          <a:p>
            <a:r>
              <a:rPr lang="en-US" sz="1300" b="1" dirty="0"/>
              <a:t>Reference and Resource: For those of you that wish to investigate the study mentioned, you can find it in the Resource section of this module.</a:t>
            </a:r>
          </a:p>
          <a:p>
            <a:endParaRPr lang="en-US" sz="1300" b="1" dirty="0"/>
          </a:p>
          <a:p>
            <a:pPr marL="386645" indent="-483306"/>
            <a:r>
              <a:rPr lang="en-US" sz="1300" dirty="0"/>
              <a:t>Card, D., &amp; Giuliano, L. (2015).  Can universal screening increase the representation of low income and minority students in gifted education? (Working Paper No. 21519). Cambridge, MA: National Bureau of Economic Research. Retrieved from </a:t>
            </a:r>
            <a:r>
              <a:rPr lang="en-US" sz="1300" dirty="0">
                <a:hlinkClick r:id="rId3"/>
              </a:rPr>
              <a:t>http://www.nber.org/papers/w21519</a:t>
            </a:r>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19</a:t>
            </a:fld>
            <a:endParaRPr lang="en-US">
              <a:solidFill>
                <a:prstClr val="black"/>
              </a:solidFill>
              <a:latin typeface="Calibri"/>
            </a:endParaRPr>
          </a:p>
        </p:txBody>
      </p:sp>
    </p:spTree>
    <p:extLst>
      <p:ext uri="{BB962C8B-B14F-4D97-AF65-F5344CB8AC3E}">
        <p14:creationId xmlns:p14="http://schemas.microsoft.com/office/powerpoint/2010/main" val="30707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state of Washington is on the cutting edge of gifted education as it recognizes that “for highly capable students, access to accelerated learning and enhanced instruction is access to a basic education” (RCW 28A.185.020). There are multiple definitions of highly capable, from intellectual to academic to artistic. The research literature strongly supports using multiple criteria to identify highly capable students, and therefore, the legislature does not intend to prescribe a single method. School districts may access basic education funds, in addition to highly capable categorical funds, to provide appropriate highly capable student programs (WAC 392-170-012). This additional allocation is based on (2.314%) of each school district's population and authorizes school districts to identify through the use of multiple, objective criteria those students most highly capable and eligible to receive accelerated learning and enhanced instruction in the program offered by the district. Access to accelerated learning and enhanced instruction through the program for highly capable students does not constitute an individual entitlement for any particular student.</a:t>
            </a:r>
          </a:p>
          <a:p>
            <a:endParaRPr lang="en-US" sz="1300" dirty="0"/>
          </a:p>
          <a:p>
            <a:r>
              <a:rPr lang="en-US" sz="1300" dirty="0"/>
              <a:t>This module aligns with the following NAGC Pre-K-Grade 12 Gifted Programming Standards in Gifted Education-Standard 2-Assessment (NAGC, 2010).</a:t>
            </a:r>
          </a:p>
          <a:p>
            <a:pPr marL="521971" lvl="1" indent="-362480">
              <a:buFont typeface="+mj-lt"/>
              <a:buAutoNum type="arabicPeriod"/>
            </a:pPr>
            <a:r>
              <a:rPr lang="en-US" sz="1300" dirty="0"/>
              <a:t>Educators establish comprehensive, cohesive, and ongoing procedures for identifying and serving students with gifts and talents. These provisions include informed consent, committee review, student retention, student reassessment, student exiting, and appeals procedures for both entry and exit from gifted program services.</a:t>
            </a:r>
          </a:p>
          <a:p>
            <a:pPr marL="521971" lvl="1" indent="-362480">
              <a:buFont typeface="+mj-lt"/>
              <a:buAutoNum type="arabicPeriod"/>
            </a:pPr>
            <a:r>
              <a:rPr lang="en-US" sz="1300" dirty="0"/>
              <a:t>Educators select and use multiple assessments that measure diverse abilities, talents, and strengths that are based on current theories, models, and research.</a:t>
            </a:r>
          </a:p>
          <a:p>
            <a:pPr marL="521971" lvl="1" indent="-362480">
              <a:buFont typeface="+mj-lt"/>
              <a:buAutoNum type="arabicPeriod"/>
            </a:pPr>
            <a:r>
              <a:rPr lang="en-US" sz="1300" dirty="0"/>
              <a:t>Assessments provide qualitative and quantitative information from a variety of sources, including off-level testing, are nonbiased and equitable, and are technically adequate for the purpose.</a:t>
            </a:r>
          </a:p>
          <a:p>
            <a:pPr marL="521971" lvl="1" indent="-362480">
              <a:buFont typeface="+mj-lt"/>
              <a:buAutoNum type="arabicPeriod"/>
            </a:pPr>
            <a:r>
              <a:rPr lang="en-US" sz="1300" dirty="0"/>
              <a:t>Educators have knowledge of student exceptionalities and collect assessment data while adjusting curriculum and instruction to learn about each student’s developmental level and aptitude for learning.</a:t>
            </a:r>
          </a:p>
          <a:p>
            <a:endParaRPr lang="en-US" sz="1300" dirty="0"/>
          </a:p>
          <a:p>
            <a:pPr marL="0" lvl="1"/>
            <a:r>
              <a:rPr lang="en-US" sz="1300" dirty="0"/>
              <a:t>Upon completion of this module, participants will be able to critically analyze their identification plans, policies and procedures to make changes if necessary to align with best practices in the field of gifted education and with Washington Administrative Codes to assure students access and equity to highly capable services. </a:t>
            </a:r>
          </a:p>
          <a:p>
            <a:endParaRPr lang="en-US" sz="1300" dirty="0"/>
          </a:p>
          <a:p>
            <a:r>
              <a:rPr lang="en-US" sz="1300" b="1" dirty="0"/>
              <a:t>References: </a:t>
            </a:r>
          </a:p>
          <a:p>
            <a:endParaRPr lang="en-US" sz="1300" b="1" dirty="0"/>
          </a:p>
          <a:p>
            <a:pPr marL="483306" indent="-483306" defTabSz="966612">
              <a:defRPr/>
            </a:pPr>
            <a:r>
              <a:rPr lang="en-US" sz="1300" dirty="0"/>
              <a:t>National Association for Gifted Children. (2010). </a:t>
            </a:r>
            <a:r>
              <a:rPr lang="en-US" sz="1300" i="1" dirty="0"/>
              <a:t>Pre-K-Grade 12 gifted programming standards. </a:t>
            </a:r>
            <a:r>
              <a:rPr lang="en-US" sz="1300" dirty="0"/>
              <a:t>Washington, DC: Author. Retrieved from: http://</a:t>
            </a:r>
            <a:r>
              <a:rPr lang="en-US" sz="1300" dirty="0" err="1"/>
              <a:t>www.nagc.org</a:t>
            </a:r>
            <a:r>
              <a:rPr lang="en-US" sz="1300" dirty="0"/>
              <a:t>/resources-publications/resources/national-standards-gifted-and-talented-education/pre-k-grade-12</a:t>
            </a:r>
          </a:p>
          <a:p>
            <a:pPr marL="483306" indent="-483306" defTabSz="966612">
              <a:defRPr/>
            </a:pPr>
            <a:r>
              <a:rPr lang="en-US" sz="1300" dirty="0"/>
              <a:t> </a:t>
            </a:r>
          </a:p>
          <a:p>
            <a:endParaRPr lang="en-US" sz="1300" dirty="0"/>
          </a:p>
          <a:p>
            <a:pPr marL="483306" indent="-483306"/>
            <a:r>
              <a:rPr lang="en-US" sz="1300" dirty="0"/>
              <a:t>Supplementary funds provided by the state for the program for highly capable students under RCW </a:t>
            </a:r>
            <a:r>
              <a:rPr lang="en-US" sz="1300" b="1" dirty="0"/>
              <a:t>28A.150.260</a:t>
            </a:r>
            <a:r>
              <a:rPr lang="en-US" sz="1300" dirty="0"/>
              <a:t> shall be categorical funding to provide services to highly capable students as determined by a school district under RCW </a:t>
            </a:r>
            <a:r>
              <a:rPr lang="en-US" sz="1300" b="1" dirty="0"/>
              <a:t>28A.185.030</a:t>
            </a:r>
            <a:r>
              <a:rPr lang="en-US" sz="1300" dirty="0"/>
              <a:t>.</a:t>
            </a:r>
          </a:p>
          <a:p>
            <a:endParaRPr lang="en-US" dirty="0" smtClean="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2</a:t>
            </a:fld>
            <a:endParaRPr lang="en-US">
              <a:solidFill>
                <a:prstClr val="black"/>
              </a:solidFill>
              <a:latin typeface="Calibri"/>
            </a:endParaRPr>
          </a:p>
        </p:txBody>
      </p:sp>
    </p:spTree>
    <p:extLst>
      <p:ext uri="{BB962C8B-B14F-4D97-AF65-F5344CB8AC3E}">
        <p14:creationId xmlns:p14="http://schemas.microsoft.com/office/powerpoint/2010/main" val="58108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method called “universal screening” has been examined by researchers (Card &amp; Giuliano</a:t>
            </a:r>
            <a:r>
              <a:rPr lang="en-US" baseline="0" smtClean="0"/>
              <a:t>, 2015) </a:t>
            </a:r>
            <a:r>
              <a:rPr lang="en-US" baseline="0" dirty="0" smtClean="0"/>
              <a:t>to find out whether the use of this assessment affects the demographic composition of students identified as gifted. By definition, universal screening means the systematic assessment of all students within a grade level for identifying exceptional ability or potential, especially in underrepresented population. Fair and reliable measurement tools appropriate to diverse populations should be selected. </a:t>
            </a:r>
          </a:p>
          <a:p>
            <a:endParaRPr lang="en-US" baseline="0" dirty="0" smtClean="0"/>
          </a:p>
          <a:p>
            <a:r>
              <a:rPr lang="en-US" baseline="0" dirty="0" smtClean="0"/>
              <a:t>This study compared gifted student demographic representation before and after universal screening was introduced and discovered the following:</a:t>
            </a:r>
          </a:p>
          <a:p>
            <a:pPr marL="241653" indent="-241653">
              <a:buFont typeface="+mj-lt"/>
              <a:buAutoNum type="arabicPeriod"/>
            </a:pPr>
            <a:endParaRPr lang="en-US" baseline="0" dirty="0" smtClean="0"/>
          </a:p>
          <a:p>
            <a:pPr marL="241653" indent="-241653">
              <a:buFont typeface="+mj-lt"/>
              <a:buAutoNum type="arabicPeriod"/>
            </a:pPr>
            <a:r>
              <a:rPr lang="en-US" baseline="0" dirty="0" smtClean="0"/>
              <a:t>Introduction of universal screening nearly doubled the number of low income, minority, and English language learning students identified as gifted.</a:t>
            </a:r>
          </a:p>
          <a:p>
            <a:pPr marL="241653" indent="-241653">
              <a:buFont typeface="+mj-lt"/>
              <a:buAutoNum type="arabicPeriod"/>
            </a:pPr>
            <a:r>
              <a:rPr lang="en-US" baseline="0" dirty="0" smtClean="0"/>
              <a:t>The distribution of IQ scores for the students identified under universal screening was very similar to the distribution among those identified under the referral system—meaning identification standards were not compromised by the universal screening method.</a:t>
            </a:r>
          </a:p>
          <a:p>
            <a:pPr marL="241653" indent="-241653">
              <a:buFont typeface="+mj-lt"/>
              <a:buAutoNum type="arabicPeriod"/>
            </a:pPr>
            <a:r>
              <a:rPr lang="en-US" baseline="0" dirty="0" smtClean="0"/>
              <a:t>Gifted students identified via universal screening benefited at least as much from participating in the gifted program as those students who would have been identified from the referral system.</a:t>
            </a:r>
          </a:p>
          <a:p>
            <a:pPr marL="241653" indent="-241653">
              <a:buFont typeface="+mj-lt"/>
              <a:buAutoNum type="arabicPeriod"/>
            </a:pPr>
            <a:r>
              <a:rPr lang="en-US" baseline="0" dirty="0" smtClean="0"/>
              <a:t>Gifted students were more likely to come from schools in poorer neighborhoods that had relatively fewer students identified as gifted under the identification process that required referrals.  The change to universal screening led to a substantial equalization in gifted identification across schools in the district.</a:t>
            </a:r>
          </a:p>
          <a:p>
            <a:endParaRPr lang="en-US" baseline="0" dirty="0" smtClean="0"/>
          </a:p>
          <a:p>
            <a:r>
              <a:rPr lang="en-US" baseline="0" dirty="0" smtClean="0"/>
              <a:t>There are some challenges with the use of universal screening; tests are expensive and it requires additional testing, which is not a part of the regular school testing schedule.</a:t>
            </a:r>
          </a:p>
          <a:p>
            <a:endParaRPr lang="en-US" dirty="0"/>
          </a:p>
        </p:txBody>
      </p:sp>
      <p:sp>
        <p:nvSpPr>
          <p:cNvPr id="4" name="Slide Number Placeholder 3"/>
          <p:cNvSpPr>
            <a:spLocks noGrp="1"/>
          </p:cNvSpPr>
          <p:nvPr>
            <p:ph type="sldNum" sz="quarter" idx="10"/>
          </p:nvPr>
        </p:nvSpPr>
        <p:spPr/>
        <p:txBody>
          <a:bodyPr/>
          <a:lstStyle/>
          <a:p>
            <a:fld id="{F1A80933-0C9F-4816-BA43-FDA00D8DCD2A}" type="slidenum">
              <a:rPr lang="en-US" smtClean="0"/>
              <a:t>20</a:t>
            </a:fld>
            <a:endParaRPr lang="en-US"/>
          </a:p>
        </p:txBody>
      </p:sp>
    </p:spTree>
    <p:extLst>
      <p:ext uri="{BB962C8B-B14F-4D97-AF65-F5344CB8AC3E}">
        <p14:creationId xmlns:p14="http://schemas.microsoft.com/office/powerpoint/2010/main" val="2069948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Highly</a:t>
            </a:r>
            <a:r>
              <a:rPr lang="en-US" i="1" baseline="0" dirty="0" smtClean="0"/>
              <a:t> Capable Program (HCP) Handbook </a:t>
            </a:r>
            <a:r>
              <a:rPr lang="en-US" baseline="0" dirty="0" smtClean="0"/>
              <a:t>was produced and funded by the Robinson Center for Young Scholars at the University of Washington.  It was created to support Washington school districts in the implementation of the Washington Administrative Code (WAC 392-170) that establishes policies and procedures for administration of programs for the education of K-12 highly capable </a:t>
            </a:r>
            <a:r>
              <a:rPr lang="en-US" sz="1300" dirty="0"/>
              <a:t>students [WAC 392-170-010] as authorized by the Superintendent of Public Instruction [WAC 392-170-005].  The handbook is available as a Word document file that may be accessed and downloaded for individual district use at the following website, or located in the Resource section of this module.</a:t>
            </a:r>
          </a:p>
          <a:p>
            <a:r>
              <a:rPr lang="en-US" sz="1300" dirty="0"/>
              <a:t> </a:t>
            </a:r>
          </a:p>
          <a:p>
            <a:endParaRPr lang="en-US" sz="1300" dirty="0"/>
          </a:p>
          <a:p>
            <a:r>
              <a:rPr lang="en-US" sz="1300" dirty="0"/>
              <a:t>*It should be noted that the word </a:t>
            </a:r>
            <a:r>
              <a:rPr lang="en-US" sz="1300" i="1" dirty="0"/>
              <a:t>nomination</a:t>
            </a:r>
            <a:r>
              <a:rPr lang="en-US" sz="1300" dirty="0"/>
              <a:t> has been replaced with the word </a:t>
            </a:r>
            <a:r>
              <a:rPr lang="en-US" sz="1300" i="1" dirty="0"/>
              <a:t>referral</a:t>
            </a:r>
            <a:r>
              <a:rPr lang="en-US" sz="1300" dirty="0"/>
              <a:t> in state law, even though you will see reference to the nomination process in the handbook.</a:t>
            </a:r>
          </a:p>
          <a:p>
            <a:endParaRPr lang="en-US" sz="1300" dirty="0"/>
          </a:p>
          <a:p>
            <a:endParaRPr lang="en-US" sz="1300" dirty="0"/>
          </a:p>
          <a:p>
            <a:r>
              <a:rPr lang="en-US" sz="1300" dirty="0"/>
              <a:t> </a:t>
            </a:r>
            <a:r>
              <a:rPr lang="en-US" sz="1300" b="1" dirty="0"/>
              <a:t>Reference and Resource:</a:t>
            </a:r>
          </a:p>
          <a:p>
            <a:endParaRPr lang="en-US" sz="1300" dirty="0"/>
          </a:p>
          <a:p>
            <a:pPr marL="483306" indent="-483306" defTabSz="966612">
              <a:defRPr/>
            </a:pPr>
            <a:r>
              <a:rPr lang="en-US" sz="1300" dirty="0"/>
              <a:t>Akin, C. A., Chung, R. U., &amp; Hertzog, N. B. (Eds.). (2015). </a:t>
            </a:r>
            <a:r>
              <a:rPr lang="en-US" sz="1300" i="1" dirty="0"/>
              <a:t>Highly capable program handbook</a:t>
            </a:r>
            <a:r>
              <a:rPr lang="en-US" sz="1300" dirty="0"/>
              <a:t>. University of Washington: Robinson Center for Young Scholars. Retrieved from: </a:t>
            </a:r>
            <a:r>
              <a:rPr lang="en-US" dirty="0" smtClean="0">
                <a:hlinkClick r:id="rId3"/>
              </a:rPr>
              <a:t>https://robinsoncenter.uw.edu/2015/06/new-educators-highly-capable-program-handbook/</a:t>
            </a:r>
            <a:endParaRPr lang="en-US" dirty="0" smtClean="0"/>
          </a:p>
          <a:p>
            <a:pPr marL="483306" indent="-483306"/>
            <a:endParaRPr lang="en-US" sz="1300"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21</a:t>
            </a:fld>
            <a:endParaRPr lang="en-US">
              <a:solidFill>
                <a:prstClr val="black"/>
              </a:solidFill>
              <a:latin typeface="Calibri"/>
            </a:endParaRPr>
          </a:p>
        </p:txBody>
      </p:sp>
    </p:spTree>
    <p:extLst>
      <p:ext uri="{BB962C8B-B14F-4D97-AF65-F5344CB8AC3E}">
        <p14:creationId xmlns:p14="http://schemas.microsoft.com/office/powerpoint/2010/main" val="3748353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Parent/Legal</a:t>
            </a:r>
            <a:r>
              <a:rPr lang="en-US" baseline="0" dirty="0" smtClean="0"/>
              <a:t> guardian permission must be obtained in writing before conducting any assessments that make a student eligible for participation in highly capable programs.  Permissions must also be obtained before placement and services in the district’s highly capable program are started for an identified student.</a:t>
            </a:r>
          </a:p>
          <a:p>
            <a:endParaRPr lang="en-US" baseline="0" dirty="0" smtClean="0"/>
          </a:p>
          <a:p>
            <a:r>
              <a:rPr lang="en-US" baseline="0" dirty="0" smtClean="0"/>
              <a:t>It is important to include on the permission notice:</a:t>
            </a:r>
          </a:p>
          <a:p>
            <a:pPr marL="181240" indent="-181240">
              <a:buFont typeface="Arial" charset="0"/>
              <a:buChar char="•"/>
            </a:pPr>
            <a:r>
              <a:rPr lang="en-US" baseline="0" dirty="0" smtClean="0"/>
              <a:t>A full explanation of the procedures for identification of a student for entrance into the highly capable program.</a:t>
            </a:r>
          </a:p>
          <a:p>
            <a:pPr marL="181240" indent="-181240">
              <a:buFont typeface="Arial" charset="0"/>
              <a:buChar char="•"/>
            </a:pPr>
            <a:r>
              <a:rPr lang="en-US" baseline="0" dirty="0" smtClean="0"/>
              <a:t>An explanation of the appeal’s process, which is a clearly written procedure f</a:t>
            </a:r>
            <a:r>
              <a:rPr lang="en-US" sz="1300" dirty="0"/>
              <a:t>or appealing the Multidisciplinary Selection Committee's decision regarding a student’s placement into a highly capable program.  It is also required by law that this procedure be disseminated to the public. </a:t>
            </a:r>
          </a:p>
          <a:p>
            <a:pPr marL="181240" indent="-181240">
              <a:buFont typeface="Arial" charset="0"/>
              <a:buChar char="•"/>
            </a:pPr>
            <a:r>
              <a:rPr lang="en-US" baseline="0" dirty="0" smtClean="0"/>
              <a:t>An explanation of the procedures to exit/re-enter a student from the program, which would include a series of steps about how this process is to take place and time frames that inform parents of this process. Exit and re-entry decisions are often based on the district’s identification process, a request by parent/legal guardian, or a student who is no longer enrolled in the district.</a:t>
            </a:r>
          </a:p>
          <a:p>
            <a:pPr marL="181240" indent="-181240">
              <a:buFont typeface="Arial" charset="0"/>
              <a:buChar char="•"/>
            </a:pPr>
            <a:r>
              <a:rPr lang="en-US" baseline="0" dirty="0" smtClean="0"/>
              <a:t>Information on the district’s program and services that will be available to identified students.</a:t>
            </a:r>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22</a:t>
            </a:fld>
            <a:endParaRPr lang="en-US">
              <a:solidFill>
                <a:prstClr val="black"/>
              </a:solidFill>
              <a:latin typeface="Calibri"/>
            </a:endParaRPr>
          </a:p>
        </p:txBody>
      </p:sp>
    </p:spTree>
    <p:extLst>
      <p:ext uri="{BB962C8B-B14F-4D97-AF65-F5344CB8AC3E}">
        <p14:creationId xmlns:p14="http://schemas.microsoft.com/office/powerpoint/2010/main" val="188266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Highly</a:t>
            </a:r>
            <a:r>
              <a:rPr lang="en-US" i="1" baseline="0" dirty="0" smtClean="0"/>
              <a:t> Capable Program (HCP) Handbook </a:t>
            </a:r>
            <a:r>
              <a:rPr lang="en-US" baseline="0" dirty="0" smtClean="0"/>
              <a:t>was produced and funded by the Robinson Center for Young Scholars at the University of Washington.  It was created to support Washington school districts in the implementation of the Washington Administrative Code (WAC 392-170) that establishes policies and procedures for administration of programs for the education of K-12 highly capable </a:t>
            </a:r>
            <a:r>
              <a:rPr lang="en-US" sz="1300" dirty="0"/>
              <a:t>students [WAC 392-170-010] as authorized by the Superintendent of Public Instruction [WAC 392-170-005].  The handbook is available as a Word document file that may be accessed and downloaded for individual district use at the following website or located in the Resource section of this module.</a:t>
            </a:r>
          </a:p>
          <a:p>
            <a:r>
              <a:rPr lang="en-US" sz="1300" dirty="0"/>
              <a:t> </a:t>
            </a:r>
          </a:p>
          <a:p>
            <a:r>
              <a:rPr lang="en-US" sz="1300" dirty="0"/>
              <a:t> </a:t>
            </a:r>
            <a:r>
              <a:rPr lang="en-US" sz="1300" b="1" dirty="0"/>
              <a:t>Reference and Resource:</a:t>
            </a:r>
          </a:p>
          <a:p>
            <a:endParaRPr lang="en-US" sz="1300" dirty="0"/>
          </a:p>
          <a:p>
            <a:pPr marL="483306" indent="-483306"/>
            <a:r>
              <a:rPr lang="en-US" sz="1300" dirty="0"/>
              <a:t>Akin, C. A., Chung, R. U., &amp; Hertzog, N. B. (Eds.). (2015). </a:t>
            </a:r>
            <a:r>
              <a:rPr lang="en-US" sz="1300" i="1" dirty="0"/>
              <a:t>Highly capable program handbook</a:t>
            </a:r>
            <a:r>
              <a:rPr lang="en-US" sz="1300" dirty="0"/>
              <a:t>. University of Washington: Robinson Center for Young Scholars.</a:t>
            </a:r>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23</a:t>
            </a:fld>
            <a:endParaRPr lang="en-US">
              <a:solidFill>
                <a:prstClr val="black"/>
              </a:solidFill>
              <a:latin typeface="Calibri"/>
            </a:endParaRPr>
          </a:p>
        </p:txBody>
      </p:sp>
    </p:spTree>
    <p:extLst>
      <p:ext uri="{BB962C8B-B14F-4D97-AF65-F5344CB8AC3E}">
        <p14:creationId xmlns:p14="http://schemas.microsoft.com/office/powerpoint/2010/main" val="3031010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Welcome to the final video of module 1. In this video we’ll be reviewing the Assessment Process, Nondiscrimination in the use of texts, Selection Process, and Actions of the Multidisciplinary Committee. </a:t>
            </a:r>
          </a:p>
          <a:p>
            <a:endParaRPr lang="en-US" sz="1300" dirty="0"/>
          </a:p>
          <a:p>
            <a:r>
              <a:rPr lang="en-US" sz="1300" dirty="0"/>
              <a:t>At the end of this video you’ll be prompted with some “Take Action Steps.” These are meant to inspire changes in your district, schools, and classroom and will be a common theme throughout our course on Access &amp; Equity.</a:t>
            </a:r>
          </a:p>
        </p:txBody>
      </p:sp>
      <p:sp>
        <p:nvSpPr>
          <p:cNvPr id="4" name="Slide Number Placeholder 3"/>
          <p:cNvSpPr>
            <a:spLocks noGrp="1"/>
          </p:cNvSpPr>
          <p:nvPr>
            <p:ph type="sldNum" sz="quarter" idx="10"/>
          </p:nvPr>
        </p:nvSpPr>
        <p:spPr/>
        <p:txBody>
          <a:bodyPr/>
          <a:lstStyle/>
          <a:p>
            <a:fld id="{C35ED74E-4A7C-47E2-ACE8-1BFC657D3D32}" type="slidenum">
              <a:rPr lang="en-US" smtClean="0"/>
              <a:t>24</a:t>
            </a:fld>
            <a:endParaRPr lang="en-US"/>
          </a:p>
        </p:txBody>
      </p:sp>
    </p:spTree>
    <p:extLst>
      <p:ext uri="{BB962C8B-B14F-4D97-AF65-F5344CB8AC3E}">
        <p14:creationId xmlns:p14="http://schemas.microsoft.com/office/powerpoint/2010/main" val="2135246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purpose of assessment is to gather information relevant to making a decision about which students require enhanced or accelerated learning experiences that align to their learning profiles. To ensure that there are multiple pathways to identification, the identification process a school district creates should use research-based assessment practices. We’ll touch on those subjects more in modules 2 and 3. Not all highly capable students will demonstrate the same learning profile of performance or potential; therefore, a variety of types and sources of assessment are necessary. The National Association for Gifted Children’s </a:t>
            </a:r>
            <a:r>
              <a:rPr lang="en-US" sz="1300" i="1" dirty="0"/>
              <a:t>Pre-K–Grade 12 Gifted Programming Standards </a:t>
            </a:r>
            <a:r>
              <a:rPr lang="en-US" sz="1300" dirty="0"/>
              <a:t>state that “Each student reveals his/her exceptionalities and potential through assessment evidence so that appropriate instructional accommodation and modifications can be provided” (2010). </a:t>
            </a:r>
          </a:p>
          <a:p>
            <a:endParaRPr lang="en-US" sz="1300" dirty="0"/>
          </a:p>
          <a:p>
            <a:r>
              <a:rPr lang="en-US" sz="1300" dirty="0"/>
              <a:t>While school districts determine their assessment measures, they must use multiple objective criteria for identifying students for highly capable services. There is no single, prescribed method for identification, but school districts are required to clearly define a written process to guide the assessment and selection of students. These procedures should be shared with the public; reflect characteristics of the student population and demographics of the district; be flexible when students’ learning profiles warrant alternative approaches; and be communicated to personnel who will be providing data through the variety of assessments a district selects to use. It is not for committee members to gather data on students from previous grade levels that may inform the assessment and selection process. </a:t>
            </a:r>
          </a:p>
          <a:p>
            <a:endParaRPr lang="en-US" sz="1300" dirty="0"/>
          </a:p>
          <a:p>
            <a:r>
              <a:rPr lang="en-US" sz="1300" dirty="0"/>
              <a:t>Assessment shall be based upon a </a:t>
            </a:r>
            <a:r>
              <a:rPr lang="en-US" sz="1300" u="sng" dirty="0"/>
              <a:t>review of each student's capability as shown by multiple criteria</a:t>
            </a:r>
            <a:r>
              <a:rPr lang="en-US" sz="1300" dirty="0"/>
              <a:t> intended to reveal, from a wide variety of sources and data, each student's unique needs and capabilities. </a:t>
            </a:r>
            <a:r>
              <a:rPr lang="en-US" sz="1300" b="1" dirty="0"/>
              <a:t>(28A.185.030)</a:t>
            </a:r>
            <a:endParaRPr lang="en-US" sz="1300" dirty="0"/>
          </a:p>
          <a:p>
            <a:endParaRPr lang="en-US" b="1" dirty="0" smtClean="0"/>
          </a:p>
          <a:p>
            <a:r>
              <a:rPr lang="en-US" b="1" dirty="0" smtClean="0"/>
              <a:t>References:</a:t>
            </a:r>
          </a:p>
          <a:p>
            <a:endParaRPr lang="en-US" dirty="0" smtClean="0"/>
          </a:p>
          <a:p>
            <a:pPr marL="386645" indent="-483306"/>
            <a:r>
              <a:rPr lang="en-US" dirty="0" smtClean="0"/>
              <a:t>Ford,</a:t>
            </a:r>
            <a:r>
              <a:rPr lang="en-US" baseline="0" dirty="0" smtClean="0"/>
              <a:t> D. Y. (2004).  </a:t>
            </a:r>
            <a:r>
              <a:rPr lang="en-US" i="1" baseline="0" dirty="0" smtClean="0"/>
              <a:t>Intelligence testing and cultural diversity: Concerns , cautions, and considerations</a:t>
            </a:r>
            <a:r>
              <a:rPr lang="en-US" baseline="0" dirty="0" smtClean="0"/>
              <a:t>.  Storrs, CT: The National Research Center on the Gifted and Talented, University of Connecticut.</a:t>
            </a:r>
          </a:p>
          <a:p>
            <a:endParaRPr lang="en-US" baseline="0" dirty="0" smtClean="0"/>
          </a:p>
          <a:p>
            <a:r>
              <a:rPr lang="en-US" baseline="0" dirty="0" err="1" smtClean="0"/>
              <a:t>Gubbins</a:t>
            </a:r>
            <a:r>
              <a:rPr lang="en-US" baseline="0" dirty="0" smtClean="0"/>
              <a:t>, E. J. (2005). Constructing identification procedures. In J. H. Purcell &amp; R. D. Eckert, (Eds.), </a:t>
            </a:r>
            <a:r>
              <a:rPr lang="en-US" i="1" baseline="0" dirty="0" smtClean="0"/>
              <a:t>Designing services and programs for high-ability learners: A guidebook for gifted education</a:t>
            </a:r>
            <a:r>
              <a:rPr lang="en-US" i="0" baseline="0" dirty="0" smtClean="0"/>
              <a:t> (</a:t>
            </a:r>
            <a:r>
              <a:rPr lang="en-US" sz="1300" dirty="0"/>
              <a:t>pp. 49-61). </a:t>
            </a:r>
            <a:r>
              <a:rPr lang="en-US" baseline="0" dirty="0" smtClean="0"/>
              <a:t>Washington, DC: NAGC.</a:t>
            </a:r>
          </a:p>
          <a:p>
            <a:endParaRPr lang="en-US" baseline="0" dirty="0" smtClean="0"/>
          </a:p>
          <a:p>
            <a:pPr marL="483306" indent="-483306" defTabSz="966612">
              <a:defRPr/>
            </a:pPr>
            <a:r>
              <a:rPr lang="en-US" dirty="0" smtClean="0"/>
              <a:t>National Association</a:t>
            </a:r>
            <a:r>
              <a:rPr lang="en-US" baseline="0" dirty="0" smtClean="0"/>
              <a:t> for </a:t>
            </a:r>
            <a:r>
              <a:rPr lang="en-US" dirty="0" smtClean="0"/>
              <a:t>Gifted Children. (2010).  NAGC</a:t>
            </a:r>
            <a:r>
              <a:rPr lang="en-US" baseline="0" dirty="0" smtClean="0"/>
              <a:t> </a:t>
            </a:r>
            <a:r>
              <a:rPr lang="en-US" dirty="0" smtClean="0"/>
              <a:t>Pre-K-Grade 12 Gifted Programming Standards.</a:t>
            </a:r>
            <a:r>
              <a:rPr lang="en-US" baseline="0" dirty="0" smtClean="0"/>
              <a:t>: A blueprint for quality gifted education programs. Washington, DC: Author. Retrieved from: </a:t>
            </a:r>
            <a:r>
              <a:rPr lang="en-US" dirty="0" smtClean="0">
                <a:hlinkClick r:id="rId3" invalidUrl="http://www.nagc.org/sites/default/files/standards/K-12 standards booklet.pdf)"/>
              </a:rPr>
              <a:t>http://www.nagc.org/sites/default/files/standards/K-12%20standards%20booklet.pdf</a:t>
            </a:r>
            <a:endParaRPr lang="en-US" dirty="0" smtClean="0"/>
          </a:p>
          <a:p>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25</a:t>
            </a:fld>
            <a:endParaRPr lang="en-US">
              <a:solidFill>
                <a:prstClr val="black"/>
              </a:solidFill>
              <a:latin typeface="Calibri"/>
            </a:endParaRPr>
          </a:p>
        </p:txBody>
      </p:sp>
    </p:spTree>
    <p:extLst>
      <p:ext uri="{BB962C8B-B14F-4D97-AF65-F5344CB8AC3E}">
        <p14:creationId xmlns:p14="http://schemas.microsoft.com/office/powerpoint/2010/main" val="1363010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selection of assessments will be aligned to your definition and services you provide to highly capable students.  The NAGC Pre-K-Grade 12 Gifted Programming Standards (2010)identify the following attributes important to selecting a variety of assessments.  They include:</a:t>
            </a:r>
          </a:p>
          <a:p>
            <a:endParaRPr lang="en-US" sz="1300" dirty="0"/>
          </a:p>
          <a:p>
            <a:pPr marL="241653" indent="-241653">
              <a:buFont typeface="+mj-lt"/>
              <a:buAutoNum type="arabicPeriod"/>
            </a:pPr>
            <a:r>
              <a:rPr lang="en-US" sz="1300" b="1" dirty="0"/>
              <a:t>Multiple sources </a:t>
            </a:r>
            <a:r>
              <a:rPr lang="en-US" sz="1300" dirty="0"/>
              <a:t>and </a:t>
            </a:r>
            <a:r>
              <a:rPr lang="en-US" sz="1300" b="1" dirty="0"/>
              <a:t>multiple types of data</a:t>
            </a:r>
            <a:r>
              <a:rPr lang="en-US" sz="1300" dirty="0"/>
              <a:t>, which</a:t>
            </a:r>
            <a:r>
              <a:rPr lang="en-US" sz="1300" b="1" dirty="0"/>
              <a:t> </a:t>
            </a:r>
            <a:r>
              <a:rPr lang="en-US" sz="1300" dirty="0"/>
              <a:t>provide a more comprehensive view of the student’s behaviors across settings. While districts are allowed to select multiple types of assessment to use to identify highly capable students, and more importantly to identify the strength area(s) according to the definition used by the district, they should also be used to inform decisions about appropriate programming services.</a:t>
            </a:r>
          </a:p>
          <a:p>
            <a:pPr marL="241653" indent="-241653">
              <a:buFont typeface="+mj-lt"/>
              <a:buAutoNum type="arabicPeriod"/>
            </a:pPr>
            <a:r>
              <a:rPr lang="en-US" sz="1300" b="1" dirty="0"/>
              <a:t>Qualitative </a:t>
            </a:r>
            <a:r>
              <a:rPr lang="en-US" sz="1300" dirty="0"/>
              <a:t>and</a:t>
            </a:r>
            <a:r>
              <a:rPr lang="en-US" sz="1300" b="1" dirty="0"/>
              <a:t> quantitative data</a:t>
            </a:r>
            <a:r>
              <a:rPr lang="en-US" sz="1300" dirty="0"/>
              <a:t> selected by the district, which provide a variety of types of information about the learning needs of a student, each providing different information (i.e., achievement, cognitive ability, performance, observation, classroom-based assessment, etc.).</a:t>
            </a:r>
          </a:p>
          <a:p>
            <a:pPr marL="241653" indent="-241653">
              <a:buFont typeface="+mj-lt"/>
              <a:buAutoNum type="arabicPeriod"/>
            </a:pPr>
            <a:r>
              <a:rPr lang="en-US" sz="1300" b="1" dirty="0"/>
              <a:t>Off-level testing</a:t>
            </a:r>
            <a:r>
              <a:rPr lang="en-US" sz="1300" dirty="0"/>
              <a:t>, which may need to be considered since students with potential in some academic areas may be performing above grade level and off-grade level testing will be necessary to identify their strengths.</a:t>
            </a:r>
          </a:p>
          <a:p>
            <a:pPr marL="241653" indent="-241653">
              <a:buFont typeface="+mj-lt"/>
              <a:buAutoNum type="arabicPeriod"/>
            </a:pPr>
            <a:r>
              <a:rPr lang="en-US" sz="1300" b="1" dirty="0"/>
              <a:t>Non-biased, equitable, </a:t>
            </a:r>
            <a:r>
              <a:rPr lang="en-US" sz="1300" dirty="0"/>
              <a:t>and</a:t>
            </a:r>
            <a:r>
              <a:rPr lang="en-US" sz="1300" b="1" dirty="0"/>
              <a:t> technically adequate </a:t>
            </a:r>
            <a:r>
              <a:rPr lang="en-US" sz="1300" dirty="0"/>
              <a:t>assessments, which should be used when selecting assessments that will be used in the assessment and selection phase of the identification process.</a:t>
            </a:r>
          </a:p>
          <a:p>
            <a:endParaRPr lang="en-US" sz="1300" dirty="0"/>
          </a:p>
          <a:p>
            <a:r>
              <a:rPr lang="en-US" sz="1300" dirty="0"/>
              <a:t>For further information about types of assessments, see </a:t>
            </a:r>
            <a:r>
              <a:rPr lang="en-US" sz="1300" i="1" dirty="0"/>
              <a:t>Module 2: A Deeper Dive into the Uses of Multiple Criteria </a:t>
            </a:r>
            <a:r>
              <a:rPr lang="en-US" sz="1300" dirty="0"/>
              <a:t>and</a:t>
            </a:r>
            <a:r>
              <a:rPr lang="en-US" sz="1300" i="1" dirty="0"/>
              <a:t> Module 3: Challenges and Issues in Addressing Diversity.</a:t>
            </a:r>
            <a:endParaRPr lang="en-US" sz="1300" dirty="0"/>
          </a:p>
          <a:p>
            <a:endParaRPr lang="en-US" i="1" dirty="0" smtClean="0"/>
          </a:p>
          <a:p>
            <a:r>
              <a:rPr lang="en-US" b="1" dirty="0" smtClean="0"/>
              <a:t>References:</a:t>
            </a:r>
          </a:p>
          <a:p>
            <a:endParaRPr lang="en-US" dirty="0" smtClean="0"/>
          </a:p>
          <a:p>
            <a:pPr marL="483306" indent="-483306" defTabSz="966612">
              <a:defRPr/>
            </a:pPr>
            <a:r>
              <a:rPr lang="en-US" dirty="0" smtClean="0"/>
              <a:t>National Association</a:t>
            </a:r>
            <a:r>
              <a:rPr lang="en-US" baseline="0" dirty="0" smtClean="0"/>
              <a:t> for </a:t>
            </a:r>
            <a:r>
              <a:rPr lang="en-US" dirty="0" smtClean="0"/>
              <a:t>Gifted Children. (2010).  NAGC</a:t>
            </a:r>
            <a:r>
              <a:rPr lang="en-US" baseline="0" dirty="0" smtClean="0"/>
              <a:t> </a:t>
            </a:r>
            <a:r>
              <a:rPr lang="en-US" dirty="0" smtClean="0"/>
              <a:t>Pre-K-Grade 12 Gifted Programming Standards.</a:t>
            </a:r>
            <a:r>
              <a:rPr lang="en-US" baseline="0" dirty="0" smtClean="0"/>
              <a:t>: A blueprint for quality gifted education programs. Washington, DC: Author. Retrieved from: </a:t>
            </a:r>
            <a:r>
              <a:rPr lang="en-US" dirty="0" smtClean="0">
                <a:hlinkClick r:id="rId3" invalidUrl="http://www.nagc.org/sites/default/files/standards/K-12 standards booklet.pdf)"/>
              </a:rPr>
              <a:t>http://www.nagc.org/sites/default/files/standards/K-12%20standards%20booklet.pdf</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26</a:t>
            </a:fld>
            <a:endParaRPr lang="en-US">
              <a:solidFill>
                <a:prstClr val="black"/>
              </a:solidFill>
              <a:latin typeface="Calibri"/>
            </a:endParaRPr>
          </a:p>
        </p:txBody>
      </p:sp>
    </p:spTree>
    <p:extLst>
      <p:ext uri="{BB962C8B-B14F-4D97-AF65-F5344CB8AC3E}">
        <p14:creationId xmlns:p14="http://schemas.microsoft.com/office/powerpoint/2010/main" val="2219430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Washington Administrative Code (WAC) sets a standard for the use of tests to assess eligibility for the highly capable program and requirements for use of professional judgment when validated tests are unavailable. For further discussion, please refer to </a:t>
            </a:r>
            <a:r>
              <a:rPr lang="en-US" sz="1300" i="1" dirty="0"/>
              <a:t>Module 2: A Deep Dive into the Use of Multiple Criteria. </a:t>
            </a:r>
            <a:r>
              <a:rPr lang="en-US" sz="1300" dirty="0"/>
              <a:t>A few other reminders about the assessment process that might be helpful are to:</a:t>
            </a:r>
          </a:p>
          <a:p>
            <a:endParaRPr lang="en-US" sz="1300" dirty="0"/>
          </a:p>
          <a:p>
            <a:pPr marL="241653" indent="-241653">
              <a:buFont typeface="+mj-lt"/>
              <a:buAutoNum type="arabicPeriod"/>
            </a:pPr>
            <a:r>
              <a:rPr lang="en-US" sz="1300" dirty="0"/>
              <a:t>Obtain the most </a:t>
            </a:r>
            <a:r>
              <a:rPr lang="en-US" sz="1300" b="1" dirty="0"/>
              <a:t>reliable and valid measures </a:t>
            </a:r>
            <a:r>
              <a:rPr lang="en-US" sz="1300" dirty="0"/>
              <a:t>of domain-specific aptitude for all students.</a:t>
            </a:r>
          </a:p>
          <a:p>
            <a:pPr marL="241653" indent="-241653">
              <a:buFont typeface="+mj-lt"/>
              <a:buAutoNum type="arabicPeriod"/>
            </a:pPr>
            <a:r>
              <a:rPr lang="en-US" sz="1300" dirty="0"/>
              <a:t>Provide and document </a:t>
            </a:r>
            <a:r>
              <a:rPr lang="en-US" sz="1300" b="1" dirty="0"/>
              <a:t>appropriate procedures for test takers with disabilities </a:t>
            </a:r>
            <a:r>
              <a:rPr lang="en-US" sz="1300" dirty="0"/>
              <a:t>who need special accommodations or those with diverse linguistics backgrounds.</a:t>
            </a:r>
          </a:p>
          <a:p>
            <a:pPr marL="241653" indent="-241653">
              <a:buFont typeface="+mj-lt"/>
              <a:buAutoNum type="arabicPeriod"/>
            </a:pPr>
            <a:r>
              <a:rPr lang="en-US" sz="1300" dirty="0"/>
              <a:t>Provide </a:t>
            </a:r>
            <a:r>
              <a:rPr lang="en-US" sz="1300" b="1" dirty="0"/>
              <a:t>adequate training to scorers</a:t>
            </a:r>
            <a:r>
              <a:rPr lang="en-US" sz="1300" dirty="0"/>
              <a:t> and ensure and monitor the accuracy of the scoring process. </a:t>
            </a:r>
          </a:p>
          <a:p>
            <a:pPr marL="241653" indent="-241653">
              <a:buFont typeface="+mj-lt"/>
              <a:buAutoNum type="arabicPeriod"/>
            </a:pPr>
            <a:r>
              <a:rPr lang="en-US" sz="1300" dirty="0"/>
              <a:t>Establish a policy for </a:t>
            </a:r>
            <a:r>
              <a:rPr lang="en-US" sz="1300" b="1" dirty="0"/>
              <a:t>achieving more equitable representation of underrepresented groups </a:t>
            </a:r>
            <a:r>
              <a:rPr lang="en-US" sz="1300" dirty="0"/>
              <a:t>in programs.  </a:t>
            </a:r>
          </a:p>
          <a:p>
            <a:pPr defTabSz="966612">
              <a:defRPr/>
            </a:pPr>
            <a:endParaRPr lang="en-US" i="1" dirty="0" smtClean="0"/>
          </a:p>
          <a:p>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27</a:t>
            </a:fld>
            <a:endParaRPr lang="en-US">
              <a:solidFill>
                <a:prstClr val="black"/>
              </a:solidFill>
              <a:latin typeface="Calibri"/>
            </a:endParaRPr>
          </a:p>
        </p:txBody>
      </p:sp>
    </p:spTree>
    <p:extLst>
      <p:ext uri="{BB962C8B-B14F-4D97-AF65-F5344CB8AC3E}">
        <p14:creationId xmlns:p14="http://schemas.microsoft.com/office/powerpoint/2010/main" val="4269853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 district must create procedures for selecting students for highly capable programs. School district representatives on the Multidisciplinary Selection Committee should describe the identification procedures in narrative or outline form. This is to help those responsible for the process to check the status of each procedure and ensure that it is responsive to students’ needs. </a:t>
            </a:r>
          </a:p>
          <a:p>
            <a:endParaRPr lang="en-US" sz="1300" dirty="0"/>
          </a:p>
          <a:p>
            <a:r>
              <a:rPr lang="en-US" sz="1300" dirty="0"/>
              <a:t>When the Multidisciplinary Selection Committee makes its selection, some considerations are recommended:</a:t>
            </a:r>
          </a:p>
          <a:p>
            <a:pPr marL="241653" indent="-241653">
              <a:buFont typeface="+mj-lt"/>
              <a:buAutoNum type="arabicPeriod"/>
            </a:pPr>
            <a:endParaRPr lang="en-US" sz="1300" dirty="0"/>
          </a:p>
          <a:p>
            <a:pPr marL="241653" indent="-241653">
              <a:buFont typeface="+mj-lt"/>
              <a:buAutoNum type="arabicPeriod"/>
            </a:pPr>
            <a:r>
              <a:rPr lang="en-US" sz="1300" dirty="0"/>
              <a:t>Avoid basing selection on composite scores;</a:t>
            </a:r>
          </a:p>
          <a:p>
            <a:pPr marL="241653" indent="-241653">
              <a:buFont typeface="+mj-lt"/>
              <a:buAutoNum type="arabicPeriod"/>
            </a:pPr>
            <a:r>
              <a:rPr lang="en-US" sz="1300" dirty="0"/>
              <a:t>Analyze data in multiple ways, including looking at students relative to peers who have had similar backgrounds and learning opportunities;</a:t>
            </a:r>
          </a:p>
          <a:p>
            <a:pPr marL="241653" indent="-241653">
              <a:buFont typeface="+mj-lt"/>
              <a:buAutoNum type="arabicPeriod"/>
            </a:pPr>
            <a:r>
              <a:rPr lang="en-US" sz="1300" dirty="0"/>
              <a:t>Avoid combining test results for purposes not specifically recommended by the test developer unless evidence is obtained to support the intended use;</a:t>
            </a:r>
          </a:p>
          <a:p>
            <a:pPr marL="241653" indent="-241653">
              <a:buFont typeface="+mj-lt"/>
              <a:buAutoNum type="arabicPeriod"/>
            </a:pPr>
            <a:r>
              <a:rPr lang="en-US" sz="1300" dirty="0"/>
              <a:t>Avoid using a single test score as the sole determinant of decisions about test takers. Interpret test scores in conjunction with other information about students to build a learning profile of strengths and interests; and</a:t>
            </a:r>
          </a:p>
          <a:p>
            <a:pPr marL="241653" indent="-241653">
              <a:buFont typeface="+mj-lt"/>
              <a:buAutoNum type="arabicPeriod"/>
            </a:pPr>
            <a:r>
              <a:rPr lang="en-US" sz="1300" dirty="0"/>
              <a:t>Match the aptitudes measured to the types of instruction/services that will be provided. </a:t>
            </a:r>
          </a:p>
          <a:p>
            <a:pPr marL="483306" indent="-483306">
              <a:buFont typeface="+mj-lt"/>
              <a:buAutoNum type="arabicPeriod"/>
            </a:pPr>
            <a:endParaRPr lang="en-US" sz="1300" dirty="0"/>
          </a:p>
          <a:p>
            <a:endParaRPr lang="en-US" b="0" i="0"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28</a:t>
            </a:fld>
            <a:endParaRPr lang="en-US">
              <a:solidFill>
                <a:prstClr val="black"/>
              </a:solidFill>
              <a:latin typeface="Calibri"/>
            </a:endParaRPr>
          </a:p>
        </p:txBody>
      </p:sp>
    </p:spTree>
    <p:extLst>
      <p:ext uri="{BB962C8B-B14F-4D97-AF65-F5344CB8AC3E}">
        <p14:creationId xmlns:p14="http://schemas.microsoft.com/office/powerpoint/2010/main" val="2693226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examining a variety</a:t>
            </a:r>
            <a:r>
              <a:rPr lang="en-US" baseline="0" dirty="0" smtClean="0"/>
              <a:t> of sources and types of data, the committee may find themselves making one or more of the following determinations:</a:t>
            </a:r>
          </a:p>
          <a:p>
            <a:endParaRPr lang="en-US" baseline="0" dirty="0" smtClean="0"/>
          </a:p>
          <a:p>
            <a:pPr marL="241653" indent="-241653">
              <a:buFont typeface="+mj-lt"/>
              <a:buAutoNum type="arabicPeriod"/>
            </a:pPr>
            <a:r>
              <a:rPr lang="en-US" baseline="0" dirty="0" smtClean="0"/>
              <a:t>Decide whether a student is to move forward in the identification process for further testing (if a screening process is used).</a:t>
            </a:r>
          </a:p>
          <a:p>
            <a:pPr marL="241653" indent="-241653">
              <a:buFont typeface="+mj-lt"/>
              <a:buAutoNum type="arabicPeriod"/>
            </a:pPr>
            <a:r>
              <a:rPr lang="en-US" baseline="0" dirty="0" smtClean="0"/>
              <a:t>Formally identify a student for the highly capable program with proper notification to parent/legal guardians of this decision and types of services to be provided.</a:t>
            </a:r>
          </a:p>
          <a:p>
            <a:pPr marL="241653" indent="-241653">
              <a:buFont typeface="+mj-lt"/>
              <a:buAutoNum type="arabicPeriod"/>
            </a:pPr>
            <a:r>
              <a:rPr lang="en-US" baseline="0" dirty="0" smtClean="0"/>
              <a:t>Select new tools to collect additional data if warranted.</a:t>
            </a:r>
          </a:p>
          <a:p>
            <a:pPr marL="241653" indent="-241653">
              <a:buFont typeface="+mj-lt"/>
              <a:buAutoNum type="arabicPeriod"/>
            </a:pPr>
            <a:r>
              <a:rPr lang="en-US" baseline="0" dirty="0" smtClean="0"/>
              <a:t>Determine data do not support identification at this time and properly notify parent/legal guardians of this decision.</a:t>
            </a:r>
          </a:p>
          <a:p>
            <a:pPr marL="241653" indent="-241653">
              <a:buFont typeface="+mj-lt"/>
              <a:buAutoNum type="arabicPeriod"/>
            </a:pPr>
            <a:r>
              <a:rPr lang="en-US" baseline="0" dirty="0" smtClean="0"/>
              <a:t>Determine if a student (twice-exceptional) may need to be referred for special education assessment in addition to his/her identification for services from the highly capable program.</a:t>
            </a:r>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29</a:t>
            </a:fld>
            <a:endParaRPr lang="en-US">
              <a:solidFill>
                <a:prstClr val="black"/>
              </a:solidFill>
              <a:latin typeface="Calibri"/>
            </a:endParaRPr>
          </a:p>
        </p:txBody>
      </p:sp>
    </p:spTree>
    <p:extLst>
      <p:ext uri="{BB962C8B-B14F-4D97-AF65-F5344CB8AC3E}">
        <p14:creationId xmlns:p14="http://schemas.microsoft.com/office/powerpoint/2010/main" val="178768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module aligns with the following NAGC Pre-K-Grade 12 Gifted Programming Standards in Gifted Education-Standard 2-Assessment (NAGC, 2010).</a:t>
            </a:r>
          </a:p>
          <a:p>
            <a:r>
              <a:rPr lang="en-US" sz="1300" dirty="0"/>
              <a:t>1. Educators establish comprehensive, cohesive, and ongoing procedures for identifying and serving students with gifts and talents. These provisions include informed consent, committee review, student retention, student reassessment, student exiting, and appeals procedures for both entry and exit from gifted program services.</a:t>
            </a:r>
          </a:p>
          <a:p>
            <a:r>
              <a:rPr lang="en-US" sz="1300" dirty="0"/>
              <a:t>2. Educators select and use multiple assessments that measure diverse abilities, talents, and strengths that are based on current theories, models, and research.</a:t>
            </a:r>
          </a:p>
          <a:p>
            <a:r>
              <a:rPr lang="en-US" sz="1300" dirty="0"/>
              <a:t>3. Assessments provide qualitative and quantitative information from a variety of sources, including off-level testing, are nonbiased and equitable, and are technically adequate for the purpose.</a:t>
            </a:r>
          </a:p>
          <a:p>
            <a:r>
              <a:rPr lang="en-US" sz="1300" dirty="0"/>
              <a:t>4. Educators have knowledge of student exceptionalities and collect assessment data while adjusting curriculum and instruction to learn about each student’s developmental level and aptitude for learning.</a:t>
            </a:r>
          </a:p>
          <a:p>
            <a:endParaRPr lang="en-US" sz="1300" dirty="0"/>
          </a:p>
          <a:p>
            <a:r>
              <a:rPr lang="en-US" sz="1300" b="1" dirty="0"/>
              <a:t>References: </a:t>
            </a:r>
          </a:p>
          <a:p>
            <a:endParaRPr lang="en-US" sz="1300" b="1" dirty="0"/>
          </a:p>
          <a:p>
            <a:pPr marL="483306" indent="-483306" defTabSz="966612">
              <a:defRPr/>
            </a:pPr>
            <a:r>
              <a:rPr lang="en-US" sz="1300" dirty="0"/>
              <a:t>National Association for Gifted Children. (2010). </a:t>
            </a:r>
            <a:r>
              <a:rPr lang="en-US" sz="1300" i="1" dirty="0"/>
              <a:t>Pre-K-Grade 12 gifted programming standards. </a:t>
            </a:r>
            <a:r>
              <a:rPr lang="en-US" sz="1300" dirty="0"/>
              <a:t>Washington, DC: Author. Retrieved from: http://</a:t>
            </a:r>
            <a:r>
              <a:rPr lang="en-US" sz="1300" dirty="0" err="1"/>
              <a:t>www.nagc.org</a:t>
            </a:r>
            <a:r>
              <a:rPr lang="en-US" sz="1300" dirty="0"/>
              <a:t>/resources-publications/resources/national-standards-gifted-and-talented-education/pre-k-grade-12</a:t>
            </a:r>
          </a:p>
          <a:p>
            <a:pPr marL="483306" indent="-483306" defTabSz="966612">
              <a:defRPr/>
            </a:pPr>
            <a:r>
              <a:rPr lang="en-US" sz="1300" dirty="0"/>
              <a:t> </a:t>
            </a:r>
          </a:p>
          <a:p>
            <a:endParaRPr lang="en-US" sz="1300" dirty="0"/>
          </a:p>
          <a:p>
            <a:pPr marL="483306" indent="-483306"/>
            <a:r>
              <a:rPr lang="en-US" sz="1300" dirty="0"/>
              <a:t>Supplementary funds provided by the state for the program for highly capable students under RCW </a:t>
            </a:r>
            <a:r>
              <a:rPr lang="en-US" sz="1300" b="1" dirty="0"/>
              <a:t>28A.150.260</a:t>
            </a:r>
            <a:r>
              <a:rPr lang="en-US" sz="1300" dirty="0"/>
              <a:t> shall be categorical funding to provide services to highly capable students as determined by a school district under RCW </a:t>
            </a:r>
            <a:r>
              <a:rPr lang="en-US" sz="1300" b="1" dirty="0"/>
              <a:t>28A.185.030</a:t>
            </a:r>
            <a:r>
              <a:rPr lang="en-US" sz="1300" dirty="0"/>
              <a:t>.</a:t>
            </a:r>
          </a:p>
          <a:p>
            <a:endParaRPr lang="en-US" dirty="0" smtClean="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3</a:t>
            </a:fld>
            <a:endParaRPr lang="en-US">
              <a:solidFill>
                <a:prstClr val="black"/>
              </a:solidFill>
              <a:latin typeface="Calibri"/>
            </a:endParaRPr>
          </a:p>
        </p:txBody>
      </p:sp>
    </p:spTree>
    <p:extLst>
      <p:ext uri="{BB962C8B-B14F-4D97-AF65-F5344CB8AC3E}">
        <p14:creationId xmlns:p14="http://schemas.microsoft.com/office/powerpoint/2010/main" val="2888911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 of assessing and identifying students for services in highly capable programs is to provide a variety of instructional and curricular modifications that match their area(s) of strength. How we go about this identification process is distinct to each district, and to the students whom they serve through the array of services they offer. The process and procedures discussed in this module help us to recognize some important ideas as we work to serve these students by providing them with the appropriate level of instruction aligned to their learning needs. Districts should work to:</a:t>
            </a:r>
          </a:p>
          <a:p>
            <a:pPr marL="241653" indent="-241653">
              <a:buFont typeface="+mj-lt"/>
              <a:buAutoNum type="arabicPeriod"/>
            </a:pPr>
            <a:endParaRPr lang="en-US" dirty="0" smtClean="0"/>
          </a:p>
          <a:p>
            <a:pPr marL="241653" indent="-241653">
              <a:buFont typeface="+mj-lt"/>
              <a:buAutoNum type="arabicPeriod"/>
            </a:pPr>
            <a:r>
              <a:rPr lang="en-US" dirty="0" smtClean="0"/>
              <a:t>Communicate to their community that the purpose of identifying highly capable learners is to recognize and to address their advanced learning needs; </a:t>
            </a:r>
          </a:p>
          <a:p>
            <a:pPr marL="241653" indent="-241653">
              <a:buFont typeface="+mj-lt"/>
              <a:buAutoNum type="arabicPeriod"/>
            </a:pPr>
            <a:r>
              <a:rPr lang="en-US" dirty="0" smtClean="0"/>
              <a:t>Make the identification process and procedures transparent through various forms of communication;</a:t>
            </a:r>
          </a:p>
          <a:p>
            <a:pPr marL="241653" indent="-241653">
              <a:buFont typeface="+mj-lt"/>
              <a:buAutoNum type="arabicPeriod"/>
            </a:pPr>
            <a:r>
              <a:rPr lang="en-US" dirty="0" smtClean="0"/>
              <a:t>Assure a continuum of K-12 services that provide continuous growth for identified students.</a:t>
            </a:r>
          </a:p>
          <a:p>
            <a:pPr marL="241653" indent="-241653">
              <a:buFont typeface="+mj-lt"/>
              <a:buAutoNum type="arabicPeriod"/>
            </a:pPr>
            <a:r>
              <a:rPr lang="en-US" dirty="0" smtClean="0"/>
              <a:t>Engage teachers in ongoing assessment of all students to allow for developmental and academic growth throughout their educational career; and</a:t>
            </a:r>
          </a:p>
          <a:p>
            <a:pPr marL="241653" indent="-241653">
              <a:buFont typeface="+mj-lt"/>
              <a:buAutoNum type="arabicPeriod"/>
            </a:pPr>
            <a:r>
              <a:rPr lang="en-US" dirty="0" smtClean="0"/>
              <a:t>Design challenging curriculum and instruction which allows students to demonstrate their strengths and provides evidence of advanced learning needs that may enhance our knowledge of how to more effectively serve our students.</a:t>
            </a:r>
          </a:p>
          <a:p>
            <a:pPr marL="483306" indent="-483306">
              <a:buFont typeface="+mj-lt"/>
              <a:buAutoNum type="arabicPeriod"/>
            </a:pPr>
            <a:endParaRPr lang="en-US" sz="1300" dirty="0"/>
          </a:p>
          <a:p>
            <a:pPr marL="483306" indent="-483306">
              <a:buFont typeface="+mj-lt"/>
              <a:buAutoNum type="arabicPeriod"/>
            </a:pPr>
            <a:endParaRPr lang="en-US" sz="1300" dirty="0"/>
          </a:p>
          <a:p>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30</a:t>
            </a:fld>
            <a:endParaRPr lang="en-US">
              <a:solidFill>
                <a:prstClr val="black"/>
              </a:solidFill>
              <a:latin typeface="Calibri"/>
            </a:endParaRPr>
          </a:p>
        </p:txBody>
      </p:sp>
    </p:spTree>
    <p:extLst>
      <p:ext uri="{BB962C8B-B14F-4D97-AF65-F5344CB8AC3E}">
        <p14:creationId xmlns:p14="http://schemas.microsoft.com/office/powerpoint/2010/main" val="1507298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smtClean="0"/>
              <a:t>This module has</a:t>
            </a:r>
            <a:r>
              <a:rPr lang="en-US" baseline="0" dirty="0" smtClean="0"/>
              <a:t> served as an introduction to the identification process as outlined in the Washington Administrative Codes to ensure access and equity to all students for services provided by highly capable programs.  Now it is time to stop and take action in regards to making improvements to your district’s identification plan. Try using the questions on this slide to guide your ideas.  What might they be? </a:t>
            </a:r>
          </a:p>
          <a:p>
            <a:pPr marL="0" lvl="1" defTabSz="966612">
              <a:defRPr/>
            </a:pPr>
            <a:endParaRPr lang="en-US" baseline="0" dirty="0" smtClean="0"/>
          </a:p>
          <a:p>
            <a:pPr marL="0" lvl="1" defTabSz="966612">
              <a:defRPr/>
            </a:pPr>
            <a:r>
              <a:rPr lang="en-US" b="1" baseline="0" dirty="0" smtClean="0"/>
              <a:t>References:</a:t>
            </a:r>
          </a:p>
          <a:p>
            <a:r>
              <a:rPr lang="en-US" baseline="0" dirty="0" smtClean="0"/>
              <a:t>The questions listed on this slide are adapted from the following:</a:t>
            </a:r>
          </a:p>
          <a:p>
            <a:endParaRPr lang="en-US" baseline="0" dirty="0" smtClean="0"/>
          </a:p>
          <a:p>
            <a:pPr marL="483306" indent="-483306"/>
            <a:r>
              <a:rPr lang="en-US" baseline="0" dirty="0" err="1" smtClean="0"/>
              <a:t>Gubbins</a:t>
            </a:r>
            <a:r>
              <a:rPr lang="en-US" baseline="0" dirty="0" smtClean="0"/>
              <a:t>, E. J. (2005). Constructing identification procedures. In J. H. Purcell &amp; R. D. Eckert, (Eds.), </a:t>
            </a:r>
            <a:r>
              <a:rPr lang="en-US" i="1" baseline="0" dirty="0" smtClean="0"/>
              <a:t>Designing services and programs for high-ability learners: A guidebook for gifted education</a:t>
            </a:r>
            <a:r>
              <a:rPr lang="en-US" i="0" baseline="0" dirty="0" smtClean="0"/>
              <a:t> (</a:t>
            </a:r>
            <a:r>
              <a:rPr lang="en-US" sz="1300" dirty="0"/>
              <a:t>pp. 49-61). </a:t>
            </a:r>
            <a:r>
              <a:rPr lang="en-US" baseline="0" dirty="0" smtClean="0"/>
              <a:t>Washington, DC: NAGC.</a:t>
            </a:r>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31</a:t>
            </a:fld>
            <a:endParaRPr lang="en-US">
              <a:solidFill>
                <a:prstClr val="black"/>
              </a:solidFill>
              <a:latin typeface="Calibri"/>
            </a:endParaRPr>
          </a:p>
        </p:txBody>
      </p:sp>
    </p:spTree>
    <p:extLst>
      <p:ext uri="{BB962C8B-B14F-4D97-AF65-F5344CB8AC3E}">
        <p14:creationId xmlns:p14="http://schemas.microsoft.com/office/powerpoint/2010/main" val="2573223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32</a:t>
            </a:fld>
            <a:endParaRPr lang="en-US"/>
          </a:p>
        </p:txBody>
      </p:sp>
    </p:spTree>
    <p:extLst>
      <p:ext uri="{BB962C8B-B14F-4D97-AF65-F5344CB8AC3E}">
        <p14:creationId xmlns:p14="http://schemas.microsoft.com/office/powerpoint/2010/main" val="3145919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1217613"/>
            <a:ext cx="4378325" cy="3284537"/>
          </a:xfrm>
        </p:spPr>
      </p:sp>
      <p:sp>
        <p:nvSpPr>
          <p:cNvPr id="3" name="Notes Placeholder 2"/>
          <p:cNvSpPr>
            <a:spLocks noGrp="1"/>
          </p:cNvSpPr>
          <p:nvPr>
            <p:ph type="body" idx="1"/>
          </p:nvPr>
        </p:nvSpPr>
        <p:spPr/>
        <p:txBody>
          <a:bodyPr/>
          <a:lstStyle/>
          <a:p>
            <a:r>
              <a:rPr lang="en-US" b="1" dirty="0"/>
              <a:t>Picture Source: </a:t>
            </a:r>
            <a:r>
              <a:rPr lang="en-US" b="1" dirty="0" smtClean="0"/>
              <a:t>Jann</a:t>
            </a:r>
            <a:r>
              <a:rPr lang="en-US" b="1" baseline="0" dirty="0" smtClean="0"/>
              <a:t> Leppien</a:t>
            </a:r>
            <a:endParaRPr lang="en-US" b="1" dirty="0"/>
          </a:p>
          <a:p>
            <a:endParaRPr lang="en-US" dirty="0"/>
          </a:p>
          <a:p>
            <a:r>
              <a:rPr lang="en-US" sz="1300" dirty="0"/>
              <a:t>Dr. Jann Leppien is an associate professor and the Endowed Chair in Gifted Education at Whitworth University. Whitworth's Center for Gifted Education supports and develops policies and practices that encourage the diverse expressions of gifts and talents in children and youth from all cultures, racial and ethnic backgrounds, and socioeconomic groups and offers educators a specialty endorsement and master’s degrees in gifted education. Prior to this position, she taught courses at the University of Great Falls in Montana in curriculum and assessment, gifted education, and educational research. Before joining the faculty at the University of Great Falls, she worked as a research assistant for The National Research Center on the Gifted and Talented (NRC/GT) at the University of Connecticut, where she obtained a master’s and Ph.D. in gifted education. She has been a classroom teacher, enrichment specialist, and coordinator of a gifted education program in Montana. She is the co-author of </a:t>
            </a:r>
            <a:r>
              <a:rPr lang="en-US" sz="1300" i="1" dirty="0"/>
              <a:t>The Multiple Menu Model: A Practical Guide for Developing Differentiated Curriculum</a:t>
            </a:r>
            <a:r>
              <a:rPr lang="en-US" sz="1300" dirty="0"/>
              <a:t>, and </a:t>
            </a:r>
            <a:r>
              <a:rPr lang="en-US" sz="1300" i="1" dirty="0"/>
              <a:t>The Parallel Curriculum: A Design to Develop High Potential and Challenge High-Ability Students.</a:t>
            </a:r>
            <a:r>
              <a:rPr lang="en-US" sz="1300" dirty="0"/>
              <a:t> She conducts workshops for teachers in the areas of differentiated instruction, curriculum design and assessment, thinking skills, and gifted program development. She has served on the board of the National Association for Gifted Children and currently serves on the Awards Committee.  She is also a board member of the Association for the Education of Gifted Underachieving Students (AEGUS) and serves on the advisory board of the 2e Center for Research and Professional Development located on the campus of Bridges Academy, a school for twice-exceptional students (http://</a:t>
            </a:r>
            <a:r>
              <a:rPr lang="en-US" sz="1300" dirty="0" err="1"/>
              <a:t>www.bridges.edu</a:t>
            </a:r>
            <a:r>
              <a:rPr lang="en-US" sz="1300" dirty="0"/>
              <a:t>).  She is President of </a:t>
            </a:r>
            <a:r>
              <a:rPr lang="en-US" sz="1300" dirty="0" err="1"/>
              <a:t>Edufest</a:t>
            </a:r>
            <a:r>
              <a:rPr lang="en-US" sz="1300" dirty="0"/>
              <a:t>, a summer teaching and learning institute in gifted education held in Boise, Idaho (</a:t>
            </a:r>
            <a:r>
              <a:rPr lang="en-US" sz="1300" u="sng" dirty="0">
                <a:hlinkClick r:id="rId3"/>
              </a:rPr>
              <a:t>www.edufest.org)</a:t>
            </a:r>
            <a:r>
              <a:rPr lang="en-US" sz="1300" dirty="0"/>
              <a:t>. Her current interest is in assisting schools in redesigning comprehensive services for highly capable students.</a:t>
            </a:r>
          </a:p>
          <a:p>
            <a:r>
              <a:rPr lang="en-US" b="1" dirty="0"/>
              <a:t/>
            </a:r>
            <a:br>
              <a:rPr lang="en-US" b="1" dirty="0"/>
            </a:br>
            <a:r>
              <a:rPr lang="en-US" b="1" dirty="0"/>
              <a:t> </a:t>
            </a:r>
            <a:endParaRPr lang="en-US" dirty="0"/>
          </a:p>
          <a:p>
            <a:endParaRPr lang="en-US" b="1" dirty="0" smtClean="0"/>
          </a:p>
        </p:txBody>
      </p:sp>
      <p:sp>
        <p:nvSpPr>
          <p:cNvPr id="4" name="Slide Number Placeholder 3"/>
          <p:cNvSpPr>
            <a:spLocks noGrp="1"/>
          </p:cNvSpPr>
          <p:nvPr>
            <p:ph type="sldNum" sz="quarter" idx="10"/>
          </p:nvPr>
        </p:nvSpPr>
        <p:spPr/>
        <p:txBody>
          <a:bodyPr/>
          <a:lstStyle/>
          <a:p>
            <a:fld id="{CD1D93A9-14AD-4695-94A8-00688E38366A}" type="slidenum">
              <a:rPr lang="en-US" smtClean="0"/>
              <a:t>33</a:t>
            </a:fld>
            <a:endParaRPr lang="en-US"/>
          </a:p>
        </p:txBody>
      </p:sp>
    </p:spTree>
    <p:extLst>
      <p:ext uri="{BB962C8B-B14F-4D97-AF65-F5344CB8AC3E}">
        <p14:creationId xmlns:p14="http://schemas.microsoft.com/office/powerpoint/2010/main" val="248740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module has seven components including the opportunity for participants to:</a:t>
            </a:r>
          </a:p>
          <a:p>
            <a:r>
              <a:rPr lang="en-US" dirty="0" smtClean="0"/>
              <a:t>1.	Explore the purpose of identification practices.</a:t>
            </a:r>
          </a:p>
          <a:p>
            <a:r>
              <a:rPr lang="en-US" dirty="0" smtClean="0"/>
              <a:t>2.	Recognize what guidance the Washington Administrative Code offers on the identification process. </a:t>
            </a:r>
          </a:p>
          <a:p>
            <a:r>
              <a:rPr lang="en-US" dirty="0" smtClean="0"/>
              <a:t>3.	Understand the definition of highly capable students in the state of Washington and the implications of that definition on highly capable services.</a:t>
            </a:r>
          </a:p>
          <a:p>
            <a:r>
              <a:rPr lang="en-US" dirty="0" smtClean="0"/>
              <a:t>4.	Shift the paradigm from identifying giftedness to identifying learning needs.</a:t>
            </a:r>
          </a:p>
          <a:p>
            <a:r>
              <a:rPr lang="en-US" dirty="0" smtClean="0"/>
              <a:t>5.	Use the identification process to gather evidence of learning needs that require a variety of services.</a:t>
            </a:r>
          </a:p>
          <a:p>
            <a:r>
              <a:rPr lang="en-US" dirty="0" smtClean="0"/>
              <a:t>6.	Articulate the relationship between identification plans and access to highly capable programs.</a:t>
            </a:r>
          </a:p>
          <a:p>
            <a:r>
              <a:rPr lang="en-US" dirty="0" smtClean="0"/>
              <a:t>7.	Analyze your own district’s identification process to align with both the NAGC Standards and the Washington Administrative Codes.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4</a:t>
            </a:fld>
            <a:endParaRPr lang="en-US">
              <a:solidFill>
                <a:prstClr val="black"/>
              </a:solidFill>
              <a:latin typeface="Calibri"/>
            </a:endParaRPr>
          </a:p>
        </p:txBody>
      </p:sp>
    </p:spTree>
    <p:extLst>
      <p:ext uri="{BB962C8B-B14F-4D97-AF65-F5344CB8AC3E}">
        <p14:creationId xmlns:p14="http://schemas.microsoft.com/office/powerpoint/2010/main" val="166783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We’ll start this module with the purpose of identifying highly capable students. The main reason we identify children as highly capable is to appropriately match educational services to their learning profiles and behaviors. The differences these students may exhibit are then used to create differentiated educational services to address their distinct learning profile. Identifying highly capable students helps districts to recognize those who require enhanced or accelerated services to promote their continuous growth. The identification process and procedures outlined by a school district ultimately impact all aspects of highly capable services since these students, referred to as “highly capable,” are quite diverse in their characteristics, learning profiles, and behaviors.  As we move through the module, we want you to keep three big ideas in mind:</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r>
              <a:rPr lang="en-US" sz="1300" dirty="0"/>
              <a:t>The purpose of the identification process is to look for children who require enhanced and advanced learning experiences that are responsive to their learning profiles.</a:t>
            </a:r>
          </a:p>
          <a:p>
            <a:pPr marL="181240" indent="-181240">
              <a:buFont typeface="Arial" panose="020B0604020202020204" pitchFamily="34" charset="0"/>
              <a:buChar char="•"/>
            </a:pPr>
            <a:r>
              <a:rPr lang="en-US" sz="1300" dirty="0"/>
              <a:t>There are multiple ways to provide enhanced and advanced learning, and the law requires a variety of services be offered that align to the learning needs of these students.</a:t>
            </a:r>
          </a:p>
          <a:p>
            <a:pPr marL="181240" indent="-181240">
              <a:buFont typeface="Arial" panose="020B0604020202020204" pitchFamily="34" charset="0"/>
              <a:buChar char="•"/>
            </a:pPr>
            <a:r>
              <a:rPr lang="en-US" sz="1300" dirty="0"/>
              <a:t>All teachers should focus on creating classrooms that challenge ALL students, including those who demonstrate or show potential for performance at significantly advanced academic levels. </a:t>
            </a:r>
          </a:p>
          <a:p>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5</a:t>
            </a:fld>
            <a:endParaRPr lang="en-US">
              <a:solidFill>
                <a:prstClr val="black"/>
              </a:solidFill>
              <a:latin typeface="Calibri"/>
            </a:endParaRPr>
          </a:p>
        </p:txBody>
      </p:sp>
    </p:spTree>
    <p:extLst>
      <p:ext uri="{BB962C8B-B14F-4D97-AF65-F5344CB8AC3E}">
        <p14:creationId xmlns:p14="http://schemas.microsoft.com/office/powerpoint/2010/main" val="365100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 important question for school districts is, how will they identify and serve highly capable students through a variety of services. Definitions provide the basis for shared understanding how highly capable students will be identified and served, while also facilitating decision making about when, where, and how these services are offered, why they will be offered, and what type of resource allocations are necessary to ensure these students’ continuous growth. </a:t>
            </a:r>
          </a:p>
          <a:p>
            <a:endParaRPr lang="en-US" sz="1300" dirty="0"/>
          </a:p>
          <a:p>
            <a:r>
              <a:rPr lang="en-US" sz="1300" dirty="0"/>
              <a:t>There is no single, universally accepted definition of giftedness, but a range of conceptions and definitions. In general, ”definitions of giftedness tend to be either theoretical or practical in their construction”. (</a:t>
            </a:r>
            <a:r>
              <a:rPr lang="en-US" sz="1300" dirty="0" err="1"/>
              <a:t>Clarenbach</a:t>
            </a:r>
            <a:r>
              <a:rPr lang="en-US" sz="1300" dirty="0"/>
              <a:t> &amp; Eckert, 2013, p. 29). Definitions can be referred to as conceptual, while others are more operational.  Moon (2006) has explained these differences as follows:</a:t>
            </a:r>
          </a:p>
          <a:p>
            <a:r>
              <a:rPr lang="en-US" sz="1300" dirty="0"/>
              <a:t>“Conceptual definitions are based on theories of giftedness and are incorporated into districts’ mission statements and define the construct of giftedness in the abstract.  Operational definitions provide specific, concrete guidance on how a conception of giftedness will be assessed and identified in a particular context for a specific purpose” (p. 23).</a:t>
            </a:r>
          </a:p>
          <a:p>
            <a:endParaRPr lang="en-US" sz="1300" dirty="0"/>
          </a:p>
          <a:p>
            <a:r>
              <a:rPr lang="en-US" sz="1300" dirty="0"/>
              <a:t>Definitions are often derived from varying conceptions of giftedness, crafted from federal and state definitions, and provided by national organizations. Over time, these definitions have been influenced by the “evolution of ideas in the field of psychology, particularly psychometrics; by historical events; and by the politics and economics of given eras” (Callahan &amp; </a:t>
            </a:r>
            <a:r>
              <a:rPr lang="en-US" sz="1300" dirty="0" err="1"/>
              <a:t>Hertberg</a:t>
            </a:r>
            <a:r>
              <a:rPr lang="en-US" sz="1300" dirty="0"/>
              <a:t>-Davis, 2013, p. 15). The definition selected by a school district should provide guidance in making other decisions, such as, how to identify students while also taking into consideration the research on what are fair and equitable identification practices when identifying culturally, linguistically, and economically diverse students for highly capable program services. </a:t>
            </a:r>
          </a:p>
          <a:p>
            <a:endParaRPr lang="en-US" sz="1300" dirty="0"/>
          </a:p>
          <a:p>
            <a:r>
              <a:rPr lang="en-US" sz="1300" dirty="0"/>
              <a:t>Defining “highly capable” is an important and complicated matter for many reasons, but must be discussed among all district personnel in order to create shared philosophies about how the school defines these students. Once a district has determined how to identify, it must outline the most effective and defensible process for finding those students.  Identification processes and the assessment tools used in these process should be closely aligned with the definition of highly capable and be reflective of best practices in measurement and assessment.</a:t>
            </a:r>
          </a:p>
          <a:p>
            <a:endParaRPr lang="en-US" baseline="0" dirty="0" smtClean="0"/>
          </a:p>
          <a:p>
            <a:r>
              <a:rPr lang="en-US" b="1" baseline="0" dirty="0" smtClean="0"/>
              <a:t>References:</a:t>
            </a:r>
          </a:p>
          <a:p>
            <a:endParaRPr lang="en-US" b="1" baseline="0" dirty="0" smtClean="0"/>
          </a:p>
          <a:p>
            <a:pPr marL="483306" indent="-483306" defTabSz="966612">
              <a:defRPr/>
            </a:pPr>
            <a:r>
              <a:rPr lang="en-US" baseline="0" dirty="0" err="1" smtClean="0"/>
              <a:t>Clarenbach</a:t>
            </a:r>
            <a:r>
              <a:rPr lang="en-US" baseline="0" dirty="0" smtClean="0"/>
              <a:t>, J., &amp; Eckert, R. (2013).  Policy-related definitions of giftedness: A call for change</a:t>
            </a:r>
            <a:r>
              <a:rPr lang="en-US" b="0" baseline="0" dirty="0" smtClean="0">
                <a:latin typeface="Calibri" charset="0"/>
                <a:ea typeface="ＭＳ Ｐゴシック" charset="0"/>
                <a:cs typeface="ＭＳ Ｐゴシック" charset="0"/>
              </a:rPr>
              <a:t>. In C. M. Callahan &amp; H. L.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(Eds.),  </a:t>
            </a:r>
            <a:r>
              <a:rPr lang="en-US" b="0" i="1" baseline="0" dirty="0" smtClean="0">
                <a:latin typeface="Calibri" charset="0"/>
                <a:ea typeface="ＭＳ Ｐゴシック" charset="0"/>
                <a:cs typeface="ＭＳ Ｐゴシック" charset="0"/>
              </a:rPr>
              <a:t>Fundamentals of gifted education: Considering multiple perspectives </a:t>
            </a:r>
            <a:r>
              <a:rPr lang="en-US" b="0" baseline="0" dirty="0" smtClean="0">
                <a:latin typeface="Calibri" charset="0"/>
                <a:ea typeface="ＭＳ Ｐゴシック" charset="0"/>
                <a:cs typeface="ＭＳ Ｐゴシック" charset="0"/>
              </a:rPr>
              <a:t>(pp. 26-35). New York: Routledge, Taylor and Francis Group.</a:t>
            </a:r>
            <a:endParaRPr lang="en-US" b="0" dirty="0" smtClean="0">
              <a:latin typeface="Calibri" charset="0"/>
              <a:ea typeface="ＭＳ Ｐゴシック" charset="0"/>
              <a:cs typeface="ＭＳ Ｐゴシック" charset="0"/>
            </a:endParaRPr>
          </a:p>
          <a:p>
            <a:endParaRPr lang="en-US" baseline="0" dirty="0" smtClean="0"/>
          </a:p>
          <a:p>
            <a:pPr marL="483306" indent="-483306" defTabSz="966612">
              <a:defRPr/>
            </a:pPr>
            <a:r>
              <a:rPr lang="en-US" sz="1300" dirty="0"/>
              <a:t>Moon, S. M. (2006).  Developing a definition of giftedness.  In J. H. Purcell &amp; R. D. Eckert, (Eds.), </a:t>
            </a:r>
            <a:r>
              <a:rPr lang="en-US" sz="1300" i="1" dirty="0"/>
              <a:t>Designing services and programs for high-ability learners:  A guidebook for gifted education</a:t>
            </a:r>
            <a:r>
              <a:rPr lang="en-US" sz="1300" dirty="0"/>
              <a:t>. (pp. 23-31). Thousand Oaks, CA:  Corwin Press.</a:t>
            </a:r>
          </a:p>
          <a:p>
            <a:endParaRPr lang="en-US" dirty="0"/>
          </a:p>
        </p:txBody>
      </p:sp>
      <p:sp>
        <p:nvSpPr>
          <p:cNvPr id="4" name="Slide Number Placeholder 3"/>
          <p:cNvSpPr>
            <a:spLocks noGrp="1"/>
          </p:cNvSpPr>
          <p:nvPr>
            <p:ph type="sldNum" sz="quarter" idx="10"/>
          </p:nvPr>
        </p:nvSpPr>
        <p:spPr/>
        <p:txBody>
          <a:bodyPr/>
          <a:lstStyle/>
          <a:p>
            <a:pPr defTabSz="483306">
              <a:defRPr/>
            </a:pPr>
            <a:fld id="{5CE3E83E-B395-AF49-AA62-1ED096159361}" type="slidenum">
              <a:rPr lang="en-US">
                <a:solidFill>
                  <a:prstClr val="black"/>
                </a:solidFill>
                <a:latin typeface="Calibri"/>
              </a:rPr>
              <a:pPr defTabSz="483306">
                <a:defRPr/>
              </a:pPr>
              <a:t>6</a:t>
            </a:fld>
            <a:endParaRPr lang="en-US">
              <a:solidFill>
                <a:prstClr val="black"/>
              </a:solidFill>
              <a:latin typeface="Calibri"/>
            </a:endParaRPr>
          </a:p>
        </p:txBody>
      </p:sp>
    </p:spTree>
    <p:extLst>
      <p:ext uri="{BB962C8B-B14F-4D97-AF65-F5344CB8AC3E}">
        <p14:creationId xmlns:p14="http://schemas.microsoft.com/office/powerpoint/2010/main" val="29363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Definitions of giftedness and the identification practices that evolve from these definitions are subject of great debate. Select and read the articles posted on our website that address some of these varying conceptions of giftedness, which ultimately influence our definitions and impact our decisions regarding who gets access to highly capable services.</a:t>
            </a:r>
          </a:p>
          <a:p>
            <a:r>
              <a:rPr lang="en-US" sz="1300" dirty="0"/>
              <a:t> </a:t>
            </a:r>
          </a:p>
          <a:p>
            <a:r>
              <a:rPr lang="en-US" sz="1300" dirty="0"/>
              <a:t>If possible, you might consider assigning these articles to various group members on your team to explore the following:</a:t>
            </a:r>
          </a:p>
          <a:p>
            <a:pPr marL="241653" indent="-241653">
              <a:buFont typeface="+mj-lt"/>
              <a:buAutoNum type="arabicPeriod"/>
            </a:pPr>
            <a:endParaRPr lang="en-US" sz="1300" dirty="0"/>
          </a:p>
          <a:p>
            <a:pPr marL="241653" indent="-241653">
              <a:buFont typeface="+mj-lt"/>
              <a:buAutoNum type="arabicPeriod"/>
            </a:pPr>
            <a:r>
              <a:rPr lang="en-US" sz="1300" dirty="0"/>
              <a:t>How do the various authors discuss giftedness?  What are the implications of these perspectives on the definition, identification process and procedures, and types of services a district might offer? </a:t>
            </a:r>
          </a:p>
          <a:p>
            <a:pPr marL="241653" indent="-241653">
              <a:buFont typeface="+mj-lt"/>
              <a:buAutoNum type="arabicPeriod"/>
            </a:pPr>
            <a:r>
              <a:rPr lang="en-US" sz="1300" dirty="0"/>
              <a:t>How do these ideas challenge your own beliefs or how you define highly capable students in your district?</a:t>
            </a:r>
          </a:p>
          <a:p>
            <a:endParaRPr lang="en-US" b="1" dirty="0" smtClean="0"/>
          </a:p>
          <a:p>
            <a:r>
              <a:rPr lang="en-US" b="1" dirty="0" smtClean="0"/>
              <a:t>Article</a:t>
            </a:r>
            <a:r>
              <a:rPr lang="en-US" b="1" baseline="0" dirty="0" smtClean="0"/>
              <a:t> References:</a:t>
            </a:r>
          </a:p>
          <a:p>
            <a:endParaRPr lang="en-US" baseline="0" dirty="0" smtClean="0"/>
          </a:p>
          <a:p>
            <a:r>
              <a:rPr lang="en-US" baseline="0" dirty="0" smtClean="0"/>
              <a:t>Callahan, C. M. (2001). Beyond the gifted stereotype. </a:t>
            </a:r>
            <a:r>
              <a:rPr lang="en-US" i="1" baseline="0" dirty="0" smtClean="0"/>
              <a:t>Educational Leadership, 59</a:t>
            </a:r>
            <a:r>
              <a:rPr lang="en-US" baseline="0" dirty="0" smtClean="0"/>
              <a:t>(2), 42-46.</a:t>
            </a:r>
          </a:p>
          <a:p>
            <a:endParaRPr lang="en-US" baseline="0" dirty="0" smtClean="0"/>
          </a:p>
          <a:p>
            <a:pPr marL="483306" indent="-483306"/>
            <a:r>
              <a:rPr lang="en-US" baseline="0" dirty="0" err="1" smtClean="0"/>
              <a:t>Olszewski-Kubilius</a:t>
            </a:r>
            <a:r>
              <a:rPr lang="en-US" baseline="0" dirty="0" smtClean="0"/>
              <a:t>, P., &amp; </a:t>
            </a:r>
            <a:r>
              <a:rPr lang="en-US" baseline="0" dirty="0" err="1" smtClean="0"/>
              <a:t>Clarenbach</a:t>
            </a:r>
            <a:r>
              <a:rPr lang="en-US" baseline="0" dirty="0" smtClean="0"/>
              <a:t>, J.  (2012).  </a:t>
            </a:r>
            <a:r>
              <a:rPr lang="en-US" i="1" baseline="0" dirty="0" smtClean="0"/>
              <a:t>Unlocking emergent talent: Supporting high achievement of low-income high-ability students. </a:t>
            </a:r>
            <a:r>
              <a:rPr lang="en-US" baseline="0" dirty="0" smtClean="0"/>
              <a:t>Washington, DC: National Association for Gifted Children (NAGC).</a:t>
            </a:r>
          </a:p>
          <a:p>
            <a:endParaRPr lang="en-US" baseline="0" dirty="0" smtClean="0"/>
          </a:p>
          <a:p>
            <a:pPr marL="483306" indent="-483306"/>
            <a:r>
              <a:rPr lang="en-US" baseline="0" dirty="0" err="1" smtClean="0"/>
              <a:t>Renzulli</a:t>
            </a:r>
            <a:r>
              <a:rPr lang="en-US" baseline="0" dirty="0" smtClean="0"/>
              <a:t>, J. S.  (1978). What makes giftedness? Reexamining a definition. Phi Delta </a:t>
            </a:r>
            <a:r>
              <a:rPr lang="en-US" baseline="0" dirty="0" err="1" smtClean="0"/>
              <a:t>Kappan</a:t>
            </a:r>
            <a:r>
              <a:rPr lang="en-US" baseline="0" dirty="0" smtClean="0"/>
              <a:t>, 60(3), 180-184, 261.  (Retrieved from reprint version published in </a:t>
            </a:r>
            <a:r>
              <a:rPr lang="en-US" baseline="0" dirty="0" err="1" smtClean="0"/>
              <a:t>Kappan</a:t>
            </a:r>
            <a:r>
              <a:rPr lang="en-US" baseline="0" dirty="0" smtClean="0"/>
              <a:t> Digital Education, 2011, https://</a:t>
            </a:r>
            <a:r>
              <a:rPr lang="en-US" baseline="0" dirty="0" err="1" smtClean="0"/>
              <a:t>gseuphsdlibrary.files.wordpress.com</a:t>
            </a:r>
            <a:r>
              <a:rPr lang="en-US" baseline="0" dirty="0" smtClean="0"/>
              <a:t>/2013/03/what-makes-</a:t>
            </a:r>
            <a:r>
              <a:rPr lang="en-US" baseline="0" dirty="0" err="1" smtClean="0"/>
              <a:t>giftedness.pdf</a:t>
            </a:r>
            <a:r>
              <a:rPr lang="en-US" baseline="0" dirty="0" smtClean="0"/>
              <a:t>)</a:t>
            </a:r>
          </a:p>
          <a:p>
            <a:pPr marL="483306" indent="-483306"/>
            <a:endParaRPr lang="en-US" baseline="0" dirty="0" smtClean="0"/>
          </a:p>
          <a:p>
            <a:pPr marL="483306" indent="-483306" defTabSz="966612">
              <a:defRPr/>
            </a:pPr>
            <a:r>
              <a:rPr lang="en-US" baseline="0" dirty="0" smtClean="0"/>
              <a:t>Sternberg, R. J.  (1999). Successful intelligence: Finding a balance. </a:t>
            </a:r>
            <a:r>
              <a:rPr lang="en-US" i="1" baseline="0" dirty="0" smtClean="0"/>
              <a:t>Trends in Cognitive Science, 3</a:t>
            </a:r>
            <a:r>
              <a:rPr lang="en-US" baseline="0" dirty="0" smtClean="0"/>
              <a:t>(11), 436-442.</a:t>
            </a:r>
          </a:p>
          <a:p>
            <a:pPr marL="483306" indent="-483306" defTabSz="966612">
              <a:defRPr/>
            </a:pPr>
            <a:endParaRPr lang="en-US" dirty="0" smtClean="0"/>
          </a:p>
          <a:p>
            <a:pPr marL="483306" indent="-483306"/>
            <a:r>
              <a:rPr lang="en-US" baseline="0" dirty="0" err="1" smtClean="0"/>
              <a:t>Subotnik</a:t>
            </a:r>
            <a:r>
              <a:rPr lang="en-US" baseline="0" dirty="0" smtClean="0"/>
              <a:t>, R. F., </a:t>
            </a:r>
            <a:r>
              <a:rPr lang="en-US" baseline="0" dirty="0" err="1" smtClean="0"/>
              <a:t>Olszewski-Kubilius</a:t>
            </a:r>
            <a:r>
              <a:rPr lang="en-US" baseline="0" dirty="0" smtClean="0"/>
              <a:t>, P., &amp; Worrell, F. C.  (2011).  Rethinking giftedness and gifted education: A proposed direction forward based on psychological science.  </a:t>
            </a:r>
            <a:r>
              <a:rPr lang="en-US" i="1" baseline="0" dirty="0" smtClean="0"/>
              <a:t>Psychological Science in the Public Interest, 12</a:t>
            </a:r>
            <a:r>
              <a:rPr lang="en-US" baseline="0" dirty="0" smtClean="0"/>
              <a:t>(1), 3-54.</a:t>
            </a:r>
          </a:p>
          <a:p>
            <a:endParaRPr lang="en-US" baseline="0" dirty="0" smtClean="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7</a:t>
            </a:fld>
            <a:endParaRPr lang="en-US">
              <a:solidFill>
                <a:prstClr val="black"/>
              </a:solidFill>
              <a:latin typeface="Calibri"/>
            </a:endParaRPr>
          </a:p>
        </p:txBody>
      </p:sp>
    </p:spTree>
    <p:extLst>
      <p:ext uri="{BB962C8B-B14F-4D97-AF65-F5344CB8AC3E}">
        <p14:creationId xmlns:p14="http://schemas.microsoft.com/office/powerpoint/2010/main" val="351461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Washington state</a:t>
            </a:r>
            <a:r>
              <a:rPr lang="en-US" baseline="0" dirty="0" smtClean="0">
                <a:latin typeface="Calibri" charset="0"/>
                <a:ea typeface="ＭＳ Ｐゴシック" charset="0"/>
                <a:cs typeface="ＭＳ Ｐゴシック" charset="0"/>
              </a:rPr>
              <a:t> provides school districts with a </a:t>
            </a:r>
            <a:r>
              <a:rPr lang="en-US" dirty="0" smtClean="0">
                <a:latin typeface="Calibri" charset="0"/>
                <a:ea typeface="ＭＳ Ｐゴシック" charset="0"/>
                <a:cs typeface="ＭＳ Ｐゴシック" charset="0"/>
              </a:rPr>
              <a:t>definition of highly capable students,</a:t>
            </a:r>
            <a:r>
              <a:rPr lang="en-US" baseline="0" dirty="0" smtClean="0">
                <a:latin typeface="Calibri" charset="0"/>
                <a:ea typeface="ＭＳ Ｐゴシック" charset="0"/>
                <a:cs typeface="ＭＳ Ｐゴシック" charset="0"/>
              </a:rPr>
              <a:t> which </a:t>
            </a:r>
            <a:r>
              <a:rPr lang="en-US" dirty="0" smtClean="0">
                <a:latin typeface="Calibri" charset="0"/>
                <a:ea typeface="ＭＳ Ｐゴシック" charset="0"/>
                <a:cs typeface="ＭＳ Ｐゴシック" charset="0"/>
              </a:rPr>
              <a:t>includes both students </a:t>
            </a:r>
            <a:r>
              <a:rPr lang="en-US" b="1" i="0" u="sng" dirty="0" smtClean="0">
                <a:latin typeface="Calibri" charset="0"/>
                <a:ea typeface="ＭＳ Ｐゴシック" charset="0"/>
                <a:cs typeface="ＭＳ Ｐゴシック" charset="0"/>
              </a:rPr>
              <a:t>who perform or show potential </a:t>
            </a:r>
            <a:r>
              <a:rPr lang="en-US" dirty="0" smtClean="0">
                <a:latin typeface="Calibri" charset="0"/>
                <a:ea typeface="ＭＳ Ｐゴシック" charset="0"/>
                <a:cs typeface="ＭＳ Ｐゴシック" charset="0"/>
              </a:rPr>
              <a:t>for performance at significantly advanced academic levels.  Inherent in the definition, are the areas in which students may show their strengths: intellectual aptitudes, specific academic abilities, and creative productivities.  Notice the comparison of these students are</a:t>
            </a:r>
            <a:r>
              <a:rPr lang="en-US" baseline="0" dirty="0" smtClean="0">
                <a:latin typeface="Calibri" charset="0"/>
                <a:ea typeface="ＭＳ Ｐゴシック" charset="0"/>
                <a:cs typeface="ＭＳ Ｐゴシック" charset="0"/>
              </a:rPr>
              <a:t> with others of their age, experience, or environments.  This does suggest that the use of local norms may be useful when comparing students with their peer group, as well as to investigate the potential of students in schools where talent has not been traditionally recognized, which is further explored in Module 3, </a:t>
            </a:r>
            <a:r>
              <a:rPr lang="en-US" i="1" baseline="0" dirty="0" smtClean="0">
                <a:latin typeface="Calibri" charset="0"/>
                <a:ea typeface="ＭＳ Ｐゴシック" charset="0"/>
                <a:cs typeface="ＭＳ Ｐゴシック" charset="0"/>
              </a:rPr>
              <a:t>Challenges and Issues in Address Diversity. </a:t>
            </a:r>
            <a:r>
              <a:rPr lang="en-US" i="0" baseline="0" dirty="0" smtClean="0">
                <a:latin typeface="Calibri" charset="0"/>
                <a:ea typeface="ＭＳ Ｐゴシック" charset="0"/>
                <a:cs typeface="ＭＳ Ｐゴシック" charset="0"/>
              </a:rPr>
              <a:t>Additionally, this definition aligns to the research that recognizes highly capable students may be advanced in one more more academic domains. In practical terms, the definition should help to shape a district program’s goals and curriculum, and will guide the decisions about which students will be identified for highly capable services.</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Your district’s definition of highly capable must align to state law, WAC 392-170-035, and clarify who meets the criteria for most highly capable district-wide.  If your district’s definition of most highly capable differs from the WAC 392-170-035 or WAC 392-170-036 (referenced on the next slide), make sure to incorporate all components from both WACs.</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8</a:t>
            </a:fld>
            <a:endParaRPr lang="en-US">
              <a:solidFill>
                <a:prstClr val="black"/>
              </a:solidFill>
              <a:latin typeface="Calibri"/>
            </a:endParaRPr>
          </a:p>
        </p:txBody>
      </p:sp>
    </p:spTree>
    <p:extLst>
      <p:ext uri="{BB962C8B-B14F-4D97-AF65-F5344CB8AC3E}">
        <p14:creationId xmlns:p14="http://schemas.microsoft.com/office/powerpoint/2010/main" val="382119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Washington,</a:t>
            </a:r>
            <a:r>
              <a:rPr lang="en-US" baseline="0" dirty="0" smtClean="0"/>
              <a:t> highly capable students are also defined by their learning characteristics. These characteristics can often be seen and observed in classrooms; but sometimes, they are not obvious, nor fully developed. Therefore, teachers must understand that when they are looking for these characteristics, they have to create contexts for these behaviors to be </a:t>
            </a:r>
            <a:r>
              <a:rPr lang="en-US" u="sng" baseline="0" dirty="0" smtClean="0"/>
              <a:t>displayed or developed</a:t>
            </a:r>
            <a:r>
              <a:rPr lang="en-US" baseline="0" dirty="0" smtClean="0"/>
              <a:t>.</a:t>
            </a:r>
          </a:p>
          <a:p>
            <a:endParaRPr lang="en-US" baseline="0" dirty="0" smtClean="0"/>
          </a:p>
          <a:p>
            <a:r>
              <a:rPr lang="en-US" baseline="0" dirty="0" smtClean="0"/>
              <a:t>It is also important to recognize that there is </a:t>
            </a:r>
            <a:r>
              <a:rPr lang="en-US" u="sng" baseline="0" dirty="0" smtClean="0"/>
              <a:t>not just one list of characteristics </a:t>
            </a:r>
            <a:r>
              <a:rPr lang="en-US" baseline="0" dirty="0" smtClean="0"/>
              <a:t>that describe all gifted and talented learners due to the “absolute diversity of this heterogeneous, varied, and unique group” (Reis, Sullivan, &amp; </a:t>
            </a:r>
            <a:r>
              <a:rPr lang="en-US" baseline="0" dirty="0" err="1" smtClean="0"/>
              <a:t>Renzulli</a:t>
            </a:r>
            <a:r>
              <a:rPr lang="en-US" baseline="0" dirty="0" smtClean="0"/>
              <a:t>, 2015, p. 69).  What these researchers recommend is to be aware that these traits vary according to gender, sociocultural characteristics, having a hidden or overt disability, age, and whether a child is achieving or underachieving.  They also state, that ”misconception persists that somehow the right combination of traits can be found that prove the existence of giftedness” (p. 93).  Perhaps what should be considered about these learning characteristics is that they are to be developed and can be learned through the types of services that support the academic profiles of students who are identified as highly capable. While many highly capable students may demonstrate these characteristics, it’s also important to realize that not all students have had access to high quality educational experiences that have helped to shape these characteristics or behaviors.</a:t>
            </a:r>
          </a:p>
          <a:p>
            <a:endParaRPr lang="en-US" baseline="0" dirty="0" smtClean="0"/>
          </a:p>
          <a:p>
            <a:r>
              <a:rPr lang="en-US" b="1" baseline="0" dirty="0" smtClean="0"/>
              <a:t>References:</a:t>
            </a:r>
          </a:p>
          <a:p>
            <a:endParaRPr lang="en-US" baseline="0" dirty="0" smtClean="0"/>
          </a:p>
          <a:p>
            <a:pPr marL="483306" indent="-483306" defTabSz="966612">
              <a:defRPr/>
            </a:pPr>
            <a:r>
              <a:rPr lang="en-US" sz="1300" dirty="0"/>
              <a:t>Reis, S. M., Sullivan, E. E., &amp; </a:t>
            </a:r>
            <a:r>
              <a:rPr lang="en-US" sz="1300" dirty="0" err="1"/>
              <a:t>Renzulli</a:t>
            </a:r>
            <a:r>
              <a:rPr lang="en-US" sz="1300" dirty="0"/>
              <a:t>, S. J. (2015).  Characteristics of gifted learners: Varied, diverse, and complex.  In F. A. Karnes &amp; S. M. Bean., (Eds.), </a:t>
            </a:r>
            <a:r>
              <a:rPr lang="en-US" sz="1300" i="1" dirty="0"/>
              <a:t>Methods and materials for teaching the gifted (4</a:t>
            </a:r>
            <a:r>
              <a:rPr lang="en-US" sz="1300" i="1" baseline="30000" dirty="0"/>
              <a:t>th</a:t>
            </a:r>
            <a:r>
              <a:rPr lang="en-US" sz="1300" i="1" dirty="0"/>
              <a:t> ed.)</a:t>
            </a:r>
            <a:r>
              <a:rPr lang="en-US" sz="1300" dirty="0"/>
              <a:t>, (pp. 69-103). Waco, TX: Prufrock Press.</a:t>
            </a:r>
          </a:p>
          <a:p>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a:rPr>
              <a:pPr defTabSz="483306">
                <a:defRPr/>
              </a:pPr>
              <a:t>9</a:t>
            </a:fld>
            <a:endParaRPr lang="en-US">
              <a:solidFill>
                <a:prstClr val="black"/>
              </a:solidFill>
              <a:latin typeface="Calibri"/>
            </a:endParaRPr>
          </a:p>
        </p:txBody>
      </p:sp>
    </p:spTree>
    <p:extLst>
      <p:ext uri="{BB962C8B-B14F-4D97-AF65-F5344CB8AC3E}">
        <p14:creationId xmlns:p14="http://schemas.microsoft.com/office/powerpoint/2010/main" val="1771056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6/19/2018</a:t>
            </a:fld>
            <a:endParaRPr lang="en-US"/>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29687249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A09-0B55-4CD1-A2F5-9AE0900A4AE6}" type="datetime1">
              <a:rPr lang="en-US" smtClean="0"/>
              <a:t>6/19/2018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OFFICE OF SUPERINTENDENT OF PUBLIC INSTRUCTION</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044566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6/19/2018</a:t>
            </a:fld>
            <a:endParaRPr lang="en-US"/>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24851233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6/19/2018</a:t>
            </a:fld>
            <a:endParaRPr lang="en-US"/>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a:p>
        </p:txBody>
      </p:sp>
    </p:spTree>
    <p:extLst>
      <p:ext uri="{BB962C8B-B14F-4D97-AF65-F5344CB8AC3E}">
        <p14:creationId xmlns:p14="http://schemas.microsoft.com/office/powerpoint/2010/main" val="40146711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6/19/2018</a:t>
            </a:fld>
            <a:endParaRPr lang="en-US"/>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42407520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FCF3A-D5E5-4E77-82EB-3BE54CCC1982}" type="datetime1">
              <a:rPr lang="en-US" smtClean="0"/>
              <a:t>6/19/2018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OFFICE OF SUPERINTENDENT OF PUBLIC INSTRUCTION</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15792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4AFA2-E8B8-4229-A062-78E018143526}" type="datetime1">
              <a:rPr lang="en-US" smtClean="0"/>
              <a:t>6/19/2018</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smtClean="0"/>
              <a:t>OFFICE OF SUPERINTENDENT OF PUBLIC INSTRUCTION</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356420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t>6/19/2018</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23613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6/19/2018</a:t>
            </a:fld>
            <a:endParaRPr lang="en-US"/>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2772051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6/19/2018</a:t>
            </a:fld>
            <a:endParaRPr lang="en-US"/>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Tree>
    <p:extLst>
      <p:ext uri="{BB962C8B-B14F-4D97-AF65-F5344CB8AC3E}">
        <p14:creationId xmlns:p14="http://schemas.microsoft.com/office/powerpoint/2010/main" val="1754519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C529A53-E9EE-46AD-9FD5-78FB423C0D94}" type="datetime1">
              <a:rPr lang="en-US" smtClean="0"/>
              <a:t>6/19/2018</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smtClean="0"/>
              <a:t>OFFICE OF SUPERINTENDENT OF PUBLIC INSTRUCTION</a:t>
            </a:r>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13380448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6/19/2018</a:t>
            </a:fld>
            <a:endParaRPr lang="en-US"/>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a:t>
            </a:r>
            <a:endParaRPr lang="en-US"/>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339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apps.leg.wa.gov/wac/default.aspx?cite=392-170-05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k12.wa.us/HighlyCapable/pubdocs/IdentifyHighlyCapablePrintableBookmarks.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hyperlink" Target="http://apps.leg.wa.gov/rcw/default.aspx?cite=28A.185&amp;full=true#28A.185.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obinsoncenter.uw.edu/2015/06/new-educators-highly-capable-program-handbook/"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pps.leg.wa.gov/wac/default.aspx?cite=392-170-04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app.leg.wa.gov/RCW/default.aspx?cite=28A.640"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apps.leg.wa.gov/wac/default.aspx?cite=392-170-055" TargetMode="External"/><Relationship Id="rId4" Type="http://schemas.openxmlformats.org/officeDocument/2006/relationships/hyperlink" Target="http://apps.leg.wa.gov/rcw/default.aspx?cite=28A.64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jleppien@whitworth.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pp.leg.wa.gov/RCW/default.aspx?cite=28A.6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app.leg.wa.gov/RCW/default.aspx?cite=28A.64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457200">
              <a:lnSpc>
                <a:spcPct val="100000"/>
              </a:lnSpc>
              <a:spcBef>
                <a:spcPts val="0"/>
              </a:spcBef>
              <a:defRPr/>
            </a:pPr>
            <a:r>
              <a:rPr lang="en-US" sz="3600" spc="0" dirty="0">
                <a:solidFill>
                  <a:srgbClr val="B7C333">
                    <a:lumMod val="75000"/>
                  </a:srgbClr>
                </a:solidFill>
                <a:ea typeface="+mn-ea"/>
                <a:cs typeface="+mn-cs"/>
              </a:rPr>
              <a:t>Access and Equity: Module </a:t>
            </a:r>
            <a:r>
              <a:rPr lang="en-US" sz="3600" spc="0" dirty="0" smtClean="0">
                <a:solidFill>
                  <a:srgbClr val="B7C333">
                    <a:lumMod val="75000"/>
                  </a:srgbClr>
                </a:solidFill>
                <a:ea typeface="+mn-ea"/>
                <a:cs typeface="+mn-cs"/>
              </a:rPr>
              <a:t>1</a:t>
            </a:r>
            <a:endParaRPr lang="en-US" dirty="0"/>
          </a:p>
        </p:txBody>
      </p:sp>
      <p:sp>
        <p:nvSpPr>
          <p:cNvPr id="8" name="Text Placeholder 7"/>
          <p:cNvSpPr>
            <a:spLocks noGrp="1"/>
          </p:cNvSpPr>
          <p:nvPr>
            <p:ph type="body" sz="half" idx="2"/>
          </p:nvPr>
        </p:nvSpPr>
        <p:spPr/>
        <p:txBody>
          <a:bodyPr/>
          <a:lstStyle/>
          <a:p>
            <a:pPr lvl="0" algn="ctr" defTabSz="457200">
              <a:lnSpc>
                <a:spcPct val="100000"/>
              </a:lnSpc>
              <a:spcBef>
                <a:spcPts val="0"/>
              </a:spcBef>
              <a:spcAft>
                <a:spcPts val="0"/>
              </a:spcAft>
              <a:buClrTx/>
              <a:buSzTx/>
              <a:defRPr/>
            </a:pPr>
            <a:r>
              <a:rPr lang="en-US" sz="3200" dirty="0">
                <a:solidFill>
                  <a:prstClr val="white"/>
                </a:solidFill>
              </a:rPr>
              <a:t>An Overview of Identification Processes and Practices</a:t>
            </a:r>
          </a:p>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5D5B4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788" b="0" i="0" u="none" strike="noStrike" kern="1200" cap="none" spc="0" normalizeH="0" baseline="0" noProof="0" dirty="0">
              <a:ln>
                <a:noFill/>
              </a:ln>
              <a:solidFill>
                <a:srgbClr val="5D5B4E"/>
              </a:solidFill>
              <a:effectLst/>
              <a:uLnTx/>
              <a:uFillTx/>
              <a:latin typeface="Calibri"/>
              <a:ea typeface="+mn-ea"/>
              <a:cs typeface="+mn-cs"/>
            </a:endParaRPr>
          </a:p>
        </p:txBody>
      </p:sp>
      <p:sp>
        <p:nvSpPr>
          <p:cNvPr id="3" name="Rectangle 2"/>
          <p:cNvSpPr/>
          <p:nvPr/>
        </p:nvSpPr>
        <p:spPr>
          <a:xfrm>
            <a:off x="6294035" y="5611977"/>
            <a:ext cx="247279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Revised </a:t>
            </a:r>
            <a:r>
              <a:rPr kumimoji="0" lang="en-US" sz="1800" b="0" i="0" u="none" strike="noStrike" kern="1200" cap="none" spc="0" normalizeH="0" baseline="0" noProof="0" smtClean="0">
                <a:ln>
                  <a:noFill/>
                </a:ln>
                <a:solidFill>
                  <a:srgbClr val="5D5B4E"/>
                </a:solidFill>
                <a:effectLst/>
                <a:uLnTx/>
                <a:uFillTx/>
                <a:latin typeface="Calibri"/>
                <a:ea typeface="+mn-ea"/>
                <a:cs typeface="+mn-cs"/>
              </a:rPr>
              <a:t>August 28, </a:t>
            </a:r>
            <a:r>
              <a:rPr kumimoji="0" lang="en-US" sz="1800" b="0" i="0" u="none" strike="noStrike" kern="1200" cap="none" spc="0" normalizeH="0" baseline="0" noProof="0" dirty="0">
                <a:ln>
                  <a:noFill/>
                </a:ln>
                <a:solidFill>
                  <a:srgbClr val="5D5B4E"/>
                </a:solidFill>
                <a:effectLst/>
                <a:uLnTx/>
                <a:uFillTx/>
                <a:latin typeface="Calibri"/>
                <a:ea typeface="+mn-ea"/>
                <a:cs typeface="+mn-cs"/>
              </a:rPr>
              <a:t>2016</a:t>
            </a:r>
          </a:p>
        </p:txBody>
      </p:sp>
      <p:pic>
        <p:nvPicPr>
          <p:cNvPr id="4" name="Picture 3" title="Student in Glasses"/>
          <p:cNvPicPr>
            <a:picLocks noChangeAspect="1"/>
          </p:cNvPicPr>
          <p:nvPr/>
        </p:nvPicPr>
        <p:blipFill rotWithShape="1">
          <a:blip r:embed="rId3" cstate="print">
            <a:extLst>
              <a:ext uri="{28A0092B-C50C-407E-A947-70E740481C1C}">
                <a14:useLocalDpi xmlns:a14="http://schemas.microsoft.com/office/drawing/2010/main" val="0"/>
              </a:ext>
            </a:extLst>
          </a:blip>
          <a:srcRect l="37703"/>
          <a:stretch/>
        </p:blipFill>
        <p:spPr>
          <a:xfrm>
            <a:off x="5118100" y="1290754"/>
            <a:ext cx="3162300" cy="3384120"/>
          </a:xfrm>
          <a:prstGeom prst="rect">
            <a:avLst/>
          </a:prstGeom>
        </p:spPr>
      </p:pic>
    </p:spTree>
    <p:extLst>
      <p:ext uri="{BB962C8B-B14F-4D97-AF65-F5344CB8AC3E}">
        <p14:creationId xmlns:p14="http://schemas.microsoft.com/office/powerpoint/2010/main" val="265244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457200">
              <a:lnSpc>
                <a:spcPct val="100000"/>
              </a:lnSpc>
              <a:spcBef>
                <a:spcPts val="0"/>
              </a:spcBef>
              <a:defRPr/>
            </a:pPr>
            <a:r>
              <a:rPr lang="en-US" sz="3200" b="1" spc="0" dirty="0">
                <a:solidFill>
                  <a:srgbClr val="5D5B4E"/>
                </a:solidFill>
                <a:ea typeface="+mn-ea"/>
                <a:cs typeface="+mn-cs"/>
              </a:rPr>
              <a:t>WAC 392-170-07 </a:t>
            </a:r>
            <a:br>
              <a:rPr lang="en-US" sz="3200" b="1" spc="0" dirty="0">
                <a:solidFill>
                  <a:srgbClr val="5D5B4E"/>
                </a:solidFill>
                <a:ea typeface="+mn-ea"/>
                <a:cs typeface="+mn-cs"/>
              </a:rPr>
            </a:br>
            <a:r>
              <a:rPr lang="en-US" sz="3200" b="1" spc="0" dirty="0">
                <a:solidFill>
                  <a:srgbClr val="FF0000"/>
                </a:solidFill>
                <a:ea typeface="+mn-ea"/>
                <a:cs typeface="+mn-cs"/>
              </a:rPr>
              <a:t>Multidisciplinary Selection </a:t>
            </a:r>
            <a:r>
              <a:rPr lang="en-US" sz="3200" b="1" spc="0" dirty="0" smtClean="0">
                <a:solidFill>
                  <a:srgbClr val="FF0000"/>
                </a:solidFill>
                <a:ea typeface="+mn-ea"/>
                <a:cs typeface="+mn-cs"/>
              </a:rPr>
              <a:t>Committee</a:t>
            </a: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p:cNvSpPr txBox="1"/>
          <p:nvPr/>
        </p:nvSpPr>
        <p:spPr>
          <a:xfrm>
            <a:off x="152400" y="2057400"/>
            <a:ext cx="8153400"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The</a:t>
            </a:r>
            <a:r>
              <a:rPr kumimoji="0" lang="en-US" sz="2000" b="1" i="0" u="none" strike="noStrike" kern="1200" cap="none" spc="0" normalizeH="0" baseline="0" noProof="0" dirty="0" smtClean="0">
                <a:ln>
                  <a:noFill/>
                </a:ln>
                <a:solidFill>
                  <a:srgbClr val="5D5B4E"/>
                </a:solidFill>
                <a:effectLst/>
                <a:uLnTx/>
                <a:uFillTx/>
                <a:latin typeface="Calibri"/>
                <a:ea typeface="+mn-ea"/>
                <a:cs typeface="+mn-cs"/>
              </a:rPr>
              <a:t> </a:t>
            </a:r>
            <a:r>
              <a:rPr kumimoji="0" lang="en-US" sz="2000" b="0" i="0" u="sng" strike="noStrike" kern="1200" cap="none" spc="0" normalizeH="0" baseline="0" noProof="0" dirty="0" smtClean="0">
                <a:ln>
                  <a:noFill/>
                </a:ln>
                <a:solidFill>
                  <a:srgbClr val="5D5B4E"/>
                </a:solidFill>
                <a:effectLst/>
                <a:uLnTx/>
                <a:uFillTx/>
                <a:latin typeface="Calibri"/>
                <a:ea typeface="+mn-ea"/>
                <a:cs typeface="+mn-cs"/>
              </a:rPr>
              <a:t>multidisciplinary selection committee </a:t>
            </a: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for the final selection of the most highly capable students for participation in the district's program for highly capable students shall consist of the following professionals: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5D5B4E"/>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A </a:t>
            </a:r>
            <a:r>
              <a:rPr kumimoji="0" lang="en-US" sz="2000" b="1" i="0" u="none" strike="noStrike" kern="1200" cap="none" spc="0" normalizeH="0" baseline="0" noProof="0" dirty="0" smtClean="0">
                <a:ln>
                  <a:noFill/>
                </a:ln>
                <a:solidFill>
                  <a:srgbClr val="5D5B4E"/>
                </a:solidFill>
                <a:effectLst/>
                <a:uLnTx/>
                <a:uFillTx/>
                <a:latin typeface="Calibri"/>
                <a:ea typeface="+mn-ea"/>
                <a:cs typeface="+mn-cs"/>
              </a:rPr>
              <a:t>special teacher:</a:t>
            </a: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 Provided, that if a special teacher is not available, </a:t>
            </a:r>
            <a:r>
              <a:rPr kumimoji="0" lang="en-US" sz="2000" b="1" i="0" u="none" strike="noStrike" kern="1200" cap="none" spc="0" normalizeH="0" baseline="0" noProof="0" dirty="0" smtClean="0">
                <a:ln>
                  <a:noFill/>
                </a:ln>
                <a:solidFill>
                  <a:srgbClr val="5D5B4E"/>
                </a:solidFill>
                <a:effectLst/>
                <a:uLnTx/>
                <a:uFillTx/>
                <a:latin typeface="Calibri"/>
                <a:ea typeface="+mn-ea"/>
                <a:cs typeface="+mn-cs"/>
              </a:rPr>
              <a:t>a classroom teacher shall be appointed;</a:t>
            </a:r>
            <a:endParaRPr kumimoji="0" lang="en-US" sz="2000" b="0" i="0" u="none" strike="noStrike" kern="1200" cap="none" spc="0" normalizeH="0" baseline="0" noProof="0" dirty="0" smtClean="0">
              <a:ln>
                <a:noFill/>
              </a:ln>
              <a:solidFill>
                <a:srgbClr val="5D5B4E"/>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A psychologist or other qualified practitioner with the training to interpret cognitive and achievement test results;</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A certificated coordinator/administrator with responsibility for the supervision of the district's program for highly capable students; and</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rgbClr val="5D5B4E"/>
                </a:solidFill>
                <a:effectLst/>
                <a:uLnTx/>
                <a:uFillTx/>
                <a:latin typeface="Calibri"/>
                <a:ea typeface="+mn-ea"/>
                <a:cs typeface="+mn-cs"/>
              </a:rPr>
              <a:t>Such additional professionals, if any, the district deems desirable.  </a:t>
            </a:r>
            <a:endParaRPr kumimoji="0" lang="en-US" sz="20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3075911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Special Teacher</a:t>
            </a:r>
            <a:endParaRPr lang="en-US" b="1">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p:cNvSpPr txBox="1"/>
          <p:nvPr/>
        </p:nvSpPr>
        <p:spPr>
          <a:xfrm>
            <a:off x="1063487" y="1967947"/>
            <a:ext cx="7467600"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5D5B4E"/>
                </a:solidFill>
                <a:effectLst/>
                <a:uLnTx/>
                <a:uFillTx/>
                <a:latin typeface="Calibri"/>
                <a:ea typeface="+mn-ea"/>
                <a:cs typeface="+mn-cs"/>
              </a:rPr>
              <a:t>A special teacher is a teacher who has </a:t>
            </a:r>
            <a:r>
              <a:rPr kumimoji="0" lang="en-US" sz="2400" b="1" i="0" u="none" strike="noStrike" kern="1200" cap="none" spc="0" normalizeH="0" baseline="0" noProof="0" smtClean="0">
                <a:ln>
                  <a:noFill/>
                </a:ln>
                <a:solidFill>
                  <a:srgbClr val="5D5B4E"/>
                </a:solidFill>
                <a:effectLst/>
                <a:uLnTx/>
                <a:uFillTx/>
                <a:latin typeface="Calibri"/>
                <a:ea typeface="+mn-ea"/>
                <a:cs typeface="+mn-cs"/>
              </a:rPr>
              <a:t>training, experience, advanced skills, and knowledge in the education of highly capable students</a:t>
            </a:r>
            <a:r>
              <a:rPr kumimoji="0" lang="en-US" sz="2400" b="0" i="0" u="none" strike="noStrike" kern="1200" cap="none" spc="0" normalizeH="0" baseline="0" noProof="0" smtClean="0">
                <a:ln>
                  <a:noFill/>
                </a:ln>
                <a:solidFill>
                  <a:srgbClr val="5D5B4E"/>
                </a:solidFill>
                <a:effectLst/>
                <a:uLnTx/>
                <a:uFillTx/>
                <a:latin typeface="Calibri"/>
                <a:ea typeface="+mn-ea"/>
                <a:cs typeface="+mn-cs"/>
              </a:rPr>
              <a:t>. Areas of competence should include knowledge of the following: </a:t>
            </a:r>
            <a:r>
              <a:rPr kumimoji="0" lang="en-US" sz="2400" b="1" i="0" u="none" strike="noStrike" kern="1200" cap="none" spc="0" normalizeH="0" baseline="0" noProof="0" smtClean="0">
                <a:ln>
                  <a:noFill/>
                </a:ln>
                <a:solidFill>
                  <a:srgbClr val="5D5B4E"/>
                </a:solidFill>
                <a:effectLst/>
                <a:uLnTx/>
                <a:uFillTx/>
                <a:latin typeface="Calibri"/>
                <a:ea typeface="+mn-ea"/>
                <a:cs typeface="+mn-cs"/>
              </a:rPr>
              <a:t>Identification procedures, academic, social and emotional characteristics, program design and delivery, instructional practices, student assessment, and program evaluation.</a:t>
            </a:r>
            <a:r>
              <a:rPr kumimoji="0" lang="en-US" sz="2400" b="0" i="0" u="none" strike="noStrike" kern="1200" cap="none" spc="0" normalizeH="0" baseline="0" noProof="0" smtClean="0">
                <a:ln>
                  <a:noFill/>
                </a:ln>
                <a:solidFill>
                  <a:srgbClr val="5D5B4E"/>
                </a:solidFill>
                <a:effectLst/>
                <a:uLnTx/>
                <a:uFillTx/>
                <a:latin typeface="Calibri"/>
                <a:ea typeface="+mn-ea"/>
                <a:cs typeface="+mn-cs"/>
              </a:rPr>
              <a:t> </a:t>
            </a:r>
            <a:endParaRPr kumimoji="0" lang="en-US" sz="2400" b="0" i="0" u="none" strike="noStrike" kern="1200" cap="none" spc="0" normalizeH="0" baseline="0" noProof="0">
              <a:ln>
                <a:noFill/>
              </a:ln>
              <a:solidFill>
                <a:srgbClr val="5D5B4E"/>
              </a:solidFill>
              <a:effectLst/>
              <a:uLnTx/>
              <a:uFillTx/>
              <a:latin typeface="Calibri"/>
              <a:ea typeface="+mn-ea"/>
              <a:cs typeface="+mn-cs"/>
            </a:endParaRPr>
          </a:p>
        </p:txBody>
      </p:sp>
      <p:sp>
        <p:nvSpPr>
          <p:cNvPr id="6" name="TextBox 5"/>
          <p:cNvSpPr txBox="1"/>
          <p:nvPr/>
        </p:nvSpPr>
        <p:spPr>
          <a:xfrm>
            <a:off x="685800" y="6019800"/>
            <a:ext cx="3581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5D5B4E"/>
                </a:solidFill>
                <a:effectLst/>
                <a:uLnTx/>
                <a:uFillTx/>
                <a:latin typeface="Calibri"/>
                <a:ea typeface="+mn-ea"/>
                <a:cs typeface="+mn-cs"/>
              </a:rPr>
              <a:t>WAC 392-170-038</a:t>
            </a:r>
            <a:r>
              <a:rPr kumimoji="0" lang="en-US" sz="1800" b="0" i="0" u="none" strike="noStrike" kern="1200" cap="none" spc="0" normalizeH="0" baseline="0" noProof="0" smtClean="0">
                <a:ln>
                  <a:noFill/>
                </a:ln>
                <a:solidFill>
                  <a:srgbClr val="5D5B4E"/>
                </a:solidFill>
                <a:effectLst/>
                <a:uLnTx/>
                <a:uFillTx/>
                <a:latin typeface="Calibri"/>
                <a:ea typeface="+mn-ea"/>
                <a:cs typeface="+mn-cs"/>
              </a:rPr>
              <a:t> </a:t>
            </a: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2293269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Activity 1: Reflection-Becoming More Aware of the NAGC Pre-K- Grade 12 Gifted Programming Standards</a:t>
            </a:r>
            <a:endParaRPr lang="en-US" b="1"/>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p:cNvSpPr txBox="1"/>
          <p:nvPr/>
        </p:nvSpPr>
        <p:spPr>
          <a:xfrm>
            <a:off x="685800" y="6019800"/>
            <a:ext cx="3581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5D5B4E"/>
                </a:solidFill>
                <a:effectLst/>
                <a:uLnTx/>
                <a:uFillTx/>
                <a:latin typeface="Calibri"/>
                <a:ea typeface="+mn-ea"/>
                <a:cs typeface="+mn-cs"/>
              </a:rPr>
              <a:t>WAC 392-170-038</a:t>
            </a:r>
            <a:r>
              <a:rPr kumimoji="0" lang="en-US" sz="1800" b="0" i="0" u="none" strike="noStrike" kern="1200" cap="none" spc="0" normalizeH="0" baseline="0" noProof="0" smtClean="0">
                <a:ln>
                  <a:noFill/>
                </a:ln>
                <a:solidFill>
                  <a:srgbClr val="5D5B4E"/>
                </a:solidFill>
                <a:effectLst/>
                <a:uLnTx/>
                <a:uFillTx/>
                <a:latin typeface="Calibri"/>
                <a:ea typeface="+mn-ea"/>
                <a:cs typeface="+mn-cs"/>
              </a:rPr>
              <a:t> </a:t>
            </a: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
        <p:nvSpPr>
          <p:cNvPr id="7" name="TextBox 6"/>
          <p:cNvSpPr txBox="1"/>
          <p:nvPr/>
        </p:nvSpPr>
        <p:spPr>
          <a:xfrm>
            <a:off x="185530" y="1737363"/>
            <a:ext cx="8719931"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It </a:t>
            </a:r>
            <a:r>
              <a:rPr kumimoji="0" lang="en-US" sz="1800" b="0" i="0" u="none" strike="noStrike" kern="1200" cap="none" spc="0" normalizeH="0" baseline="0" noProof="0" dirty="0">
                <a:ln>
                  <a:noFill/>
                </a:ln>
                <a:solidFill>
                  <a:srgbClr val="5D5B4E"/>
                </a:solidFill>
                <a:effectLst/>
                <a:uLnTx/>
                <a:uFillTx/>
                <a:latin typeface="Calibri"/>
                <a:ea typeface="+mn-ea"/>
                <a:cs typeface="+mn-cs"/>
              </a:rPr>
              <a:t>is not uncommon to hear the question asked, “What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are the quality indicators for comprehensive programming </a:t>
            </a:r>
            <a:r>
              <a:rPr kumimoji="0" lang="en-US" sz="1800" b="0" i="0" u="none" strike="noStrike" kern="1200" cap="none" spc="0" normalizeH="0" baseline="0" noProof="0" dirty="0">
                <a:ln>
                  <a:noFill/>
                </a:ln>
                <a:solidFill>
                  <a:srgbClr val="5D5B4E"/>
                </a:solidFill>
                <a:effectLst/>
                <a:uLnTx/>
                <a:uFillTx/>
                <a:latin typeface="Calibri"/>
                <a:ea typeface="+mn-ea"/>
                <a:cs typeface="+mn-cs"/>
              </a:rPr>
              <a:t>for highly capable students?”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Download the </a:t>
            </a:r>
            <a:r>
              <a:rPr kumimoji="0" lang="en-US" sz="1800" b="0" i="0" u="none" strike="noStrike" kern="1200" cap="none" spc="0" normalizeH="0" baseline="0" noProof="0" dirty="0">
                <a:ln>
                  <a:noFill/>
                </a:ln>
                <a:solidFill>
                  <a:srgbClr val="5D5B4E"/>
                </a:solidFill>
                <a:effectLst/>
                <a:uLnTx/>
                <a:uFillTx/>
                <a:latin typeface="Calibri"/>
                <a:ea typeface="+mn-ea"/>
                <a:cs typeface="+mn-cs"/>
              </a:rPr>
              <a:t>following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NAGC Pre-K-Grade 12 </a:t>
            </a:r>
            <a:r>
              <a:rPr kumimoji="0" lang="en-US" sz="1800" b="0" i="0" u="none" strike="noStrike" kern="1200" cap="none" spc="0" normalizeH="0" baseline="0" noProof="0" dirty="0">
                <a:ln>
                  <a:noFill/>
                </a:ln>
                <a:solidFill>
                  <a:srgbClr val="5D5B4E"/>
                </a:solidFill>
                <a:effectLst/>
                <a:uLnTx/>
                <a:uFillTx/>
                <a:latin typeface="Calibri"/>
                <a:ea typeface="+mn-ea"/>
                <a:cs typeface="+mn-cs"/>
              </a:rPr>
              <a:t>Gifted Programming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Standards (2010) and have your team consider this broad question while examining what these standards recommend.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Access </a:t>
            </a:r>
            <a:r>
              <a:rPr kumimoji="0" lang="en-US" sz="1800" b="0" i="0" u="none" strike="noStrike" kern="1200" cap="none" spc="0" normalizeH="0" baseline="0" noProof="0" dirty="0">
                <a:ln>
                  <a:noFill/>
                </a:ln>
                <a:solidFill>
                  <a:srgbClr val="5D5B4E"/>
                </a:solidFill>
                <a:effectLst/>
                <a:uLnTx/>
                <a:uFillTx/>
                <a:latin typeface="Calibri"/>
                <a:ea typeface="+mn-ea"/>
                <a:cs typeface="+mn-cs"/>
              </a:rPr>
              <a:t>the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Gifted Programming Standards under the Resource section in Module 1 on our website.) </a:t>
            </a:r>
            <a:r>
              <a:rPr kumimoji="0" lang="en-US" sz="1800" b="0" i="0" u="sng" strike="noStrike" kern="1200" cap="none" spc="0" normalizeH="0" baseline="0" noProof="0" dirty="0" smtClean="0">
                <a:ln>
                  <a:noFill/>
                </a:ln>
                <a:solidFill>
                  <a:srgbClr val="5D5B4E"/>
                </a:solidFill>
                <a:effectLst/>
                <a:uLnTx/>
                <a:uFillTx/>
                <a:latin typeface="Calibri"/>
                <a:ea typeface="+mn-ea"/>
                <a:cs typeface="+mn-cs"/>
              </a:rPr>
              <a:t>Use </a:t>
            </a:r>
            <a:r>
              <a:rPr kumimoji="0" lang="en-US" sz="1800" b="0" i="0" u="sng" strike="noStrike" kern="1200" cap="none" spc="0" normalizeH="0" baseline="0" noProof="0" dirty="0">
                <a:ln>
                  <a:noFill/>
                </a:ln>
                <a:solidFill>
                  <a:srgbClr val="5D5B4E"/>
                </a:solidFill>
                <a:effectLst/>
                <a:uLnTx/>
                <a:uFillTx/>
                <a:latin typeface="Calibri"/>
                <a:ea typeface="+mn-ea"/>
                <a:cs typeface="+mn-cs"/>
              </a:rPr>
              <a:t>these questions to guide your thinking:</a:t>
            </a:r>
            <a:endParaRPr kumimoji="0" lang="en-US" sz="1800" b="0" i="0" u="sng"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In examining the standards, how do your school district’s standards compare?</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In assessing your implementation of these standards, what are your strengths? Areas for improvement?</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Which student outcomes are currently addressed through the services you provide?</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What action plans might you consider taking?</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2373926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04222"/>
            <a:ext cx="7543800" cy="1131377"/>
          </a:xfrm>
        </p:spPr>
        <p:txBody>
          <a:bodyPr>
            <a:noAutofit/>
          </a:bodyPr>
          <a:lstStyle/>
          <a:p>
            <a:r>
              <a:rPr lang="en-US" sz="3200" b="1" dirty="0" smtClean="0"/>
              <a:t>Activity 2: Reflection-Becoming More Aware of the Snapshot Survey of Gifted Programming Effectiveness Factors</a:t>
            </a:r>
            <a:endParaRPr lang="en-US" sz="3200" b="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p:cNvSpPr txBox="1"/>
          <p:nvPr/>
        </p:nvSpPr>
        <p:spPr>
          <a:xfrm>
            <a:off x="5406556" y="5501055"/>
            <a:ext cx="3581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5D5B4E"/>
                </a:solidFill>
                <a:effectLst/>
                <a:uLnTx/>
                <a:uFillTx/>
                <a:latin typeface="Calibri"/>
                <a:ea typeface="+mn-ea"/>
                <a:cs typeface="+mn-cs"/>
              </a:rPr>
              <a:t>WAC 392-170-038</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a:t>
            </a: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
        <p:nvSpPr>
          <p:cNvPr id="7" name="TextBox 6"/>
          <p:cNvSpPr txBox="1"/>
          <p:nvPr/>
        </p:nvSpPr>
        <p:spPr>
          <a:xfrm>
            <a:off x="201764" y="1635599"/>
            <a:ext cx="8786192"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5D5B4E"/>
                </a:solidFill>
                <a:effectLst/>
                <a:uLnTx/>
                <a:uFillTx/>
                <a:latin typeface="Calibri"/>
                <a:ea typeface="+mn-ea"/>
                <a:cs typeface="+mn-cs"/>
              </a:rPr>
              <a:t>The </a:t>
            </a:r>
            <a:r>
              <a:rPr kumimoji="0" lang="en-US" sz="1800" b="0" i="1" u="none" strike="noStrike" kern="1200" cap="none" spc="0" normalizeH="0" baseline="0" noProof="0" dirty="0">
                <a:ln>
                  <a:noFill/>
                </a:ln>
                <a:solidFill>
                  <a:srgbClr val="5D5B4E"/>
                </a:solidFill>
                <a:effectLst/>
                <a:uLnTx/>
                <a:uFillTx/>
                <a:latin typeface="Calibri"/>
                <a:ea typeface="+mn-ea"/>
                <a:cs typeface="+mn-cs"/>
              </a:rPr>
              <a:t>Snapshot Survey of Gifted Programming Effectiveness Factors </a:t>
            </a:r>
            <a:r>
              <a:rPr kumimoji="0" lang="en-US" sz="1800" b="0" i="0" u="none" strike="noStrike" kern="1200" cap="none" spc="0" normalizeH="0" baseline="0" noProof="0" dirty="0">
                <a:ln>
                  <a:noFill/>
                </a:ln>
                <a:solidFill>
                  <a:srgbClr val="5D5B4E"/>
                </a:solidFill>
                <a:effectLst/>
                <a:uLnTx/>
                <a:uFillTx/>
                <a:latin typeface="Calibri"/>
                <a:ea typeface="+mn-ea"/>
                <a:cs typeface="+mn-cs"/>
              </a:rPr>
              <a:t>(Lord &amp; </a:t>
            </a:r>
            <a:r>
              <a:rPr kumimoji="0" lang="en-US" sz="1800" b="0" i="0" u="none" strike="noStrike" kern="1200" cap="none" spc="0" normalizeH="0" baseline="0" noProof="0" dirty="0" err="1">
                <a:ln>
                  <a:noFill/>
                </a:ln>
                <a:solidFill>
                  <a:srgbClr val="5D5B4E"/>
                </a:solidFill>
                <a:effectLst/>
                <a:uLnTx/>
                <a:uFillTx/>
                <a:latin typeface="Calibri"/>
                <a:ea typeface="+mn-ea"/>
                <a:cs typeface="+mn-cs"/>
              </a:rPr>
              <a:t>Cotabish</a:t>
            </a:r>
            <a:r>
              <a:rPr kumimoji="0" lang="en-US" sz="1800" b="0" i="0" u="none" strike="noStrike" kern="1200" cap="none" spc="0" normalizeH="0" baseline="0" noProof="0" dirty="0">
                <a:ln>
                  <a:noFill/>
                </a:ln>
                <a:solidFill>
                  <a:srgbClr val="5D5B4E"/>
                </a:solidFill>
                <a:effectLst/>
                <a:uLnTx/>
                <a:uFillTx/>
                <a:latin typeface="Calibri"/>
                <a:ea typeface="+mn-ea"/>
                <a:cs typeface="+mn-cs"/>
              </a:rPr>
              <a:t>, 2010) is a tool educators can use to (a) assess the extent to which their programs employ best practices as identified by national standards, (b) rate the extent to which changes in current practices on specific standards would likely improve student outcomes, and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c)</a:t>
            </a:r>
            <a:r>
              <a:rPr kumimoji="0" lang="de-DE" sz="1800" b="0" i="0" u="none" strike="noStrike" kern="1200" cap="none" spc="0" normalizeH="0" baseline="0" noProof="0" dirty="0">
                <a:ln>
                  <a:noFill/>
                </a:ln>
                <a:solidFill>
                  <a:srgbClr val="5D5B4E"/>
                </a:solidFill>
                <a:effectLst/>
                <a:uLnTx/>
                <a:uFillTx/>
                <a:latin typeface="Calibri"/>
                <a:ea typeface="+mn-ea"/>
                <a:cs typeface="+mn-cs"/>
              </a:rPr>
              <a:t> </a:t>
            </a:r>
            <a:r>
              <a:rPr kumimoji="0" lang="de-DE" sz="1800" b="0" i="0" u="none" strike="noStrike" kern="1200" cap="none" spc="0" normalizeH="0" baseline="0" noProof="0" dirty="0" err="1" smtClean="0">
                <a:ln>
                  <a:noFill/>
                </a:ln>
                <a:solidFill>
                  <a:srgbClr val="5D5B4E"/>
                </a:solidFill>
                <a:effectLst/>
                <a:uLnTx/>
                <a:uFillTx/>
                <a:latin typeface="Calibri"/>
                <a:ea typeface="+mn-ea"/>
                <a:cs typeface="+mn-cs"/>
              </a:rPr>
              <a:t>determine</a:t>
            </a:r>
            <a:r>
              <a:rPr kumimoji="0" lang="de-DE" sz="1800" b="0" i="0" u="none" strike="noStrike" kern="1200" cap="none" spc="0" normalizeH="0" baseline="0" noProof="0" dirty="0" smtClean="0">
                <a:ln>
                  <a:noFill/>
                </a:ln>
                <a:solidFill>
                  <a:srgbClr val="5D5B4E"/>
                </a:solidFill>
                <a:effectLst/>
                <a:uLnTx/>
                <a:uFillTx/>
                <a:latin typeface="Calibri"/>
                <a:ea typeface="+mn-ea"/>
                <a:cs typeface="+mn-cs"/>
              </a:rPr>
              <a:t> </a:t>
            </a:r>
            <a:r>
              <a:rPr kumimoji="0" lang="de-DE" sz="1800" b="0" i="0" u="none" strike="noStrike" kern="1200" cap="none" spc="0" normalizeH="0" baseline="0" noProof="0" dirty="0">
                <a:ln>
                  <a:noFill/>
                </a:ln>
                <a:solidFill>
                  <a:srgbClr val="5D5B4E"/>
                </a:solidFill>
                <a:effectLst/>
                <a:uLnTx/>
                <a:uFillTx/>
                <a:latin typeface="Calibri"/>
                <a:ea typeface="+mn-ea"/>
                <a:cs typeface="+mn-cs"/>
              </a:rPr>
              <a:t>the amount of effort it would take to significantly modify their practices and/or develop new initiatives targeting specific evidenced-based practices.</a:t>
            </a: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Locate the </a:t>
            </a:r>
            <a:r>
              <a:rPr kumimoji="0" lang="en-US" sz="1800" b="0" i="1" u="none" strike="noStrike" kern="1200" cap="none" spc="0" normalizeH="0" baseline="0" noProof="0" dirty="0" smtClean="0">
                <a:ln>
                  <a:noFill/>
                </a:ln>
                <a:solidFill>
                  <a:srgbClr val="5D5B4E"/>
                </a:solidFill>
                <a:effectLst/>
                <a:uLnTx/>
                <a:uFillTx/>
                <a:latin typeface="Calibri"/>
                <a:ea typeface="+mn-ea"/>
                <a:cs typeface="+mn-cs"/>
              </a:rPr>
              <a:t>Snapshot Survey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in the Resources section of Module 1 and consider the following: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What have you found to be your general program strengths and areas for improvement?</a:t>
            </a: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What new directions or new components do you need to consider adding?</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4037258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Developing Identification Processes and Procedures That Ensure Equal Access</a:t>
            </a:r>
            <a:br>
              <a:rPr lang="en-US" b="1" dirty="0" smtClean="0"/>
            </a:br>
            <a:endParaRPr lang="en-US" b="1" dirty="0"/>
          </a:p>
        </p:txBody>
      </p:sp>
      <p:sp>
        <p:nvSpPr>
          <p:cNvPr id="3" name="Content Placeholder 2"/>
          <p:cNvSpPr>
            <a:spLocks noGrp="1"/>
          </p:cNvSpPr>
          <p:nvPr>
            <p:ph idx="1"/>
          </p:nvPr>
        </p:nvSpPr>
        <p:spPr/>
        <p:txBody>
          <a:bodyPr>
            <a:normAutofit fontScale="85000" lnSpcReduction="20000"/>
          </a:bodyPr>
          <a:lstStyle/>
          <a:p>
            <a:pPr marL="457200" indent="-457200">
              <a:buFont typeface="+mj-lt"/>
              <a:buAutoNum type="arabicPeriod"/>
            </a:pPr>
            <a:r>
              <a:rPr lang="en-US" sz="2800" dirty="0" smtClean="0"/>
              <a:t>Annual Notification</a:t>
            </a:r>
          </a:p>
          <a:p>
            <a:pPr marL="457200" indent="-457200">
              <a:buFont typeface="+mj-lt"/>
              <a:buAutoNum type="arabicPeriod"/>
            </a:pPr>
            <a:r>
              <a:rPr lang="en-US" sz="2800" dirty="0" smtClean="0"/>
              <a:t>Referral </a:t>
            </a:r>
          </a:p>
          <a:p>
            <a:pPr marL="457200" indent="-457200">
              <a:buFont typeface="+mj-lt"/>
              <a:buAutoNum type="arabicPeriod"/>
            </a:pPr>
            <a:r>
              <a:rPr lang="en-US" sz="2800" dirty="0" smtClean="0"/>
              <a:t>Screening (Optional)</a:t>
            </a:r>
          </a:p>
          <a:p>
            <a:pPr marL="457200" indent="-457200">
              <a:buFont typeface="+mj-lt"/>
              <a:buAutoNum type="arabicPeriod"/>
            </a:pPr>
            <a:r>
              <a:rPr lang="en-US" sz="2800" dirty="0" smtClean="0"/>
              <a:t>Parent Permissions</a:t>
            </a:r>
          </a:p>
          <a:p>
            <a:pPr marL="457200" indent="-457200">
              <a:buFont typeface="+mj-lt"/>
              <a:buAutoNum type="arabicPeriod"/>
            </a:pPr>
            <a:r>
              <a:rPr lang="en-US" sz="2800" dirty="0" smtClean="0"/>
              <a:t>Assessment </a:t>
            </a:r>
          </a:p>
          <a:p>
            <a:pPr marL="457200" indent="-457200">
              <a:buFont typeface="+mj-lt"/>
              <a:buAutoNum type="arabicPeriod"/>
            </a:pPr>
            <a:r>
              <a:rPr lang="en-US" sz="2800" dirty="0" smtClean="0"/>
              <a:t>Selection</a:t>
            </a:r>
          </a:p>
          <a:p>
            <a:pPr marL="457200" indent="-457200">
              <a:buFont typeface="+mj-lt"/>
              <a:buAutoNum type="arabicPeriod"/>
            </a:pPr>
            <a:r>
              <a:rPr lang="en-US" sz="2800" dirty="0" smtClean="0"/>
              <a:t>Notification</a:t>
            </a:r>
          </a:p>
          <a:p>
            <a:pPr marL="457200" indent="-457200">
              <a:buFont typeface="+mj-lt"/>
              <a:buAutoNum type="arabicPeriod"/>
            </a:pPr>
            <a:r>
              <a:rPr lang="en-US" sz="2800" dirty="0" smtClean="0"/>
              <a:t>Appeals</a:t>
            </a:r>
          </a:p>
          <a:p>
            <a:pPr marL="457200" indent="-457200">
              <a:buFont typeface="+mj-lt"/>
              <a:buAutoNum type="arabicPeriod"/>
            </a:pPr>
            <a:r>
              <a:rPr lang="en-US" sz="2800" dirty="0" smtClean="0"/>
              <a:t>Exit Policies</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316149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Identification Process Overview</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6/19/2018</a:t>
            </a:fld>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15</a:t>
            </a:fld>
            <a:endParaRPr lang="en-US"/>
          </a:p>
        </p:txBody>
      </p:sp>
      <p:sp>
        <p:nvSpPr>
          <p:cNvPr id="7" name="TextBox 6"/>
          <p:cNvSpPr txBox="1"/>
          <p:nvPr/>
        </p:nvSpPr>
        <p:spPr>
          <a:xfrm>
            <a:off x="996461" y="1946031"/>
            <a:ext cx="7573107"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identification process is open to </a:t>
            </a:r>
            <a:r>
              <a:rPr lang="en-US" sz="2000" b="1" u="sng" dirty="0" smtClean="0"/>
              <a:t>all</a:t>
            </a:r>
            <a:r>
              <a:rPr lang="en-US" sz="2000" dirty="0" smtClean="0"/>
              <a:t> students.</a:t>
            </a:r>
          </a:p>
          <a:p>
            <a:pPr marL="285750" indent="-285750">
              <a:buFont typeface="Arial" panose="020B0604020202020204" pitchFamily="34" charset="0"/>
              <a:buChar char="•"/>
            </a:pPr>
            <a:r>
              <a:rPr lang="en-US" sz="2000" dirty="0" smtClean="0"/>
              <a:t>This process should occur each year.</a:t>
            </a:r>
          </a:p>
          <a:p>
            <a:pPr marL="285750" indent="-285750">
              <a:buFont typeface="Arial" panose="020B0604020202020204" pitchFamily="34" charset="0"/>
              <a:buChar char="•"/>
            </a:pPr>
            <a:r>
              <a:rPr lang="en-US" sz="2000" dirty="0" smtClean="0"/>
              <a:t>New and transfer students should be identified within three months of their enrollment.</a:t>
            </a:r>
          </a:p>
          <a:p>
            <a:pPr marL="285750" indent="-285750">
              <a:buFont typeface="Arial" panose="020B0604020202020204" pitchFamily="34" charset="0"/>
              <a:buChar char="•"/>
            </a:pPr>
            <a:r>
              <a:rPr lang="en-US" sz="2000" dirty="0" smtClean="0"/>
              <a:t>Identification is a continuous process, not a one-time event.</a:t>
            </a:r>
          </a:p>
          <a:p>
            <a:pPr marL="285750" indent="-285750">
              <a:buFont typeface="Arial" panose="020B0604020202020204" pitchFamily="34" charset="0"/>
              <a:buChar char="•"/>
            </a:pPr>
            <a:r>
              <a:rPr lang="en-US" sz="2000" dirty="0" smtClean="0"/>
              <a:t>The identification process must be equitable, open to all students and families regardless of race, ethnicity, socio-economic background, or any support services the student receives. </a:t>
            </a:r>
          </a:p>
          <a:p>
            <a:pPr marL="285750" indent="-285750">
              <a:buFont typeface="Arial" panose="020B0604020202020204" pitchFamily="34" charset="0"/>
              <a:buChar char="•"/>
            </a:pPr>
            <a:r>
              <a:rPr lang="en-US" sz="2000" dirty="0" smtClean="0"/>
              <a:t>Districts must review their process to ensure selection reflects the demographics of the area they serve. </a:t>
            </a:r>
            <a:endParaRPr lang="en-US" sz="2000" dirty="0"/>
          </a:p>
        </p:txBody>
      </p:sp>
    </p:spTree>
    <p:extLst>
      <p:ext uri="{BB962C8B-B14F-4D97-AF65-F5344CB8AC3E}">
        <p14:creationId xmlns:p14="http://schemas.microsoft.com/office/powerpoint/2010/main" val="44884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82" y="273906"/>
            <a:ext cx="7543800" cy="1450757"/>
          </a:xfrm>
        </p:spPr>
        <p:txBody>
          <a:bodyPr/>
          <a:lstStyle/>
          <a:p>
            <a:r>
              <a:rPr lang="en-US" b="1" dirty="0"/>
              <a:t>WAC 392-170-042</a:t>
            </a:r>
            <a:br>
              <a:rPr lang="en-US" b="1" dirty="0"/>
            </a:br>
            <a:r>
              <a:rPr lang="en-US" b="1" dirty="0" smtClean="0">
                <a:solidFill>
                  <a:srgbClr val="FF0000"/>
                </a:solidFill>
              </a:rPr>
              <a:t>Annual Notification</a:t>
            </a:r>
            <a:endParaRPr lang="en-US" b="1" dirty="0">
              <a:solidFill>
                <a:srgbClr val="FF0000"/>
              </a:solidFill>
            </a:endParaRP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5663942-21BD-49A6-AEBE-10DDB08256F3}"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p:cNvSpPr txBox="1"/>
          <p:nvPr/>
        </p:nvSpPr>
        <p:spPr>
          <a:xfrm>
            <a:off x="711200" y="2107096"/>
            <a:ext cx="7698164" cy="33855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5D5B4E"/>
                </a:solidFill>
                <a:effectLst/>
                <a:uLnTx/>
                <a:uFillTx/>
                <a:latin typeface="Calibri"/>
                <a:ea typeface="+mn-ea"/>
                <a:cs typeface="+mn-cs"/>
              </a:rPr>
              <a:t>Annual </a:t>
            </a:r>
            <a:r>
              <a:rPr kumimoji="0" lang="en-US" sz="2800" b="0" i="0" u="none" strike="noStrike" kern="1200" cap="none" spc="0" normalizeH="0" baseline="0" noProof="0" dirty="0">
                <a:ln>
                  <a:noFill/>
                </a:ln>
                <a:solidFill>
                  <a:srgbClr val="5D5B4E"/>
                </a:solidFill>
                <a:effectLst/>
                <a:uLnTx/>
                <a:uFillTx/>
                <a:latin typeface="Calibri"/>
                <a:ea typeface="+mn-ea"/>
                <a:cs typeface="+mn-cs"/>
              </a:rPr>
              <a:t>public notification of parents and students shall be made before any major identification activity. The notice shall be published or announced in multiple ways in appropriate languages to each community in school and district publications or other media, with circulation adequate to notify parents and students throughout the district</a:t>
            </a:r>
            <a:r>
              <a:rPr kumimoji="0" lang="en-US" sz="1800" b="0" i="0" u="none" strike="noStrike" kern="1200" cap="none" spc="0" normalizeH="0" baseline="0" noProof="0" dirty="0">
                <a:ln>
                  <a:noFill/>
                </a:ln>
                <a:solidFill>
                  <a:srgbClr val="5D5B4E"/>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1819722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39" y="435665"/>
            <a:ext cx="6162262" cy="1260612"/>
          </a:xfrm>
        </p:spPr>
        <p:txBody>
          <a:bodyPr>
            <a:normAutofit fontScale="90000"/>
          </a:bodyPr>
          <a:lstStyle/>
          <a:p>
            <a:r>
              <a:rPr lang="en-US" sz="2400" b="1" dirty="0" smtClean="0"/>
              <a:t/>
            </a:r>
            <a:br>
              <a:rPr lang="en-US" sz="2400" b="1" dirty="0" smtClean="0"/>
            </a:br>
            <a:r>
              <a:rPr lang="en-US" sz="2400" b="1" dirty="0" smtClean="0"/>
              <a:t/>
            </a:r>
            <a:br>
              <a:rPr lang="en-US" sz="2400" b="1" dirty="0" smtClean="0"/>
            </a:br>
            <a:r>
              <a:rPr lang="en-US" b="1" dirty="0" smtClean="0"/>
              <a:t>WAC </a:t>
            </a:r>
            <a:r>
              <a:rPr lang="en-US" b="1" dirty="0"/>
              <a:t>392-170-045</a:t>
            </a:r>
            <a:r>
              <a:rPr lang="en-US" sz="2400" b="1" dirty="0"/>
              <a:t/>
            </a:r>
            <a:br>
              <a:rPr lang="en-US" sz="2400" b="1" dirty="0"/>
            </a:br>
            <a:r>
              <a:rPr lang="en-US" sz="4000" b="1" dirty="0" smtClean="0">
                <a:solidFill>
                  <a:srgbClr val="FF0000"/>
                </a:solidFill>
              </a:rPr>
              <a:t>Referral Process</a:t>
            </a:r>
            <a:endParaRPr lang="en-US" sz="2400" b="1"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Box 3"/>
          <p:cNvSpPr txBox="1"/>
          <p:nvPr/>
        </p:nvSpPr>
        <p:spPr>
          <a:xfrm>
            <a:off x="390938" y="1696277"/>
            <a:ext cx="8501271"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5D5B4E"/>
                </a:solidFill>
                <a:effectLst/>
                <a:uLnTx/>
                <a:uFillTx/>
                <a:latin typeface="Calibri"/>
                <a:ea typeface="+mn-ea"/>
                <a:cs typeface="+mn-cs"/>
              </a:rPr>
              <a:t>Each school district shall establish </a:t>
            </a:r>
            <a:r>
              <a:rPr kumimoji="0" lang="en-US" sz="2400" b="0" i="0" u="sng" strike="noStrike" kern="1200" cap="none" spc="0" normalizeH="0" baseline="0" noProof="0" dirty="0">
                <a:ln>
                  <a:noFill/>
                </a:ln>
                <a:solidFill>
                  <a:srgbClr val="5D5B4E"/>
                </a:solidFill>
                <a:effectLst/>
                <a:uLnTx/>
                <a:uFillTx/>
                <a:latin typeface="Calibri"/>
                <a:ea typeface="+mn-ea"/>
                <a:cs typeface="+mn-cs"/>
              </a:rPr>
              <a:t>written </a:t>
            </a:r>
            <a:r>
              <a:rPr kumimoji="0" lang="en-US" sz="2400" b="0" i="0" u="sng" strike="noStrike" kern="1200" cap="none" spc="0" normalizeH="0" baseline="0" noProof="0" dirty="0" smtClean="0">
                <a:ln>
                  <a:noFill/>
                </a:ln>
                <a:solidFill>
                  <a:srgbClr val="5D5B4E"/>
                </a:solidFill>
                <a:effectLst/>
                <a:uLnTx/>
                <a:uFillTx/>
                <a:latin typeface="Calibri"/>
                <a:ea typeface="+mn-ea"/>
                <a:cs typeface="+mn-cs"/>
              </a:rPr>
              <a:t>procedures</a:t>
            </a:r>
            <a:r>
              <a:rPr kumimoji="0" lang="en-US" sz="2400" b="0" i="0" u="none" strike="noStrike" kern="1200" cap="none" spc="0" normalizeH="0" baseline="0" noProof="0" dirty="0" smtClean="0">
                <a:ln>
                  <a:noFill/>
                </a:ln>
                <a:solidFill>
                  <a:srgbClr val="5D5B4E"/>
                </a:solidFill>
                <a:effectLst/>
                <a:uLnTx/>
                <a:uFillTx/>
                <a:latin typeface="Calibri"/>
                <a:ea typeface="+mn-ea"/>
                <a:cs typeface="+mn-cs"/>
              </a:rPr>
              <a:t> for </a:t>
            </a:r>
            <a:r>
              <a:rPr kumimoji="0" lang="en-US" sz="2400" b="0" i="0" u="none" strike="noStrike" kern="1200" cap="none" spc="0" normalizeH="0" baseline="0" noProof="0" dirty="0">
                <a:ln>
                  <a:noFill/>
                </a:ln>
                <a:solidFill>
                  <a:srgbClr val="5D5B4E"/>
                </a:solidFill>
                <a:effectLst/>
                <a:uLnTx/>
                <a:uFillTx/>
                <a:latin typeface="Calibri"/>
                <a:ea typeface="+mn-ea"/>
                <a:cs typeface="+mn-cs"/>
              </a:rPr>
              <a:t>the referral of students to participate in programs for highly capable students. Such procedures shall permit referrals based on data or evidence from teachers, other staff, parents, students, and members of the community.</a:t>
            </a:r>
          </a:p>
          <a:p>
            <a:pPr marL="342900" marR="0" lvl="0" indent="-342900" algn="l" defTabSz="457200" rtl="0" eaLnBrk="1" fontAlgn="auto" latinLnBrk="0" hangingPunct="1">
              <a:lnSpc>
                <a:spcPct val="100000"/>
              </a:lnSpc>
              <a:spcBef>
                <a:spcPts val="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5D5B4E"/>
                </a:solidFill>
                <a:effectLst/>
                <a:uLnTx/>
                <a:uFillTx/>
                <a:latin typeface="Calibri"/>
                <a:ea typeface="+mn-ea"/>
                <a:cs typeface="+mn-cs"/>
              </a:rPr>
              <a:t>A district's referral procedure for students who are highly capable may include screening procedures to eliminate students who, based on clear, current evidence, do not qualify for eligibility under WAC </a:t>
            </a:r>
            <a:r>
              <a:rPr kumimoji="0" lang="en-US" sz="2400" b="1" i="0" u="none" strike="noStrike" kern="1200" cap="none" spc="0" normalizeH="0" baseline="0" noProof="0" dirty="0" smtClean="0">
                <a:ln>
                  <a:noFill/>
                </a:ln>
                <a:solidFill>
                  <a:srgbClr val="5D5B4E"/>
                </a:solidFill>
                <a:effectLst/>
                <a:uLnTx/>
                <a:uFillTx/>
                <a:latin typeface="Calibri"/>
                <a:ea typeface="+mn-ea"/>
                <a:cs typeface="+mn-cs"/>
                <a:hlinkClick r:id="rId3"/>
              </a:rPr>
              <a:t>392-170-055</a:t>
            </a:r>
            <a:r>
              <a:rPr kumimoji="0" lang="en-US" sz="2400" i="0" u="none" strike="noStrike" kern="1200" cap="none" spc="0" normalizeH="0" baseline="0" noProof="0" dirty="0" smtClean="0">
                <a:ln>
                  <a:noFill/>
                </a:ln>
                <a:solidFill>
                  <a:srgbClr val="5D5B4E"/>
                </a:solidFill>
                <a:effectLst/>
                <a:uLnTx/>
                <a:uFillTx/>
                <a:latin typeface="Calibri"/>
                <a:ea typeface="+mn-ea"/>
                <a:cs typeface="+mn-cs"/>
              </a:rPr>
              <a:t>. </a:t>
            </a:r>
            <a:endParaRPr kumimoji="0" lang="en-US" sz="240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1769228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the Referral Process</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6/19/2018</a:t>
            </a:fld>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18</a:t>
            </a:fld>
            <a:endParaRPr lang="en-US"/>
          </a:p>
        </p:txBody>
      </p:sp>
      <p:sp>
        <p:nvSpPr>
          <p:cNvPr id="8" name="TextBox 7"/>
          <p:cNvSpPr txBox="1"/>
          <p:nvPr/>
        </p:nvSpPr>
        <p:spPr>
          <a:xfrm>
            <a:off x="399012" y="1737363"/>
            <a:ext cx="7967748"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Calibri" panose="020F0502020204030204" pitchFamily="34" charset="0"/>
              </a:rPr>
              <a:t>Many issues affect the referral process and create under-representation of special populations.</a:t>
            </a:r>
          </a:p>
          <a:p>
            <a:pPr marL="800100" lvl="1" indent="-342900">
              <a:buFont typeface="Arial" panose="020B0604020202020204" pitchFamily="34" charset="0"/>
              <a:buChar char="•"/>
            </a:pPr>
            <a:r>
              <a:rPr lang="en-US" sz="2200" dirty="0" smtClean="0">
                <a:latin typeface="Calibri" panose="020F0502020204030204" pitchFamily="34" charset="0"/>
              </a:rPr>
              <a:t>Districts will want to address these issues through professional development</a:t>
            </a:r>
          </a:p>
          <a:p>
            <a:pPr marL="342900" indent="-342900">
              <a:buFont typeface="Arial" panose="020B0604020202020204" pitchFamily="34" charset="0"/>
              <a:buChar char="•"/>
            </a:pPr>
            <a:r>
              <a:rPr lang="en-US" sz="2200" dirty="0" smtClean="0">
                <a:latin typeface="Calibri" panose="020F0502020204030204" pitchFamily="34" charset="0"/>
              </a:rPr>
              <a:t>Teachers, without proper training, may nominate children based on </a:t>
            </a:r>
            <a:r>
              <a:rPr lang="en-US" sz="2200" b="1" dirty="0" smtClean="0">
                <a:latin typeface="Calibri" panose="020F0502020204030204" pitchFamily="34" charset="0"/>
              </a:rPr>
              <a:t>their own</a:t>
            </a:r>
            <a:r>
              <a:rPr lang="en-US" sz="2200" dirty="0" smtClean="0">
                <a:latin typeface="Calibri" panose="020F0502020204030204" pitchFamily="34" charset="0"/>
              </a:rPr>
              <a:t> perceptions of giftedness. </a:t>
            </a:r>
          </a:p>
          <a:p>
            <a:pPr marL="342900" indent="-342900">
              <a:buFont typeface="Arial" panose="020B0604020202020204" pitchFamily="34" charset="0"/>
              <a:buChar char="•"/>
            </a:pPr>
            <a:r>
              <a:rPr lang="en-US" sz="2200" dirty="0" smtClean="0">
                <a:latin typeface="Calibri" panose="020F0502020204030204" pitchFamily="34" charset="0"/>
              </a:rPr>
              <a:t>Research has found that, in some cases, educators are less likely to nominate students who are economically disadvantaged or English-language learners.</a:t>
            </a:r>
          </a:p>
          <a:p>
            <a:pPr marL="342900" indent="-342900">
              <a:buFont typeface="Arial" panose="020B0604020202020204" pitchFamily="34" charset="0"/>
              <a:buChar char="•"/>
            </a:pPr>
            <a:r>
              <a:rPr lang="en-US" sz="2200" dirty="0" smtClean="0">
                <a:latin typeface="Calibri" panose="020F0502020204030204" pitchFamily="34" charset="0"/>
              </a:rPr>
              <a:t>These findings demonstrate the importance of thoroughly training educators prior to the referral stage.</a:t>
            </a:r>
          </a:p>
        </p:txBody>
      </p:sp>
    </p:spTree>
    <p:extLst>
      <p:ext uri="{BB962C8B-B14F-4D97-AF65-F5344CB8AC3E}">
        <p14:creationId xmlns:p14="http://schemas.microsoft.com/office/powerpoint/2010/main" val="4204566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64" y="553622"/>
            <a:ext cx="7543800" cy="584424"/>
          </a:xfrm>
        </p:spPr>
        <p:txBody>
          <a:bodyPr/>
          <a:lstStyle/>
          <a:p>
            <a:r>
              <a:rPr lang="en-US" dirty="0" smtClean="0">
                <a:solidFill>
                  <a:srgbClr val="FF0000"/>
                </a:solidFill>
              </a:rPr>
              <a:t>Universal Screening in Washington</a:t>
            </a:r>
            <a:endParaRPr lang="en-US" dirty="0">
              <a:solidFill>
                <a:srgbClr val="FF0000"/>
              </a:solidFill>
            </a:endParaRP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5663942-21BD-49A6-AEBE-10DDB08256F3}"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6"/>
          <p:cNvSpPr txBox="1"/>
          <p:nvPr/>
        </p:nvSpPr>
        <p:spPr>
          <a:xfrm>
            <a:off x="392043" y="2297341"/>
            <a:ext cx="5711687" cy="30777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5D5B4E"/>
                </a:solidFill>
                <a:effectLst/>
                <a:uLnTx/>
                <a:uFillTx/>
                <a:latin typeface="Calibri"/>
                <a:ea typeface="+mn-ea"/>
                <a:cs typeface="+mn-cs"/>
              </a:rPr>
              <a:t>Universal </a:t>
            </a:r>
            <a:r>
              <a:rPr kumimoji="0" lang="en-US" sz="2200" b="0" i="0" u="none" strike="noStrike" kern="1200" cap="none" spc="0" normalizeH="0" baseline="0" noProof="0" dirty="0">
                <a:ln>
                  <a:noFill/>
                </a:ln>
                <a:solidFill>
                  <a:srgbClr val="5D5B4E"/>
                </a:solidFill>
                <a:effectLst/>
                <a:uLnTx/>
                <a:uFillTx/>
                <a:latin typeface="Calibri"/>
                <a:ea typeface="+mn-ea"/>
                <a:cs typeface="+mn-cs"/>
              </a:rPr>
              <a:t>screening means the systematic assessment of all students within a grade level for identifying exceptional ability or potential, especially in underrepresented population. Fair and reliable measurement tools appropriate to diverse populations should be selected. </a:t>
            </a:r>
            <a:endParaRPr kumimoji="0" lang="en-US" sz="2200" b="0" i="0"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smtClean="0">
                <a:ln>
                  <a:noFill/>
                </a:ln>
                <a:solidFill>
                  <a:srgbClr val="5D5B4E"/>
                </a:solidFill>
                <a:effectLst/>
                <a:uLnTx/>
                <a:uFillTx/>
                <a:latin typeface="Calibri"/>
                <a:ea typeface="+mn-ea"/>
                <a:cs typeface="+mn-cs"/>
              </a:rPr>
              <a:t>Learn more about </a:t>
            </a:r>
            <a:r>
              <a:rPr kumimoji="0" lang="en-US" sz="2200" i="0" u="none" strike="noStrike" kern="1200" cap="none" spc="0" normalizeH="0" baseline="0" noProof="0" dirty="0" smtClean="0">
                <a:ln>
                  <a:noFill/>
                </a:ln>
                <a:solidFill>
                  <a:srgbClr val="5D5B4E"/>
                </a:solidFill>
                <a:effectLst/>
                <a:uLnTx/>
                <a:uFillTx/>
                <a:latin typeface="Calibri"/>
                <a:ea typeface="+mn-ea"/>
                <a:cs typeface="+mn-cs"/>
                <a:hlinkClick r:id="rId3"/>
              </a:rPr>
              <a:t>screening students </a:t>
            </a:r>
            <a:r>
              <a:rPr kumimoji="0" lang="en-US" sz="2200" i="0" u="none" strike="noStrike" kern="1200" cap="none" spc="0" normalizeH="0" baseline="0" noProof="0" dirty="0">
                <a:ln>
                  <a:noFill/>
                </a:ln>
                <a:solidFill>
                  <a:srgbClr val="5D5B4E"/>
                </a:solidFill>
                <a:effectLst/>
                <a:uLnTx/>
                <a:uFillTx/>
                <a:latin typeface="Calibri"/>
                <a:ea typeface="+mn-ea"/>
                <a:cs typeface="+mn-cs"/>
                <a:hlinkClick r:id="rId3"/>
              </a:rPr>
              <a:t>for </a:t>
            </a:r>
            <a:r>
              <a:rPr kumimoji="0" lang="en-US" sz="2200" i="0" u="none" strike="noStrike" kern="1200" cap="none" spc="0" normalizeH="0" baseline="0" noProof="0" dirty="0" smtClean="0">
                <a:ln>
                  <a:noFill/>
                </a:ln>
                <a:solidFill>
                  <a:srgbClr val="5D5B4E"/>
                </a:solidFill>
                <a:effectLst/>
                <a:uLnTx/>
                <a:uFillTx/>
                <a:latin typeface="Calibri"/>
                <a:ea typeface="+mn-ea"/>
                <a:cs typeface="+mn-cs"/>
                <a:hlinkClick r:id="rId3"/>
              </a:rPr>
              <a:t>eligibility</a:t>
            </a:r>
            <a:r>
              <a:rPr lang="en-US" sz="2200" dirty="0" smtClean="0">
                <a:solidFill>
                  <a:srgbClr val="5D5B4E"/>
                </a:solidFill>
                <a:latin typeface="Calibri"/>
              </a:rPr>
              <a:t>.</a:t>
            </a:r>
            <a:endParaRPr kumimoji="0" lang="en-US" sz="2200" i="0" u="none" strike="noStrike" kern="1200" cap="none" spc="0" normalizeH="0" baseline="0" noProof="0" dirty="0">
              <a:ln>
                <a:noFill/>
              </a:ln>
              <a:solidFill>
                <a:srgbClr val="5D5B4E"/>
              </a:solidFill>
              <a:effectLst/>
              <a:uLnTx/>
              <a:uFillTx/>
              <a:latin typeface="Calibri"/>
              <a:ea typeface="+mn-ea"/>
              <a:cs typeface="+mn-cs"/>
            </a:endParaRPr>
          </a:p>
        </p:txBody>
      </p:sp>
      <p:pic>
        <p:nvPicPr>
          <p:cNvPr id="9" name="Picture 8" title="Chalkboard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980" y="2730851"/>
            <a:ext cx="2420729" cy="2149189"/>
          </a:xfrm>
          <a:prstGeom prst="rect">
            <a:avLst/>
          </a:prstGeom>
        </p:spPr>
      </p:pic>
    </p:spTree>
    <p:extLst>
      <p:ext uri="{BB962C8B-B14F-4D97-AF65-F5344CB8AC3E}">
        <p14:creationId xmlns:p14="http://schemas.microsoft.com/office/powerpoint/2010/main" val="2023621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64" y="239718"/>
            <a:ext cx="7543800" cy="1450757"/>
          </a:xfrm>
        </p:spPr>
        <p:txBody>
          <a:bodyPr/>
          <a:lstStyle/>
          <a:p>
            <a:r>
              <a:rPr lang="en-US" b="1" dirty="0" smtClean="0"/>
              <a:t>Description of Module: An Overview of Identification Processes and Practices</a:t>
            </a:r>
            <a:endParaRPr lang="en-US" b="1" dirty="0"/>
          </a:p>
        </p:txBody>
      </p:sp>
      <p:sp>
        <p:nvSpPr>
          <p:cNvPr id="3" name="Content Placeholder 2"/>
          <p:cNvSpPr>
            <a:spLocks noGrp="1"/>
          </p:cNvSpPr>
          <p:nvPr>
            <p:ph idx="1"/>
          </p:nvPr>
        </p:nvSpPr>
        <p:spPr>
          <a:xfrm>
            <a:off x="215900" y="1816100"/>
            <a:ext cx="8674100" cy="2947740"/>
          </a:xfrm>
        </p:spPr>
        <p:txBody>
          <a:bodyPr>
            <a:noAutofit/>
          </a:bodyPr>
          <a:lstStyle/>
          <a:p>
            <a:r>
              <a:rPr lang="en-US" sz="2000" dirty="0"/>
              <a:t>The state of Washington is on the cutting edge of gifted education as it recognizes that “</a:t>
            </a:r>
            <a:r>
              <a:rPr lang="en-US" sz="2000" dirty="0">
                <a:solidFill>
                  <a:schemeClr val="tx1"/>
                </a:solidFill>
              </a:rPr>
              <a:t>for highly capable students, access to accelerated learning and enhanced instruction </a:t>
            </a:r>
            <a:r>
              <a:rPr lang="en-US" sz="2000" b="1" dirty="0">
                <a:solidFill>
                  <a:srgbClr val="FF0000"/>
                </a:solidFill>
              </a:rPr>
              <a:t>is access to a basic education,</a:t>
            </a:r>
            <a:r>
              <a:rPr lang="en-US" sz="2000" dirty="0">
                <a:solidFill>
                  <a:schemeClr val="tx1"/>
                </a:solidFill>
              </a:rPr>
              <a:t>” (</a:t>
            </a:r>
            <a:r>
              <a:rPr lang="pl-PL" sz="2000" u="sng" dirty="0">
                <a:hlinkClick r:id="rId3"/>
              </a:rPr>
              <a:t>RCW 28A.185.020). </a:t>
            </a:r>
            <a:r>
              <a:rPr lang="en-US" sz="2000" dirty="0"/>
              <a:t>This requires schools, teachers, and districts to identify and serve the advanced learning needs of these students through a variety of services. Rather than identifying students as highly capable for </a:t>
            </a:r>
            <a:r>
              <a:rPr lang="en-US" sz="2000" dirty="0" smtClean="0"/>
              <a:t>one </a:t>
            </a:r>
            <a:r>
              <a:rPr lang="en-US" sz="2000" dirty="0"/>
              <a:t>specific program, </a:t>
            </a:r>
            <a:r>
              <a:rPr lang="en-US" sz="2000" dirty="0" smtClean="0"/>
              <a:t>the law requires appropriate services </a:t>
            </a:r>
            <a:r>
              <a:rPr lang="en-US" sz="2000" dirty="0"/>
              <a:t>that take into account students’ unique needs and capabilities. </a:t>
            </a:r>
          </a:p>
          <a:p>
            <a:r>
              <a:rPr lang="en-US" sz="2000" dirty="0" smtClean="0"/>
              <a:t>This </a:t>
            </a:r>
            <a:r>
              <a:rPr lang="en-US" sz="2000" dirty="0"/>
              <a:t>module explains the identification process of highly capable students in the State of Washington. It also introduces a paradigm shift in </a:t>
            </a:r>
            <a:r>
              <a:rPr lang="en-US" sz="2000" dirty="0" smtClean="0"/>
              <a:t>thinking to match the requirements of the new law. Participants will explore the complexity of the decisions educators must </a:t>
            </a:r>
            <a:r>
              <a:rPr lang="en-US" sz="2000" dirty="0"/>
              <a:t>make when </a:t>
            </a:r>
            <a:r>
              <a:rPr lang="en-US" sz="2000" dirty="0" smtClean="0"/>
              <a:t>developing comprehensive identification plans that match student learning needs K</a:t>
            </a:r>
            <a:r>
              <a:rPr lang="en-US" sz="2000" dirty="0"/>
              <a:t>-12</a:t>
            </a:r>
            <a:r>
              <a:rPr lang="en-US" sz="2000" dirty="0" smtClean="0"/>
              <a:t>.</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dirty="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640614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64" y="631767"/>
            <a:ext cx="7543800" cy="906090"/>
          </a:xfrm>
        </p:spPr>
        <p:txBody>
          <a:bodyPr/>
          <a:lstStyle/>
          <a:p>
            <a:r>
              <a:rPr lang="en-US" dirty="0" smtClean="0"/>
              <a:t>Research on Universal Screening</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t>6/19/2018</a:t>
            </a:fld>
            <a:endParaRPr lang="en-US"/>
          </a:p>
        </p:txBody>
      </p:sp>
      <p:sp>
        <p:nvSpPr>
          <p:cNvPr id="4" name="Footer Placeholder 3"/>
          <p:cNvSpPr>
            <a:spLocks noGrp="1"/>
          </p:cNvSpPr>
          <p:nvPr>
            <p:ph type="ftr" sz="quarter" idx="11"/>
          </p:nvPr>
        </p:nvSpPr>
        <p:spPr/>
        <p:txBody>
          <a:bodyPr/>
          <a:lstStyle/>
          <a:p>
            <a:r>
              <a:rPr lang="en-US" dirty="0"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t>20</a:t>
            </a:fld>
            <a:endParaRPr lang="en-US"/>
          </a:p>
        </p:txBody>
      </p:sp>
      <p:sp>
        <p:nvSpPr>
          <p:cNvPr id="6" name="TextBox 5"/>
          <p:cNvSpPr txBox="1"/>
          <p:nvPr/>
        </p:nvSpPr>
        <p:spPr>
          <a:xfrm>
            <a:off x="459164" y="1776304"/>
            <a:ext cx="8356600" cy="3477875"/>
          </a:xfrm>
          <a:prstGeom prst="rect">
            <a:avLst/>
          </a:prstGeom>
          <a:noFill/>
        </p:spPr>
        <p:txBody>
          <a:bodyPr wrap="square" rtlCol="0">
            <a:spAutoFit/>
          </a:bodyPr>
          <a:lstStyle/>
          <a:p>
            <a:pPr marL="228600" indent="-228600">
              <a:buFont typeface="+mj-lt"/>
              <a:buAutoNum type="arabicPeriod"/>
            </a:pPr>
            <a:r>
              <a:rPr lang="en-US" sz="2200" dirty="0" smtClean="0"/>
              <a:t>Introduction </a:t>
            </a:r>
            <a:r>
              <a:rPr lang="en-US" sz="2200" dirty="0"/>
              <a:t>of universal screening nearly doubled the number of low income, minority, and English language learning students </a:t>
            </a:r>
            <a:r>
              <a:rPr lang="en-US" sz="2200" dirty="0" smtClean="0"/>
              <a:t>identified.</a:t>
            </a:r>
            <a:endParaRPr lang="en-US" sz="2200" dirty="0"/>
          </a:p>
          <a:p>
            <a:pPr marL="228600" indent="-228600">
              <a:buFont typeface="+mj-lt"/>
              <a:buAutoNum type="arabicPeriod"/>
            </a:pPr>
            <a:r>
              <a:rPr lang="en-US" sz="2200" dirty="0"/>
              <a:t>The distribution of IQ scores for the students identified under universal screening was very similar to the distribution among those identified under the referral </a:t>
            </a:r>
            <a:r>
              <a:rPr lang="en-US" sz="2200" dirty="0" smtClean="0"/>
              <a:t>system.</a:t>
            </a:r>
            <a:endParaRPr lang="en-US" sz="2200" dirty="0"/>
          </a:p>
          <a:p>
            <a:pPr marL="228600" indent="-228600">
              <a:buFont typeface="+mj-lt"/>
              <a:buAutoNum type="arabicPeriod"/>
            </a:pPr>
            <a:r>
              <a:rPr lang="en-US" sz="2200" dirty="0"/>
              <a:t>Gifted students identified via universal screening benefited at least as much </a:t>
            </a:r>
            <a:r>
              <a:rPr lang="en-US" sz="2200" dirty="0" smtClean="0"/>
              <a:t>as </a:t>
            </a:r>
            <a:r>
              <a:rPr lang="en-US" sz="2200" dirty="0"/>
              <a:t>those students who would have been identified from the referral system.</a:t>
            </a:r>
          </a:p>
          <a:p>
            <a:pPr marL="228600" indent="-228600">
              <a:buFont typeface="+mj-lt"/>
              <a:buAutoNum type="arabicPeriod"/>
            </a:pPr>
            <a:r>
              <a:rPr lang="en-US" sz="2200" dirty="0" smtClean="0"/>
              <a:t>The </a:t>
            </a:r>
            <a:r>
              <a:rPr lang="en-US" sz="2200" dirty="0"/>
              <a:t>change to universal screening led to a substantial equalization in gifted identification across schools in the district.</a:t>
            </a:r>
          </a:p>
        </p:txBody>
      </p:sp>
    </p:spTree>
    <p:extLst>
      <p:ext uri="{BB962C8B-B14F-4D97-AF65-F5344CB8AC3E}">
        <p14:creationId xmlns:p14="http://schemas.microsoft.com/office/powerpoint/2010/main" val="335212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Activity </a:t>
            </a:r>
            <a:r>
              <a:rPr lang="en-US" b="1" dirty="0" smtClean="0"/>
              <a:t>3: Reflection-Examining Annual Notifications and Referral Process Forms</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5663942-21BD-49A6-AEBE-10DDB08256F3}"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p:cNvSpPr txBox="1"/>
          <p:nvPr/>
        </p:nvSpPr>
        <p:spPr>
          <a:xfrm>
            <a:off x="441021" y="1745711"/>
            <a:ext cx="8307677"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At this point, it might be helpful to examine the Highly Capable Program (HCP) Handbook to examine documents that have been collected and serve as examples of forms that could be used by School Districts in their implementation of the law regarding ”Annual Notifications” and “Referral Forms.” The handbook can be found in the Resource section of this module.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After examining these documents, consider the following:</a:t>
            </a: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When comparing your annual notifications and referral process communications with those in the handbook, what changes would you make in notifying families, educators, students, and community members about these procedures?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You also might run a search of other school districts in the state of Washington to explore how they communicate with members of their local and school community about these procedures. What have you found that might be useful to you?</a:t>
            </a:r>
          </a:p>
        </p:txBody>
      </p:sp>
    </p:spTree>
    <p:extLst>
      <p:ext uri="{BB962C8B-B14F-4D97-AF65-F5344CB8AC3E}">
        <p14:creationId xmlns:p14="http://schemas.microsoft.com/office/powerpoint/2010/main" val="307862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1093" y="286606"/>
            <a:ext cx="7543800" cy="1450757"/>
          </a:xfrm>
        </p:spPr>
        <p:txBody>
          <a:bodyPr/>
          <a:lstStyle/>
          <a:p>
            <a:r>
              <a:rPr lang="en-US" sz="2800" b="1" spc="0" dirty="0">
                <a:solidFill>
                  <a:srgbClr val="5D5B4E"/>
                </a:solidFill>
                <a:ea typeface="+mn-ea"/>
                <a:cs typeface="+mn-cs"/>
              </a:rPr>
              <a:t>WAC 392-170-047</a:t>
            </a:r>
            <a:r>
              <a:rPr lang="en-US" sz="2800" b="1" spc="0" dirty="0">
                <a:solidFill>
                  <a:srgbClr val="FF0000"/>
                </a:solidFill>
                <a:ea typeface="+mn-ea"/>
                <a:cs typeface="+mn-cs"/>
              </a:rPr>
              <a:t/>
            </a:r>
            <a:br>
              <a:rPr lang="en-US" sz="2800" b="1" spc="0" dirty="0">
                <a:solidFill>
                  <a:srgbClr val="FF0000"/>
                </a:solidFill>
                <a:ea typeface="+mn-ea"/>
                <a:cs typeface="+mn-cs"/>
              </a:rPr>
            </a:br>
            <a:r>
              <a:rPr lang="en-US" sz="2800" b="1" spc="0" dirty="0">
                <a:solidFill>
                  <a:srgbClr val="FF0000"/>
                </a:solidFill>
                <a:ea typeface="+mn-ea"/>
                <a:cs typeface="+mn-cs"/>
              </a:rPr>
              <a:t>Parent/Legal Guardian Permission</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D86489-2CD6-476C-844C-D197A4AFFFE9}"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p:cNvSpPr txBox="1"/>
          <p:nvPr/>
        </p:nvSpPr>
        <p:spPr>
          <a:xfrm>
            <a:off x="231093" y="1737363"/>
            <a:ext cx="8589088"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D5B4E"/>
                </a:solidFill>
                <a:effectLst/>
                <a:uLnTx/>
                <a:uFillTx/>
                <a:latin typeface="Calibri"/>
                <a:ea typeface="+mn-ea"/>
                <a:cs typeface="+mn-cs"/>
              </a:rPr>
              <a:t>Parental permission shall be obtained in writing before:</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Conducting </a:t>
            </a:r>
            <a:r>
              <a:rPr kumimoji="0" lang="en-US" sz="1800" b="0" i="0" u="none" strike="noStrike" kern="1200" cap="none" spc="0" normalizeH="0" baseline="0" noProof="0" dirty="0">
                <a:ln>
                  <a:noFill/>
                </a:ln>
                <a:solidFill>
                  <a:srgbClr val="5D5B4E"/>
                </a:solidFill>
                <a:effectLst/>
                <a:uLnTx/>
                <a:uFillTx/>
                <a:latin typeface="Calibri"/>
                <a:ea typeface="+mn-ea"/>
                <a:cs typeface="+mn-cs"/>
              </a:rPr>
              <a:t>assessment(s) to determine eligibility for participation in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programs </a:t>
            </a:r>
            <a:r>
              <a:rPr kumimoji="0" lang="en-US" sz="1800" b="0" i="0" u="none" strike="noStrike" kern="1200" cap="none" spc="0" normalizeH="0" baseline="0" noProof="0" dirty="0">
                <a:ln>
                  <a:noFill/>
                </a:ln>
                <a:solidFill>
                  <a:srgbClr val="5D5B4E"/>
                </a:solidFill>
                <a:effectLst/>
                <a:uLnTx/>
                <a:uFillTx/>
                <a:latin typeface="Calibri"/>
                <a:ea typeface="+mn-ea"/>
                <a:cs typeface="+mn-cs"/>
              </a:rPr>
              <a:t>for highly capable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students;</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Placement </a:t>
            </a:r>
            <a:r>
              <a:rPr kumimoji="0" lang="en-US" sz="1800" b="0" i="0" u="none" strike="noStrike" kern="1200" cap="none" spc="0" normalizeH="0" baseline="0" noProof="0" dirty="0">
                <a:ln>
                  <a:noFill/>
                </a:ln>
                <a:solidFill>
                  <a:srgbClr val="5D5B4E"/>
                </a:solidFill>
                <a:effectLst/>
                <a:uLnTx/>
                <a:uFillTx/>
                <a:latin typeface="Calibri"/>
                <a:ea typeface="+mn-ea"/>
                <a:cs typeface="+mn-cs"/>
              </a:rPr>
              <a:t>in the district's highly capable program before any special services and programs are started for an identified highly capable student</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D5B4E"/>
                </a:solidFill>
                <a:effectLst/>
                <a:uLnTx/>
                <a:uFillTx/>
                <a:latin typeface="Calibri"/>
                <a:ea typeface="+mn-ea"/>
                <a:cs typeface="+mn-cs"/>
              </a:rPr>
              <a:t>Parental permission notice shall include</a:t>
            </a:r>
            <a:r>
              <a:rPr kumimoji="0" lang="en-US" sz="1800" b="1" i="0" u="none" strike="noStrike" kern="1200" cap="none" spc="0" normalizeH="0" baseline="0" noProof="0" dirty="0" smtClean="0">
                <a:ln>
                  <a:noFill/>
                </a:ln>
                <a:solidFill>
                  <a:srgbClr val="5D5B4E"/>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 </a:t>
            </a:r>
            <a:r>
              <a:rPr kumimoji="0" lang="en-US" sz="1800" b="0" i="0" u="none" strike="noStrike" kern="1200" cap="none" spc="0" normalizeH="0" baseline="0" noProof="0" dirty="0">
                <a:ln>
                  <a:noFill/>
                </a:ln>
                <a:solidFill>
                  <a:srgbClr val="5D5B4E"/>
                </a:solidFill>
                <a:effectLst/>
                <a:uLnTx/>
                <a:uFillTx/>
                <a:latin typeface="Calibri"/>
                <a:ea typeface="+mn-ea"/>
                <a:cs typeface="+mn-cs"/>
              </a:rPr>
              <a:t>full explanation of the </a:t>
            </a:r>
            <a:r>
              <a:rPr kumimoji="0" lang="en-US" sz="1800" b="0" i="0" u="sng" strike="noStrike" kern="1200" cap="none" spc="0" normalizeH="0" baseline="0" noProof="0" dirty="0">
                <a:ln>
                  <a:noFill/>
                </a:ln>
                <a:solidFill>
                  <a:srgbClr val="5D5B4E"/>
                </a:solidFill>
                <a:effectLst/>
                <a:uLnTx/>
                <a:uFillTx/>
                <a:latin typeface="Calibri"/>
                <a:ea typeface="+mn-ea"/>
                <a:cs typeface="+mn-cs"/>
              </a:rPr>
              <a:t>procedures for identification </a:t>
            </a:r>
            <a:r>
              <a:rPr kumimoji="0" lang="en-US" sz="1800" b="0" i="0" u="none" strike="noStrike" kern="1200" cap="none" spc="0" normalizeH="0" baseline="0" noProof="0" dirty="0">
                <a:ln>
                  <a:noFill/>
                </a:ln>
                <a:solidFill>
                  <a:srgbClr val="5D5B4E"/>
                </a:solidFill>
                <a:effectLst/>
                <a:uLnTx/>
                <a:uFillTx/>
                <a:latin typeface="Calibri"/>
                <a:ea typeface="+mn-ea"/>
                <a:cs typeface="+mn-cs"/>
              </a:rPr>
              <a:t>of a student for entrance into the highly capable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program;</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An </a:t>
            </a:r>
            <a:r>
              <a:rPr kumimoji="0" lang="en-US" sz="1800" b="0" i="0" u="none" strike="noStrike" kern="1200" cap="none" spc="0" normalizeH="0" baseline="0" noProof="0" dirty="0">
                <a:ln>
                  <a:noFill/>
                </a:ln>
                <a:solidFill>
                  <a:srgbClr val="5D5B4E"/>
                </a:solidFill>
                <a:effectLst/>
                <a:uLnTx/>
                <a:uFillTx/>
                <a:latin typeface="Calibri"/>
                <a:ea typeface="+mn-ea"/>
                <a:cs typeface="+mn-cs"/>
              </a:rPr>
              <a:t>explanation of the </a:t>
            </a:r>
            <a:r>
              <a:rPr kumimoji="0" lang="en-US" sz="1800" b="0" i="0" u="sng" strike="noStrike" kern="1200" cap="none" spc="0" normalizeH="0" baseline="0" noProof="0" dirty="0">
                <a:ln>
                  <a:noFill/>
                </a:ln>
                <a:solidFill>
                  <a:srgbClr val="5D5B4E"/>
                </a:solidFill>
                <a:effectLst/>
                <a:uLnTx/>
                <a:uFillTx/>
                <a:latin typeface="Calibri"/>
                <a:ea typeface="+mn-ea"/>
                <a:cs typeface="+mn-cs"/>
              </a:rPr>
              <a:t>appeal's </a:t>
            </a:r>
            <a:r>
              <a:rPr kumimoji="0" lang="en-US" sz="1800" b="0" i="0" u="sng" strike="noStrike" kern="1200" cap="none" spc="0" normalizeH="0" baseline="0" noProof="0" dirty="0" smtClean="0">
                <a:ln>
                  <a:noFill/>
                </a:ln>
                <a:solidFill>
                  <a:srgbClr val="5D5B4E"/>
                </a:solidFill>
                <a:effectLst/>
                <a:uLnTx/>
                <a:uFillTx/>
                <a:latin typeface="Calibri"/>
                <a:ea typeface="+mn-ea"/>
                <a:cs typeface="+mn-cs"/>
              </a:rPr>
              <a:t>process</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An </a:t>
            </a:r>
            <a:r>
              <a:rPr kumimoji="0" lang="en-US" sz="1800" b="0" i="0" u="none" strike="noStrike" kern="1200" cap="none" spc="0" normalizeH="0" baseline="0" noProof="0" dirty="0">
                <a:ln>
                  <a:noFill/>
                </a:ln>
                <a:solidFill>
                  <a:srgbClr val="5D5B4E"/>
                </a:solidFill>
                <a:effectLst/>
                <a:uLnTx/>
                <a:uFillTx/>
                <a:latin typeface="Calibri"/>
                <a:ea typeface="+mn-ea"/>
                <a:cs typeface="+mn-cs"/>
              </a:rPr>
              <a:t>explanation of the </a:t>
            </a:r>
            <a:r>
              <a:rPr kumimoji="0" lang="en-US" sz="1800" b="0" i="0" u="sng" strike="noStrike" kern="1200" cap="none" spc="0" normalizeH="0" baseline="0" noProof="0" dirty="0">
                <a:ln>
                  <a:noFill/>
                </a:ln>
                <a:solidFill>
                  <a:srgbClr val="5D5B4E"/>
                </a:solidFill>
                <a:effectLst/>
                <a:uLnTx/>
                <a:uFillTx/>
                <a:latin typeface="Calibri"/>
                <a:ea typeface="+mn-ea"/>
                <a:cs typeface="+mn-cs"/>
              </a:rPr>
              <a:t>procedures to exit </a:t>
            </a:r>
            <a:r>
              <a:rPr kumimoji="0" lang="en-US" sz="1800" b="0" i="0" u="none" strike="noStrike" kern="1200" cap="none" spc="0" normalizeH="0" baseline="0" noProof="0" dirty="0">
                <a:ln>
                  <a:noFill/>
                </a:ln>
                <a:solidFill>
                  <a:srgbClr val="5D5B4E"/>
                </a:solidFill>
                <a:effectLst/>
                <a:uLnTx/>
                <a:uFillTx/>
                <a:latin typeface="Calibri"/>
                <a:ea typeface="+mn-ea"/>
                <a:cs typeface="+mn-cs"/>
              </a:rPr>
              <a:t>a student from the program;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and</a:t>
            </a:r>
          </a:p>
          <a:p>
            <a:pPr marL="342900" marR="0" lvl="0" indent="-342900" algn="l" defTabSz="457200" rtl="0" eaLnBrk="1" fontAlgn="auto" latinLnBrk="0" hangingPunct="1">
              <a:lnSpc>
                <a:spcPct val="100000"/>
              </a:lnSpc>
              <a:spcBef>
                <a:spcPts val="0"/>
              </a:spcBef>
              <a:spcAft>
                <a:spcPts val="0"/>
              </a:spcAft>
              <a:buClrTx/>
              <a:buSzTx/>
              <a:buFont typeface="+mj-lt"/>
              <a:buAutoNum type="alphaLcParenR"/>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a:t>
            </a:r>
            <a:r>
              <a:rPr kumimoji="0" lang="en-US" sz="1800" b="0" i="0" u="none" strike="noStrike" kern="1200" cap="none" spc="0" normalizeH="0" baseline="0" noProof="0" dirty="0">
                <a:ln>
                  <a:noFill/>
                </a:ln>
                <a:solidFill>
                  <a:srgbClr val="5D5B4E"/>
                </a:solidFill>
                <a:effectLst/>
                <a:uLnTx/>
                <a:uFillTx/>
                <a:latin typeface="Calibri"/>
                <a:ea typeface="+mn-ea"/>
                <a:cs typeface="+mn-cs"/>
              </a:rPr>
              <a:t>Information on the district's </a:t>
            </a:r>
            <a:r>
              <a:rPr kumimoji="0" lang="en-US" sz="1800" b="0" i="0" u="sng" strike="noStrike" kern="1200" cap="none" spc="0" normalizeH="0" baseline="0" noProof="0" dirty="0" smtClean="0">
                <a:ln>
                  <a:noFill/>
                </a:ln>
                <a:solidFill>
                  <a:srgbClr val="5D5B4E"/>
                </a:solidFill>
                <a:effectLst/>
                <a:uLnTx/>
                <a:uFillTx/>
                <a:latin typeface="Calibri"/>
                <a:ea typeface="+mn-ea"/>
                <a:cs typeface="+mn-cs"/>
              </a:rPr>
              <a:t>program </a:t>
            </a:r>
            <a:r>
              <a:rPr kumimoji="0" lang="en-US" sz="1800" b="0" i="0" u="sng" strike="noStrike" kern="1200" cap="none" spc="0" normalizeH="0" baseline="0" noProof="0" dirty="0">
                <a:ln>
                  <a:noFill/>
                </a:ln>
                <a:solidFill>
                  <a:srgbClr val="5D5B4E"/>
                </a:solidFill>
                <a:effectLst/>
                <a:uLnTx/>
                <a:uFillTx/>
                <a:latin typeface="Calibri"/>
                <a:ea typeface="+mn-ea"/>
                <a:cs typeface="+mn-cs"/>
              </a:rPr>
              <a:t>and the </a:t>
            </a:r>
            <a:r>
              <a:rPr kumimoji="0" lang="en-US" sz="1800" b="0" i="0" u="sng" strike="noStrike" kern="1200" cap="none" spc="0" normalizeH="0" baseline="0" noProof="0" dirty="0" smtClean="0">
                <a:ln>
                  <a:noFill/>
                </a:ln>
                <a:solidFill>
                  <a:srgbClr val="5D5B4E"/>
                </a:solidFill>
                <a:effectLst/>
                <a:uLnTx/>
                <a:uFillTx/>
                <a:latin typeface="Calibri"/>
                <a:ea typeface="+mn-ea"/>
                <a:cs typeface="+mn-cs"/>
              </a:rPr>
              <a:t>options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that </a:t>
            </a:r>
            <a:r>
              <a:rPr kumimoji="0" lang="en-US" sz="1800" b="0" i="0" u="none" strike="noStrike" kern="1200" cap="none" spc="0" normalizeH="0" baseline="0" noProof="0" dirty="0">
                <a:ln>
                  <a:noFill/>
                </a:ln>
                <a:solidFill>
                  <a:srgbClr val="5D5B4E"/>
                </a:solidFill>
                <a:effectLst/>
                <a:uLnTx/>
                <a:uFillTx/>
                <a:latin typeface="Calibri"/>
                <a:ea typeface="+mn-ea"/>
                <a:cs typeface="+mn-cs"/>
              </a:rPr>
              <a:t>will be available to identified students</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t>
            </a:r>
            <a:endParaRPr kumimoji="0" lang="en-US" sz="20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3880211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78" y="-74058"/>
            <a:ext cx="7543800" cy="1450757"/>
          </a:xfrm>
        </p:spPr>
        <p:txBody>
          <a:bodyPr>
            <a:normAutofit fontScale="90000"/>
          </a:bodyPr>
          <a:lstStyle/>
          <a:p>
            <a:r>
              <a:rPr lang="en-US" b="1" dirty="0"/>
              <a:t>Activity 4</a:t>
            </a:r>
            <a:r>
              <a:rPr lang="en-US" b="1" dirty="0" smtClean="0"/>
              <a:t>: Reflection-Examining Parent/Legal Guardian Permission Forms</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5663942-21BD-49A6-AEBE-10DDB08256F3}"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p:cNvSpPr txBox="1"/>
          <p:nvPr/>
        </p:nvSpPr>
        <p:spPr>
          <a:xfrm>
            <a:off x="221642" y="1737363"/>
            <a:ext cx="8746435"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Examine the </a:t>
            </a:r>
            <a:r>
              <a:rPr kumimoji="0" lang="en-US" sz="1800" b="0" i="1" u="none" strike="noStrike" kern="1200" cap="none" spc="0" normalizeH="0" baseline="0" noProof="0" dirty="0" smtClean="0">
                <a:ln>
                  <a:noFill/>
                </a:ln>
                <a:solidFill>
                  <a:srgbClr val="5D5B4E"/>
                </a:solidFill>
                <a:effectLst/>
                <a:uLnTx/>
                <a:uFillTx/>
                <a:latin typeface="Calibri"/>
                <a:ea typeface="+mn-ea"/>
                <a:cs typeface="+mn-cs"/>
              </a:rPr>
              <a:t>Highly Capable Program (HCP) Handbook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to examine documents that address the requirements mentioned in the </a:t>
            </a: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WAC </a:t>
            </a:r>
            <a:r>
              <a:rPr kumimoji="0" lang="en-US" sz="1800" b="1" i="0" u="none" strike="noStrike" kern="1200" cap="none" spc="0" normalizeH="0" baseline="0" noProof="0" dirty="0">
                <a:ln>
                  <a:noFill/>
                </a:ln>
                <a:solidFill>
                  <a:srgbClr val="FF0000"/>
                </a:solidFill>
                <a:effectLst/>
                <a:uLnTx/>
                <a:uFillTx/>
                <a:latin typeface="Calibri"/>
                <a:ea typeface="+mn-ea"/>
                <a:cs typeface="+mn-cs"/>
              </a:rPr>
              <a:t>392-170-047</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Parent/Legal Guardian Permission. You can examine the </a:t>
            </a:r>
            <a:r>
              <a:rPr kumimoji="0" lang="en-US" sz="1800" b="1" i="0" u="none" strike="noStrike" kern="1200" cap="none" spc="0" normalizeH="0" baseline="0" noProof="0" dirty="0" smtClean="0">
                <a:ln>
                  <a:noFill/>
                </a:ln>
                <a:solidFill>
                  <a:srgbClr val="5D5B4E"/>
                </a:solidFill>
                <a:effectLst/>
                <a:uLnTx/>
                <a:uFillTx/>
                <a:latin typeface="Calibri"/>
                <a:ea typeface="+mn-ea"/>
                <a:cs typeface="+mn-cs"/>
              </a:rPr>
              <a:t>Permission to Assess</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a:t>
            </a:r>
            <a:r>
              <a:rPr kumimoji="0" lang="en-US" sz="1800" b="1" i="0" u="none" strike="noStrike" kern="1200" cap="none" spc="0" normalizeH="0" baseline="0" noProof="0" dirty="0" smtClean="0">
                <a:ln>
                  <a:noFill/>
                </a:ln>
                <a:solidFill>
                  <a:srgbClr val="5D5B4E"/>
                </a:solidFill>
                <a:effectLst/>
                <a:uLnTx/>
                <a:uFillTx/>
                <a:latin typeface="Calibri"/>
                <a:ea typeface="+mn-ea"/>
                <a:cs typeface="+mn-cs"/>
              </a:rPr>
              <a:t>Permission to Place</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a:t>
            </a:r>
            <a:r>
              <a:rPr kumimoji="0" lang="en-US" sz="1800" b="1" i="0" u="none" strike="noStrike" kern="1200" cap="none" spc="0" normalizeH="0" baseline="0" noProof="0" dirty="0" smtClean="0">
                <a:ln>
                  <a:noFill/>
                </a:ln>
                <a:solidFill>
                  <a:srgbClr val="5D5B4E"/>
                </a:solidFill>
                <a:effectLst/>
                <a:uLnTx/>
                <a:uFillTx/>
                <a:latin typeface="Calibri"/>
                <a:ea typeface="+mn-ea"/>
                <a:cs typeface="+mn-cs"/>
              </a:rPr>
              <a:t>Not Eligible</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a:t>
            </a:r>
            <a:r>
              <a:rPr kumimoji="0" lang="en-US" sz="1800" b="1" i="0" u="none" strike="noStrike" kern="1200" cap="none" spc="0" normalizeH="0" baseline="0" noProof="0" dirty="0" smtClean="0">
                <a:ln>
                  <a:noFill/>
                </a:ln>
                <a:solidFill>
                  <a:srgbClr val="5D5B4E"/>
                </a:solidFill>
                <a:effectLst/>
                <a:uLnTx/>
                <a:uFillTx/>
                <a:latin typeface="Calibri"/>
                <a:ea typeface="+mn-ea"/>
                <a:cs typeface="+mn-cs"/>
              </a:rPr>
              <a:t>Appeals</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and </a:t>
            </a:r>
            <a:r>
              <a:rPr kumimoji="0" lang="en-US" sz="1800" b="1" i="0" u="none" strike="noStrike" kern="1200" cap="none" spc="0" normalizeH="0" baseline="0" noProof="0" dirty="0" smtClean="0">
                <a:ln>
                  <a:noFill/>
                </a:ln>
                <a:solidFill>
                  <a:srgbClr val="5D5B4E"/>
                </a:solidFill>
                <a:effectLst/>
                <a:uLnTx/>
                <a:uFillTx/>
                <a:latin typeface="Calibri"/>
                <a:ea typeface="+mn-ea"/>
                <a:cs typeface="+mn-cs"/>
              </a:rPr>
              <a:t>Exit</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forms that serve as guides to the writing of your documents.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Learn more from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the </a:t>
            </a:r>
            <a:r>
              <a:rPr lang="en-US" dirty="0" smtClean="0">
                <a:solidFill>
                  <a:srgbClr val="5D5B4E"/>
                </a:solidFill>
                <a:latin typeface="Calibri"/>
                <a:hlinkClick r:id="rId3"/>
              </a:rPr>
              <a:t>Highly Capable Program Handbook </a:t>
            </a:r>
            <a:r>
              <a:rPr lang="en-US" dirty="0" smtClean="0">
                <a:solidFill>
                  <a:srgbClr val="5D5B4E"/>
                </a:solidFill>
                <a:latin typeface="Calibri"/>
              </a:rPr>
              <a:t>from the UW Robinson Center for Young Scholars</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t>
            </a: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After examining these documents, consider the following:</a:t>
            </a: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When comparing the forms mentioned above with current practices you use in the school district, are there additions or improvements you would make to become better  aligned with the state law?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Do your forms include other information that might be beneficial to school districts as they work on their procedures?</a:t>
            </a:r>
          </a:p>
        </p:txBody>
      </p:sp>
    </p:spTree>
    <p:extLst>
      <p:ext uri="{BB962C8B-B14F-4D97-AF65-F5344CB8AC3E}">
        <p14:creationId xmlns:p14="http://schemas.microsoft.com/office/powerpoint/2010/main" val="1439283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 Part 4</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 Assessment Process</a:t>
            </a:r>
          </a:p>
          <a:p>
            <a:pPr>
              <a:buFont typeface="Arial" panose="020B0604020202020204" pitchFamily="34" charset="0"/>
              <a:buChar char="•"/>
            </a:pPr>
            <a:r>
              <a:rPr lang="en-US" sz="2400" dirty="0" smtClean="0"/>
              <a:t> Nondiscrimination in the Use of Texts</a:t>
            </a:r>
          </a:p>
          <a:p>
            <a:pPr>
              <a:buFont typeface="Arial" panose="020B0604020202020204" pitchFamily="34" charset="0"/>
              <a:buChar char="•"/>
            </a:pPr>
            <a:r>
              <a:rPr lang="en-US" sz="2400" dirty="0" smtClean="0"/>
              <a:t> Selection Process</a:t>
            </a:r>
          </a:p>
          <a:p>
            <a:pPr>
              <a:buFont typeface="Arial" panose="020B0604020202020204" pitchFamily="34" charset="0"/>
              <a:buChar char="•"/>
            </a:pPr>
            <a:r>
              <a:rPr lang="en-US" sz="2400" dirty="0" smtClean="0"/>
              <a:t> Actions of the Multidisciplinary </a:t>
            </a:r>
            <a:r>
              <a:rPr lang="en-US" sz="2400" dirty="0"/>
              <a:t>C</a:t>
            </a:r>
            <a:r>
              <a:rPr lang="en-US" sz="2400" dirty="0" smtClean="0"/>
              <a:t>ommittee</a:t>
            </a:r>
          </a:p>
          <a:p>
            <a:pPr>
              <a:buFont typeface="Arial" panose="020B0604020202020204" pitchFamily="34" charset="0"/>
              <a:buChar char="•"/>
            </a:pPr>
            <a:r>
              <a:rPr lang="en-US" sz="2400" dirty="0" smtClean="0"/>
              <a:t> Taken Action Steps &amp; Prompts</a:t>
            </a:r>
            <a:endParaRPr lang="en-US" sz="2400" dirty="0"/>
          </a:p>
        </p:txBody>
      </p:sp>
      <p:sp>
        <p:nvSpPr>
          <p:cNvPr id="4" name="Date Placeholder 3"/>
          <p:cNvSpPr>
            <a:spLocks noGrp="1"/>
          </p:cNvSpPr>
          <p:nvPr>
            <p:ph type="dt" sz="half" idx="10"/>
          </p:nvPr>
        </p:nvSpPr>
        <p:spPr/>
        <p:txBody>
          <a:bodyPr/>
          <a:lstStyle/>
          <a:p>
            <a:fld id="{F702B7ED-B104-40F3-ADEA-4532734BE1FC}" type="datetime1">
              <a:rPr lang="en-US" smtClean="0"/>
              <a:t>6/19/2018</a:t>
            </a:fld>
            <a:endParaRPr lang="en-US"/>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24</a:t>
            </a:fld>
            <a:endParaRPr lang="en-US"/>
          </a:p>
        </p:txBody>
      </p:sp>
    </p:spTree>
    <p:extLst>
      <p:ext uri="{BB962C8B-B14F-4D97-AF65-F5344CB8AC3E}">
        <p14:creationId xmlns:p14="http://schemas.microsoft.com/office/powerpoint/2010/main" val="73269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53" y="554002"/>
            <a:ext cx="7086601" cy="1143000"/>
          </a:xfrm>
        </p:spPr>
        <p:txBody>
          <a:bodyPr>
            <a:normAutofit/>
          </a:bodyPr>
          <a:lstStyle/>
          <a:p>
            <a:r>
              <a:rPr lang="en-US" sz="3200" b="1" dirty="0"/>
              <a:t>WAC </a:t>
            </a:r>
            <a:r>
              <a:rPr lang="en-US" sz="3200" b="1" dirty="0" smtClean="0"/>
              <a:t>392-170-055</a:t>
            </a:r>
            <a:r>
              <a:rPr lang="en-US" sz="3200" b="1" dirty="0"/>
              <a:t/>
            </a:r>
            <a:br>
              <a:rPr lang="en-US" sz="3200" b="1" dirty="0"/>
            </a:br>
            <a:r>
              <a:rPr lang="en-US" sz="3200" b="1" dirty="0" smtClean="0">
                <a:solidFill>
                  <a:srgbClr val="FF0000"/>
                </a:solidFill>
              </a:rPr>
              <a:t>Assessment Process</a:t>
            </a:r>
            <a:endParaRPr lang="en-US" sz="3200" dirty="0"/>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6"/>
          <p:cNvSpPr txBox="1"/>
          <p:nvPr/>
        </p:nvSpPr>
        <p:spPr>
          <a:xfrm>
            <a:off x="712694" y="1982688"/>
            <a:ext cx="8100002" cy="313932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Students </a:t>
            </a:r>
            <a:r>
              <a:rPr kumimoji="0" lang="en-US" sz="1800" b="0" i="0" u="none" strike="noStrike" kern="1200" cap="none" spc="0" normalizeH="0" baseline="0" noProof="0" dirty="0">
                <a:ln>
                  <a:noFill/>
                </a:ln>
                <a:solidFill>
                  <a:srgbClr val="5D5B4E"/>
                </a:solidFill>
                <a:effectLst/>
                <a:uLnTx/>
                <a:uFillTx/>
                <a:latin typeface="Calibri"/>
                <a:ea typeface="+mn-ea"/>
                <a:cs typeface="+mn-cs"/>
              </a:rPr>
              <a:t>nominated for selection as a highly capable student, unless eliminated through screening as provided in WAC </a:t>
            </a:r>
            <a:r>
              <a:rPr kumimoji="0" lang="en-US" sz="1800" b="1" i="0" u="none" strike="noStrike" kern="1200" cap="none" spc="0" normalizeH="0" baseline="0" noProof="0" dirty="0">
                <a:ln>
                  <a:noFill/>
                </a:ln>
                <a:solidFill>
                  <a:srgbClr val="5D5B4E"/>
                </a:solidFill>
                <a:effectLst/>
                <a:uLnTx/>
                <a:uFillTx/>
                <a:latin typeface="Calibri"/>
                <a:ea typeface="+mn-ea"/>
                <a:cs typeface="+mn-cs"/>
                <a:hlinkClick r:id="rId3"/>
              </a:rPr>
              <a:t>392-170-045</a:t>
            </a:r>
            <a:r>
              <a:rPr kumimoji="0" lang="en-US" sz="1800" i="0" u="none" strike="noStrike" kern="1200" cap="none" spc="0" normalizeH="0" baseline="0" noProof="0" dirty="0">
                <a:ln>
                  <a:noFill/>
                </a:ln>
                <a:solidFill>
                  <a:srgbClr val="5D5B4E"/>
                </a:solidFill>
                <a:effectLst/>
                <a:uLnTx/>
                <a:uFillTx/>
                <a:latin typeface="Calibri"/>
                <a:ea typeface="+mn-ea"/>
                <a:cs typeface="+mn-cs"/>
              </a:rPr>
              <a:t>, shall be assessed by </a:t>
            </a:r>
            <a:r>
              <a:rPr kumimoji="0" lang="en-US" sz="1800" b="1" i="0" u="none" strike="noStrike" kern="1200" cap="none" spc="0" normalizeH="0" baseline="0" noProof="0" dirty="0">
                <a:ln>
                  <a:noFill/>
                </a:ln>
                <a:solidFill>
                  <a:srgbClr val="5D5B4E"/>
                </a:solidFill>
                <a:effectLst/>
                <a:uLnTx/>
                <a:uFillTx/>
                <a:latin typeface="Calibri"/>
                <a:ea typeface="+mn-ea"/>
                <a:cs typeface="+mn-cs"/>
              </a:rPr>
              <a:t>qualified district </a:t>
            </a:r>
            <a:r>
              <a:rPr kumimoji="0" lang="en-US" sz="1800" b="1" i="0" u="none" strike="noStrike" kern="1200" cap="none" spc="0" normalizeH="0" baseline="0" noProof="0" dirty="0" smtClean="0">
                <a:ln>
                  <a:noFill/>
                </a:ln>
                <a:solidFill>
                  <a:srgbClr val="5D5B4E"/>
                </a:solidFill>
                <a:effectLst/>
                <a:uLnTx/>
                <a:uFillTx/>
                <a:latin typeface="Calibri"/>
                <a:ea typeface="+mn-ea"/>
                <a:cs typeface="+mn-cs"/>
              </a:rPr>
              <a:t>personnel</a:t>
            </a:r>
            <a:r>
              <a:rPr kumimoji="0" lang="en-US" sz="1800" i="0" u="none" strike="noStrike" kern="1200" cap="none" spc="0" normalizeH="0" baseline="0" noProof="0" dirty="0" smtClean="0">
                <a:ln>
                  <a:noFill/>
                </a:ln>
                <a:solidFill>
                  <a:srgbClr val="5D5B4E"/>
                </a:solidFill>
                <a:effectLst/>
                <a:uLnTx/>
                <a:uFillTx/>
                <a:latin typeface="Calibri"/>
                <a:ea typeface="+mn-ea"/>
                <a:cs typeface="+mn-cs"/>
              </a:rPr>
              <a:t>;</a:t>
            </a:r>
            <a:endParaRPr kumimoji="0" lang="en-US" sz="1800" i="0" u="none" strike="noStrike" kern="1200" cap="none" spc="0" normalizeH="0" baseline="0" noProof="0" dirty="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endParaRPr kumimoji="0" lang="en-US" sz="1800" b="1" i="0" u="none" strike="noStrike" kern="1200" cap="none" spc="0" normalizeH="0" baseline="0" noProof="0" dirty="0" smtClean="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Districts </a:t>
            </a:r>
            <a:r>
              <a:rPr kumimoji="0" lang="en-US" sz="1800" b="0" i="0" u="none" strike="noStrike" kern="1200" cap="none" spc="0" normalizeH="0" baseline="0" noProof="0" dirty="0">
                <a:ln>
                  <a:noFill/>
                </a:ln>
                <a:solidFill>
                  <a:srgbClr val="5D5B4E"/>
                </a:solidFill>
                <a:effectLst/>
                <a:uLnTx/>
                <a:uFillTx/>
                <a:latin typeface="Calibri"/>
                <a:ea typeface="+mn-ea"/>
                <a:cs typeface="+mn-cs"/>
              </a:rPr>
              <a:t>shall use </a:t>
            </a:r>
            <a:r>
              <a:rPr kumimoji="0" lang="en-US" sz="1800" b="1" i="0" u="none" strike="noStrike" kern="1200" cap="none" spc="0" normalizeH="0" baseline="0" noProof="0" dirty="0">
                <a:ln>
                  <a:noFill/>
                </a:ln>
                <a:solidFill>
                  <a:srgbClr val="5D5B4E"/>
                </a:solidFill>
                <a:effectLst/>
                <a:uLnTx/>
                <a:uFillTx/>
                <a:latin typeface="Calibri"/>
                <a:ea typeface="+mn-ea"/>
                <a:cs typeface="+mn-cs"/>
              </a:rPr>
              <a:t>multiple objective criteria </a:t>
            </a:r>
            <a:r>
              <a:rPr kumimoji="0" lang="en-US" sz="1800" b="0" i="0" u="none" strike="noStrike" kern="1200" cap="none" spc="0" normalizeH="0" baseline="0" noProof="0" dirty="0">
                <a:ln>
                  <a:noFill/>
                </a:ln>
                <a:solidFill>
                  <a:srgbClr val="5D5B4E"/>
                </a:solidFill>
                <a:effectLst/>
                <a:uLnTx/>
                <a:uFillTx/>
                <a:latin typeface="Calibri"/>
                <a:ea typeface="+mn-ea"/>
                <a:cs typeface="+mn-cs"/>
              </a:rPr>
              <a:t>for identification of students who are among the most highly capable. There is no single prescribed method for identification of students among the most highly capable;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and</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Districts </a:t>
            </a:r>
            <a:r>
              <a:rPr kumimoji="0" lang="en-US" sz="1800" b="0" i="0" u="none" strike="noStrike" kern="1200" cap="none" spc="0" normalizeH="0" baseline="0" noProof="0" dirty="0">
                <a:ln>
                  <a:noFill/>
                </a:ln>
                <a:solidFill>
                  <a:srgbClr val="5D5B4E"/>
                </a:solidFill>
                <a:effectLst/>
                <a:uLnTx/>
                <a:uFillTx/>
                <a:latin typeface="Calibri"/>
                <a:ea typeface="+mn-ea"/>
                <a:cs typeface="+mn-cs"/>
              </a:rPr>
              <a:t>shall have a </a:t>
            </a:r>
            <a:r>
              <a:rPr kumimoji="0" lang="en-US" sz="1800" b="1" i="0" u="none" strike="noStrike" kern="1200" cap="none" spc="0" normalizeH="0" baseline="0" noProof="0" dirty="0">
                <a:ln>
                  <a:noFill/>
                </a:ln>
                <a:solidFill>
                  <a:srgbClr val="5D5B4E"/>
                </a:solidFill>
                <a:effectLst/>
                <a:uLnTx/>
                <a:uFillTx/>
                <a:latin typeface="Calibri"/>
                <a:ea typeface="+mn-ea"/>
                <a:cs typeface="+mn-cs"/>
              </a:rPr>
              <a:t>clearly defined </a:t>
            </a:r>
            <a:r>
              <a:rPr kumimoji="0" lang="en-US" sz="1800" b="0" i="0" u="none" strike="noStrike" kern="1200" cap="none" spc="0" normalizeH="0" baseline="0" noProof="0" dirty="0">
                <a:ln>
                  <a:noFill/>
                </a:ln>
                <a:solidFill>
                  <a:srgbClr val="5D5B4E"/>
                </a:solidFill>
                <a:effectLst/>
                <a:uLnTx/>
                <a:uFillTx/>
                <a:latin typeface="Calibri"/>
                <a:ea typeface="+mn-ea"/>
                <a:cs typeface="+mn-cs"/>
              </a:rPr>
              <a:t>and written assessment process.</a:t>
            </a: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250157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lvl="0" defTabSz="457200">
              <a:lnSpc>
                <a:spcPct val="100000"/>
              </a:lnSpc>
              <a:spcBef>
                <a:spcPts val="0"/>
              </a:spcBef>
              <a:defRPr/>
            </a:pPr>
            <a:r>
              <a:rPr lang="en-US" sz="2800" spc="0" dirty="0">
                <a:solidFill>
                  <a:srgbClr val="5D5B4E"/>
                </a:solidFill>
                <a:ea typeface="+mn-ea"/>
                <a:cs typeface="+mn-cs"/>
              </a:rPr>
              <a:t>General Recommendations About the Use of </a:t>
            </a:r>
            <a:r>
              <a:rPr lang="en-US" sz="2800" spc="0" dirty="0" smtClean="0">
                <a:solidFill>
                  <a:srgbClr val="5D5B4E"/>
                </a:solidFill>
                <a:ea typeface="+mn-ea"/>
                <a:cs typeface="+mn-cs"/>
              </a:rPr>
              <a:t>Assessments</a:t>
            </a:r>
            <a:endParaRPr lang="en-US"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3" name="Date Placeholder 2"/>
          <p:cNvSpPr>
            <a:spLocks noGrp="1"/>
          </p:cNvSpPr>
          <p:nvPr>
            <p:ph type="dt" sz="half" idx="4294967295"/>
          </p:nvPr>
        </p:nvSpPr>
        <p:spPr>
          <a:xfrm>
            <a:off x="0" y="5965825"/>
            <a:ext cx="1854200" cy="3746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D86489-2CD6-476C-844C-D197A4AFFFE9}"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4294967295"/>
          </p:nvPr>
        </p:nvSpPr>
        <p:spPr>
          <a:xfrm>
            <a:off x="0" y="5614988"/>
            <a:ext cx="361791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TextBox 5"/>
          <p:cNvSpPr txBox="1"/>
          <p:nvPr/>
        </p:nvSpPr>
        <p:spPr>
          <a:xfrm>
            <a:off x="822960" y="1737363"/>
            <a:ext cx="7839521" cy="397031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strike="noStrike" kern="1200" cap="none" spc="0" normalizeH="0" baseline="0" noProof="0" dirty="0" smtClean="0">
                <a:ln>
                  <a:noFill/>
                </a:ln>
                <a:solidFill>
                  <a:srgbClr val="5D5B4E"/>
                </a:solidFill>
                <a:effectLst/>
                <a:uLnTx/>
                <a:uFillTx/>
                <a:latin typeface="Calibri"/>
                <a:ea typeface="+mn-ea"/>
                <a:cs typeface="+mn-cs"/>
              </a:rPr>
              <a:t>Multiple sources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provide a more comprehensive view of the students’ behaviors.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strike="noStrike" kern="1200" cap="none" spc="0" normalizeH="0" baseline="0" noProof="0" dirty="0" smtClean="0">
                <a:ln>
                  <a:noFill/>
                </a:ln>
                <a:solidFill>
                  <a:srgbClr val="5D5B4E"/>
                </a:solidFill>
                <a:effectLst/>
                <a:uLnTx/>
                <a:uFillTx/>
                <a:latin typeface="Calibri"/>
                <a:ea typeface="+mn-ea"/>
                <a:cs typeface="+mn-cs"/>
              </a:rPr>
              <a:t>Qualitative and quantitative data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provides a broader description of the learning needs of students.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strike="noStrike" kern="1200" cap="none" spc="0" normalizeH="0" baseline="0" noProof="0" dirty="0" smtClean="0">
                <a:ln>
                  <a:noFill/>
                </a:ln>
                <a:solidFill>
                  <a:srgbClr val="5D5B4E"/>
                </a:solidFill>
                <a:effectLst/>
                <a:uLnTx/>
                <a:uFillTx/>
                <a:latin typeface="Calibri"/>
                <a:ea typeface="+mn-ea"/>
                <a:cs typeface="+mn-cs"/>
              </a:rPr>
              <a:t>Off-level testing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may need to be considered since students with potential in some academic areas may be performing above grade level and off-level testing may be needed to identify their strengths.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1" i="0" strike="noStrike" kern="1200" cap="none" spc="0" normalizeH="0" baseline="0" noProof="0" dirty="0" smtClean="0">
                <a:ln>
                  <a:noFill/>
                </a:ln>
                <a:solidFill>
                  <a:srgbClr val="5D5B4E"/>
                </a:solidFill>
                <a:effectLst/>
                <a:uLnTx/>
                <a:uFillTx/>
                <a:latin typeface="Calibri"/>
                <a:ea typeface="+mn-ea"/>
                <a:cs typeface="+mn-cs"/>
              </a:rPr>
              <a:t>Non-biased, equitable, and technically adequate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assessments should be used to identify students’ area(s) of strengths.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3225584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3" name="Date Placeholder 2"/>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D86489-2CD6-476C-844C-D197A4AFFFE9}"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7" name="Title 6"/>
          <p:cNvSpPr>
            <a:spLocks noGrp="1"/>
          </p:cNvSpPr>
          <p:nvPr>
            <p:ph type="title" idx="4294967295"/>
          </p:nvPr>
        </p:nvSpPr>
        <p:spPr>
          <a:xfrm>
            <a:off x="662609" y="287338"/>
            <a:ext cx="8481391" cy="1449387"/>
          </a:xfrm>
        </p:spPr>
        <p:txBody>
          <a:bodyPr>
            <a:normAutofit/>
          </a:bodyPr>
          <a:lstStyle/>
          <a:p>
            <a:pPr lvl="0" defTabSz="457200">
              <a:lnSpc>
                <a:spcPct val="100000"/>
              </a:lnSpc>
              <a:spcBef>
                <a:spcPts val="0"/>
              </a:spcBef>
              <a:defRPr/>
            </a:pPr>
            <a:r>
              <a:rPr lang="en-US" sz="3200" b="1" spc="0" dirty="0">
                <a:solidFill>
                  <a:srgbClr val="5D5B4E"/>
                </a:solidFill>
                <a:ea typeface="+mn-ea"/>
                <a:cs typeface="+mn-cs"/>
              </a:rPr>
              <a:t>WAC 392-170-060 </a:t>
            </a:r>
            <a:br>
              <a:rPr lang="en-US" sz="3200" b="1" spc="0" dirty="0">
                <a:solidFill>
                  <a:srgbClr val="5D5B4E"/>
                </a:solidFill>
                <a:ea typeface="+mn-ea"/>
                <a:cs typeface="+mn-cs"/>
              </a:rPr>
            </a:br>
            <a:r>
              <a:rPr lang="en-US" sz="3200" b="1" spc="0" dirty="0">
                <a:solidFill>
                  <a:srgbClr val="FF0000"/>
                </a:solidFill>
                <a:ea typeface="+mn-ea"/>
                <a:cs typeface="+mn-cs"/>
              </a:rPr>
              <a:t>Nondiscrimination in the Use of </a:t>
            </a:r>
            <a:r>
              <a:rPr lang="en-US" sz="3200" b="1" spc="0" dirty="0" smtClean="0">
                <a:solidFill>
                  <a:srgbClr val="FF0000"/>
                </a:solidFill>
                <a:ea typeface="+mn-ea"/>
                <a:cs typeface="+mn-cs"/>
              </a:rPr>
              <a:t>Tests</a:t>
            </a:r>
            <a:endParaRPr lang="en-US" dirty="0"/>
          </a:p>
        </p:txBody>
      </p:sp>
      <p:sp>
        <p:nvSpPr>
          <p:cNvPr id="5" name="TextBox 4"/>
          <p:cNvSpPr txBox="1"/>
          <p:nvPr/>
        </p:nvSpPr>
        <p:spPr>
          <a:xfrm>
            <a:off x="662609" y="1749286"/>
            <a:ext cx="7786622"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5D5B4E"/>
                </a:solidFill>
                <a:effectLst/>
                <a:uLnTx/>
                <a:uFillTx/>
                <a:latin typeface="Calibri"/>
                <a:ea typeface="+mn-ea"/>
                <a:cs typeface="+mn-cs"/>
              </a:rPr>
              <a:t>All </a:t>
            </a:r>
            <a:r>
              <a:rPr kumimoji="0" lang="en-US" sz="2400" b="0" i="0" u="none" strike="noStrike" kern="1200" cap="none" spc="0" normalizeH="0" baseline="0" noProof="0" dirty="0">
                <a:ln>
                  <a:noFill/>
                </a:ln>
                <a:solidFill>
                  <a:srgbClr val="5D5B4E"/>
                </a:solidFill>
                <a:effectLst/>
                <a:uLnTx/>
                <a:uFillTx/>
                <a:latin typeface="Calibri"/>
                <a:ea typeface="+mn-ea"/>
                <a:cs typeface="+mn-cs"/>
              </a:rPr>
              <a:t>tests and other evaluation materials used in the assessment shall have been validated for the specific purpose for which they are used and shall accurately reflect whatever factors the tests purport to measure. If properly validated tests are not available, the professional judgment of the qualified district personnel shall determine eligibility of the student based upon evidence of cognitive ability and/or academic achievement. This professional judgment shall be documented in writing.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1647746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a:fld id="{4FAB73BC-B049-4115-A692-8D63A059BFB8}" type="slidenum">
              <a:rPr lang="en-US" noProof="0" smtClean="0"/>
              <a:pPr lvl="0"/>
              <a:t>28</a:t>
            </a:fld>
            <a:endParaRPr lang="en-US" noProof="0"/>
          </a:p>
        </p:txBody>
      </p:sp>
      <p:sp>
        <p:nvSpPr>
          <p:cNvPr id="3" name="Date Placeholder 2"/>
          <p:cNvSpPr>
            <a:spLocks noGrp="1"/>
          </p:cNvSpPr>
          <p:nvPr>
            <p:ph type="dt" sz="half" idx="2"/>
          </p:nvPr>
        </p:nvSpPr>
        <p:spPr/>
        <p:txBody>
          <a:bodyPr/>
          <a:lstStyle/>
          <a:p>
            <a:pPr lvl="0"/>
            <a:fld id="{30D86489-2CD6-476C-844C-D197A4AFFFE9}" type="datetime1">
              <a:rPr lang="en-US" noProof="0" smtClean="0"/>
              <a:pPr lvl="0"/>
              <a:t>6/19/2018</a:t>
            </a:fld>
            <a:endParaRPr lang="en-US" noProof="0"/>
          </a:p>
        </p:txBody>
      </p:sp>
      <p:sp>
        <p:nvSpPr>
          <p:cNvPr id="4" name="Footer Placeholder 3"/>
          <p:cNvSpPr>
            <a:spLocks noGrp="1"/>
          </p:cNvSpPr>
          <p:nvPr>
            <p:ph type="ftr" sz="quarter" idx="3"/>
          </p:nvPr>
        </p:nvSpPr>
        <p:spPr/>
        <p:txBody>
          <a:bodyPr/>
          <a:lstStyle/>
          <a:p>
            <a:pPr lvl="0"/>
            <a:r>
              <a:rPr lang="en-US" noProof="0" smtClean="0"/>
              <a:t>OFFICE OF SUPERINTENDENT OF PUBLIC INSTRUCTION</a:t>
            </a:r>
            <a:endParaRPr lang="en-US" noProof="0"/>
          </a:p>
        </p:txBody>
      </p:sp>
      <p:sp>
        <p:nvSpPr>
          <p:cNvPr id="10" name="Title 9"/>
          <p:cNvSpPr>
            <a:spLocks noGrp="1"/>
          </p:cNvSpPr>
          <p:nvPr>
            <p:ph type="title" idx="4294967295"/>
          </p:nvPr>
        </p:nvSpPr>
        <p:spPr>
          <a:xfrm>
            <a:off x="609600" y="115122"/>
            <a:ext cx="7543800" cy="1449387"/>
          </a:xfrm>
        </p:spPr>
        <p:txBody>
          <a:bodyPr>
            <a:normAutofit/>
          </a:bodyPr>
          <a:lstStyle/>
          <a:p>
            <a:pPr lvl="0" defTabSz="457200">
              <a:lnSpc>
                <a:spcPct val="100000"/>
              </a:lnSpc>
              <a:spcBef>
                <a:spcPts val="0"/>
              </a:spcBef>
              <a:defRPr/>
            </a:pPr>
            <a:r>
              <a:rPr lang="en-US" b="1" spc="0" dirty="0">
                <a:solidFill>
                  <a:srgbClr val="5D5B4E"/>
                </a:solidFill>
              </a:rPr>
              <a:t>WAC 392-170-075</a:t>
            </a:r>
            <a:br>
              <a:rPr lang="en-US" b="1" spc="0" dirty="0">
                <a:solidFill>
                  <a:srgbClr val="5D5B4E"/>
                </a:solidFill>
              </a:rPr>
            </a:br>
            <a:r>
              <a:rPr lang="en-US" b="1" spc="0" dirty="0">
                <a:solidFill>
                  <a:srgbClr val="FF0000"/>
                </a:solidFill>
              </a:rPr>
              <a:t>Selection of Most Highly </a:t>
            </a:r>
            <a:r>
              <a:rPr lang="en-US" b="1" spc="0" dirty="0" smtClean="0">
                <a:solidFill>
                  <a:srgbClr val="FF0000"/>
                </a:solidFill>
              </a:rPr>
              <a:t>Capable</a:t>
            </a:r>
            <a:endParaRPr lang="en-US" dirty="0"/>
          </a:p>
        </p:txBody>
      </p:sp>
      <p:sp>
        <p:nvSpPr>
          <p:cNvPr id="7" name="TextBox 6"/>
          <p:cNvSpPr txBox="1"/>
          <p:nvPr/>
        </p:nvSpPr>
        <p:spPr>
          <a:xfrm>
            <a:off x="609600" y="1417983"/>
            <a:ext cx="7799764"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Each school district's board of directors shall adopt a selection policy and school district shall establish written procedures for the selection of the most highly capable students by the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Multidisciplinary </a:t>
            </a:r>
            <a:r>
              <a:rPr kumimoji="0" lang="en-US" sz="1800" b="0" i="0" u="none" strike="noStrike" kern="1200" cap="none" spc="0" normalizeH="0" baseline="0" noProof="0" dirty="0">
                <a:ln>
                  <a:noFill/>
                </a:ln>
                <a:solidFill>
                  <a:srgbClr val="5D5B4E"/>
                </a:solidFill>
                <a:effectLst/>
                <a:uLnTx/>
                <a:uFillTx/>
                <a:latin typeface="Calibri"/>
                <a:ea typeface="+mn-ea"/>
                <a:cs typeface="+mn-cs"/>
              </a:rPr>
              <a:t>S</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election </a:t>
            </a:r>
            <a:r>
              <a:rPr kumimoji="0" lang="en-US" sz="1800" b="0" i="0" u="none" strike="noStrike" kern="1200" cap="none" spc="0" normalizeH="0" baseline="0" noProof="0" dirty="0">
                <a:ln>
                  <a:noFill/>
                </a:ln>
                <a:solidFill>
                  <a:srgbClr val="5D5B4E"/>
                </a:solidFill>
                <a:effectLst/>
                <a:uLnTx/>
                <a:uFillTx/>
                <a:latin typeface="Calibri"/>
                <a:ea typeface="+mn-ea"/>
                <a:cs typeface="+mn-cs"/>
              </a:rPr>
              <a:t>C</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ommittee</a:t>
            </a:r>
            <a:r>
              <a:rPr kumimoji="0" lang="en-US" sz="1800" b="0" i="0" u="none" strike="noStrike" kern="1200" cap="none" spc="0" normalizeH="0" baseline="0" noProof="0" dirty="0">
                <a:ln>
                  <a:noFill/>
                </a:ln>
                <a:solidFill>
                  <a:srgbClr val="5D5B4E"/>
                </a:solidFill>
                <a:effectLst/>
                <a:uLnTx/>
                <a:uFillTx/>
                <a:latin typeface="Calibri"/>
                <a:ea typeface="+mn-ea"/>
                <a:cs typeface="+mn-cs"/>
              </a:rPr>
              <a:t>. Such policy and selection procedures</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Shall </a:t>
            </a:r>
            <a:r>
              <a:rPr kumimoji="0" lang="en-US" sz="1800" b="1" i="0" u="none" strike="noStrike" kern="1200" cap="none" spc="0" normalizeH="0" baseline="0" noProof="0" dirty="0">
                <a:ln>
                  <a:noFill/>
                </a:ln>
                <a:solidFill>
                  <a:srgbClr val="5D5B4E"/>
                </a:solidFill>
                <a:effectLst/>
                <a:uLnTx/>
                <a:uFillTx/>
                <a:latin typeface="Calibri"/>
                <a:ea typeface="+mn-ea"/>
                <a:cs typeface="+mn-cs"/>
              </a:rPr>
              <a:t>not violate federal and state civil rights laws </a:t>
            </a:r>
            <a:r>
              <a:rPr kumimoji="0" lang="en-US" sz="1800" b="0" i="0" u="none" strike="noStrike" kern="1200" cap="none" spc="0" normalizeH="0" baseline="0" noProof="0" dirty="0">
                <a:ln>
                  <a:noFill/>
                </a:ln>
                <a:solidFill>
                  <a:srgbClr val="5D5B4E"/>
                </a:solidFill>
                <a:effectLst/>
                <a:uLnTx/>
                <a:uFillTx/>
                <a:latin typeface="Calibri"/>
                <a:ea typeface="+mn-ea"/>
                <a:cs typeface="+mn-cs"/>
              </a:rPr>
              <a:t>including, without limitation</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RCW </a:t>
            </a:r>
            <a:r>
              <a:rPr kumimoji="0" lang="en-US" sz="1800" b="0" i="0" u="none" strike="noStrike" kern="1200" cap="none" spc="0" normalizeH="0" baseline="0" noProof="0" dirty="0">
                <a:ln>
                  <a:noFill/>
                </a:ln>
                <a:solidFill>
                  <a:srgbClr val="5D5B4E"/>
                </a:solidFill>
                <a:effectLst/>
                <a:uLnTx/>
                <a:uFillTx/>
                <a:latin typeface="Calibri"/>
                <a:ea typeface="+mn-ea"/>
                <a:cs typeface="+mn-cs"/>
              </a:rPr>
              <a:t>chapters </a:t>
            </a:r>
            <a:r>
              <a:rPr kumimoji="0" lang="en-US" sz="1800" b="1" i="0" u="none" strike="noStrike" kern="1200" cap="none" spc="0" normalizeH="0" baseline="0" noProof="0" dirty="0">
                <a:ln>
                  <a:noFill/>
                </a:ln>
                <a:solidFill>
                  <a:srgbClr val="5D5B4E"/>
                </a:solidFill>
                <a:effectLst/>
                <a:uLnTx/>
                <a:uFillTx/>
                <a:latin typeface="Calibri"/>
                <a:ea typeface="+mn-ea"/>
                <a:cs typeface="+mn-cs"/>
                <a:hlinkClick r:id="rId3"/>
              </a:rPr>
              <a:t>28A.640</a:t>
            </a:r>
            <a:r>
              <a:rPr kumimoji="0" lang="en-US" sz="1800" b="1" i="0" u="none" strike="noStrike" kern="1200" cap="none" spc="0" normalizeH="0" baseline="0" noProof="0" dirty="0">
                <a:ln>
                  <a:noFill/>
                </a:ln>
                <a:solidFill>
                  <a:srgbClr val="5D5B4E"/>
                </a:solidFill>
                <a:effectLst/>
                <a:uLnTx/>
                <a:uFillTx/>
                <a:latin typeface="Calibri"/>
                <a:ea typeface="+mn-ea"/>
                <a:cs typeface="+mn-cs"/>
              </a:rPr>
              <a:t> </a:t>
            </a:r>
            <a:r>
              <a:rPr kumimoji="0" lang="en-US" sz="1800" i="0" u="none" strike="noStrike" kern="1200" cap="none" spc="0" normalizeH="0" baseline="0" noProof="0" dirty="0">
                <a:ln>
                  <a:noFill/>
                </a:ln>
                <a:solidFill>
                  <a:srgbClr val="5D5B4E"/>
                </a:solidFill>
                <a:effectLst/>
                <a:uLnTx/>
                <a:uFillTx/>
                <a:latin typeface="Calibri"/>
                <a:ea typeface="+mn-ea"/>
                <a:cs typeface="+mn-cs"/>
              </a:rPr>
              <a:t>and</a:t>
            </a:r>
            <a:r>
              <a:rPr kumimoji="0" lang="en-US" sz="1800" b="1" i="0" u="none" strike="noStrike" kern="1200" cap="none" spc="0" normalizeH="0" baseline="0" noProof="0" dirty="0">
                <a:ln>
                  <a:noFill/>
                </a:ln>
                <a:solidFill>
                  <a:srgbClr val="5D5B4E"/>
                </a:solidFill>
                <a:effectLst/>
                <a:uLnTx/>
                <a:uFillTx/>
                <a:latin typeface="Calibri"/>
                <a:ea typeface="+mn-ea"/>
                <a:cs typeface="+mn-cs"/>
              </a:rPr>
              <a:t> </a:t>
            </a:r>
            <a:r>
              <a:rPr kumimoji="0" lang="en-US" sz="1800" b="1" i="0" strike="noStrike" kern="1200" cap="none" spc="0" normalizeH="0" baseline="0" noProof="0" dirty="0" smtClean="0">
                <a:ln>
                  <a:noFill/>
                </a:ln>
                <a:solidFill>
                  <a:srgbClr val="5D5B4E"/>
                </a:solidFill>
                <a:effectLst/>
                <a:uLnTx/>
                <a:uFillTx/>
                <a:latin typeface="Calibri"/>
                <a:ea typeface="+mn-ea"/>
                <a:cs typeface="+mn-cs"/>
                <a:hlinkClick r:id="rId4"/>
              </a:rPr>
              <a:t>28A.642</a:t>
            </a:r>
            <a:r>
              <a:rPr lang="en-US" noProof="0" dirty="0">
                <a:solidFill>
                  <a:srgbClr val="5D5B4E"/>
                </a:solidFill>
                <a:latin typeface="Calibri"/>
              </a:rPr>
              <a:t>;</a:t>
            </a:r>
            <a:endParaRPr kumimoji="0" lang="en-US" sz="1800" b="1" i="0" u="none" strike="noStrike" kern="1200" cap="none" spc="0" normalizeH="0" baseline="0" noProof="0" dirty="0" smtClean="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n-US" b="1" dirty="0">
              <a:solidFill>
                <a:srgbClr val="5D5B4E"/>
              </a:solidFill>
              <a:latin typeface="Calibri"/>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Shall </a:t>
            </a:r>
            <a:r>
              <a:rPr kumimoji="0" lang="en-US" sz="1800" b="0" i="0" u="none" strike="noStrike" kern="1200" cap="none" spc="0" normalizeH="0" baseline="0" noProof="0" dirty="0">
                <a:ln>
                  <a:noFill/>
                </a:ln>
                <a:solidFill>
                  <a:srgbClr val="5D5B4E"/>
                </a:solidFill>
                <a:effectLst/>
                <a:uLnTx/>
                <a:uFillTx/>
                <a:latin typeface="Calibri"/>
                <a:ea typeface="+mn-ea"/>
                <a:cs typeface="+mn-cs"/>
              </a:rPr>
              <a:t>be </a:t>
            </a:r>
            <a:r>
              <a:rPr kumimoji="0" lang="en-US" sz="1800" b="1" i="0" u="none" strike="noStrike" kern="1200" cap="none" spc="0" normalizeH="0" baseline="0" noProof="0" dirty="0">
                <a:ln>
                  <a:noFill/>
                </a:ln>
                <a:solidFill>
                  <a:srgbClr val="5D5B4E"/>
                </a:solidFill>
                <a:effectLst/>
                <a:uLnTx/>
                <a:uFillTx/>
                <a:latin typeface="Calibri"/>
                <a:ea typeface="+mn-ea"/>
                <a:cs typeface="+mn-cs"/>
              </a:rPr>
              <a:t>based on professional judgment </a:t>
            </a:r>
            <a:r>
              <a:rPr kumimoji="0" lang="en-US" sz="1800" b="0" i="0" u="none" strike="noStrike" kern="1200" cap="none" spc="0" normalizeH="0" baseline="0" noProof="0" dirty="0">
                <a:ln>
                  <a:noFill/>
                </a:ln>
                <a:solidFill>
                  <a:srgbClr val="5D5B4E"/>
                </a:solidFill>
                <a:effectLst/>
                <a:uLnTx/>
                <a:uFillTx/>
                <a:latin typeface="Calibri"/>
                <a:ea typeface="+mn-ea"/>
                <a:cs typeface="+mn-cs"/>
              </a:rPr>
              <a:t>as to which students will benefit the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most </a:t>
            </a:r>
            <a:r>
              <a:rPr kumimoji="0" lang="en-US" sz="1800" b="0" i="0" u="none" strike="noStrike" kern="1200" cap="none" spc="0" normalizeH="0" baseline="0" noProof="0" dirty="0">
                <a:ln>
                  <a:noFill/>
                </a:ln>
                <a:solidFill>
                  <a:srgbClr val="5D5B4E"/>
                </a:solidFill>
                <a:effectLst/>
                <a:uLnTx/>
                <a:uFillTx/>
                <a:latin typeface="Calibri"/>
                <a:ea typeface="+mn-ea"/>
                <a:cs typeface="+mn-cs"/>
              </a:rPr>
              <a:t>from inclusion in the district's program;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and</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a:solidFill>
                <a:srgbClr val="5D5B4E"/>
              </a:solidFill>
              <a:latin typeface="Calibri"/>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Shall </a:t>
            </a:r>
            <a:r>
              <a:rPr kumimoji="0" lang="en-US" sz="1800" b="0" i="0" u="none" strike="noStrike" kern="1200" cap="none" spc="0" normalizeH="0" baseline="0" noProof="0" dirty="0">
                <a:ln>
                  <a:noFill/>
                </a:ln>
                <a:solidFill>
                  <a:srgbClr val="5D5B4E"/>
                </a:solidFill>
                <a:effectLst/>
                <a:uLnTx/>
                <a:uFillTx/>
                <a:latin typeface="Calibri"/>
                <a:ea typeface="+mn-ea"/>
                <a:cs typeface="+mn-cs"/>
              </a:rPr>
              <a:t>be </a:t>
            </a:r>
            <a:r>
              <a:rPr kumimoji="0" lang="en-US" sz="1800" b="1" i="0" u="none" strike="noStrike" kern="1200" cap="none" spc="0" normalizeH="0" baseline="0" noProof="0" dirty="0">
                <a:ln>
                  <a:noFill/>
                </a:ln>
                <a:solidFill>
                  <a:srgbClr val="5D5B4E"/>
                </a:solidFill>
                <a:effectLst/>
                <a:uLnTx/>
                <a:uFillTx/>
                <a:latin typeface="Calibri"/>
                <a:ea typeface="+mn-ea"/>
                <a:cs typeface="+mn-cs"/>
              </a:rPr>
              <a:t>based on a selection system </a:t>
            </a:r>
            <a:r>
              <a:rPr kumimoji="0" lang="en-US" sz="1800" b="0" i="0" u="none" strike="noStrike" kern="1200" cap="none" spc="0" normalizeH="0" baseline="0" noProof="0" dirty="0">
                <a:ln>
                  <a:noFill/>
                </a:ln>
                <a:solidFill>
                  <a:srgbClr val="5D5B4E"/>
                </a:solidFill>
                <a:effectLst/>
                <a:uLnTx/>
                <a:uFillTx/>
                <a:latin typeface="Calibri"/>
                <a:ea typeface="+mn-ea"/>
                <a:cs typeface="+mn-cs"/>
              </a:rPr>
              <a:t>that determines which students are the most highly capable as defined under WAC </a:t>
            </a:r>
            <a:r>
              <a:rPr kumimoji="0" lang="en-US" sz="1800" b="1" i="0" u="none" strike="noStrike" kern="1200" cap="none" spc="0" normalizeH="0" baseline="0" noProof="0" dirty="0">
                <a:ln>
                  <a:noFill/>
                </a:ln>
                <a:solidFill>
                  <a:srgbClr val="5D5B4E"/>
                </a:solidFill>
                <a:effectLst/>
                <a:uLnTx/>
                <a:uFillTx/>
                <a:latin typeface="Calibri"/>
                <a:ea typeface="+mn-ea"/>
                <a:cs typeface="+mn-cs"/>
                <a:hlinkClick r:id="rId5"/>
              </a:rPr>
              <a:t>392-170-055</a:t>
            </a:r>
            <a:r>
              <a:rPr kumimoji="0" lang="en-US" sz="1800" i="0" u="none" strike="noStrike" kern="1200" cap="none" spc="0" normalizeH="0" baseline="0" noProof="0" dirty="0">
                <a:ln>
                  <a:noFill/>
                </a:ln>
                <a:solidFill>
                  <a:srgbClr val="5D5B4E"/>
                </a:solidFill>
                <a:effectLst/>
                <a:uLnTx/>
                <a:uFillTx/>
                <a:latin typeface="Calibri"/>
                <a:ea typeface="+mn-ea"/>
                <a:cs typeface="+mn-cs"/>
              </a:rPr>
              <a:t>, and other data collected in the assessment process.</a:t>
            </a:r>
          </a:p>
        </p:txBody>
      </p:sp>
    </p:spTree>
    <p:extLst>
      <p:ext uri="{BB962C8B-B14F-4D97-AF65-F5344CB8AC3E}">
        <p14:creationId xmlns:p14="http://schemas.microsoft.com/office/powerpoint/2010/main" val="393852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416" y="428216"/>
            <a:ext cx="7543800" cy="1008493"/>
          </a:xfrm>
        </p:spPr>
        <p:txBody>
          <a:bodyPr>
            <a:normAutofit/>
          </a:bodyPr>
          <a:lstStyle/>
          <a:p>
            <a:pPr algn="ctr"/>
            <a:r>
              <a:rPr lang="en-US" sz="3200" b="1" dirty="0" smtClean="0"/>
              <a:t>Some of Decisions Made by the </a:t>
            </a:r>
            <a:br>
              <a:rPr lang="en-US" sz="3200" b="1" dirty="0" smtClean="0"/>
            </a:br>
            <a:r>
              <a:rPr lang="en-US" sz="3200" b="1" dirty="0" smtClean="0"/>
              <a:t>Multidisciplinary Selection Committee</a:t>
            </a:r>
            <a:endParaRPr lang="en-US" sz="3200" b="1"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5663942-21BD-49A6-AEBE-10DDB08256F3}"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p:cNvSpPr txBox="1"/>
          <p:nvPr/>
        </p:nvSpPr>
        <p:spPr>
          <a:xfrm>
            <a:off x="277768" y="1704291"/>
            <a:ext cx="8866232"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After examining a variety of sources and types of data, the committee may find themselves making one or more of the following determinations</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228600" indent="-228600">
              <a:buFont typeface="+mj-lt"/>
              <a:buAutoNum type="arabicPeriod"/>
              <a:defRPr/>
            </a:pPr>
            <a:r>
              <a:rPr kumimoji="0" lang="en-US" b="0" i="0" u="none" strike="noStrike" kern="1200" cap="none" spc="0" normalizeH="0" baseline="0" noProof="0" dirty="0" smtClean="0">
                <a:ln>
                  <a:noFill/>
                </a:ln>
                <a:solidFill>
                  <a:srgbClr val="5D5B4E"/>
                </a:solidFill>
                <a:effectLst/>
                <a:uLnTx/>
                <a:uFillTx/>
                <a:latin typeface="Calibri"/>
                <a:ea typeface="+mn-ea"/>
                <a:cs typeface="+mn-cs"/>
              </a:rPr>
              <a:t>	Decide </a:t>
            </a:r>
            <a:r>
              <a:rPr kumimoji="0" lang="en-US" b="0" i="0" u="none" strike="noStrike" kern="1200" cap="none" spc="0" normalizeH="0" baseline="0" noProof="0" dirty="0">
                <a:ln>
                  <a:noFill/>
                </a:ln>
                <a:solidFill>
                  <a:srgbClr val="5D5B4E"/>
                </a:solidFill>
                <a:effectLst/>
                <a:uLnTx/>
                <a:uFillTx/>
                <a:latin typeface="Calibri"/>
                <a:ea typeface="+mn-ea"/>
                <a:cs typeface="+mn-cs"/>
              </a:rPr>
              <a:t>whether a student is to move forward in the identification process for further </a:t>
            </a:r>
            <a:r>
              <a:rPr kumimoji="0" lang="en-US" b="0" i="0" u="none" strike="noStrike" kern="1200" cap="none" spc="0" normalizeH="0" baseline="0" noProof="0" dirty="0" smtClean="0">
                <a:ln>
                  <a:noFill/>
                </a:ln>
                <a:solidFill>
                  <a:srgbClr val="5D5B4E"/>
                </a:solidFill>
                <a:effectLst/>
                <a:uLnTx/>
                <a:uFillTx/>
                <a:latin typeface="Calibri"/>
                <a:ea typeface="+mn-ea"/>
                <a:cs typeface="+mn-cs"/>
              </a:rPr>
              <a:t>	testing </a:t>
            </a:r>
            <a:r>
              <a:rPr kumimoji="0" lang="en-US" b="0" i="0" u="none" strike="noStrike" kern="1200" cap="none" spc="0" normalizeH="0" baseline="0" noProof="0" dirty="0">
                <a:ln>
                  <a:noFill/>
                </a:ln>
                <a:solidFill>
                  <a:srgbClr val="5D5B4E"/>
                </a:solidFill>
                <a:effectLst/>
                <a:uLnTx/>
                <a:uFillTx/>
                <a:latin typeface="Calibri"/>
                <a:ea typeface="+mn-ea"/>
                <a:cs typeface="+mn-cs"/>
              </a:rPr>
              <a:t>(if a screening process is used).</a:t>
            </a:r>
          </a:p>
          <a:p>
            <a:pPr marL="228600" indent="-228600">
              <a:buFont typeface="+mj-lt"/>
              <a:buAutoNum type="arabicPeriod"/>
              <a:defRPr/>
            </a:pPr>
            <a:r>
              <a:rPr kumimoji="0" lang="en-US" b="0" i="0" u="none" strike="noStrike" kern="1200" cap="none" spc="0" normalizeH="0" baseline="0" noProof="0" dirty="0" smtClean="0">
                <a:ln>
                  <a:noFill/>
                </a:ln>
                <a:solidFill>
                  <a:srgbClr val="5D5B4E"/>
                </a:solidFill>
                <a:effectLst/>
                <a:uLnTx/>
                <a:uFillTx/>
                <a:latin typeface="Calibri"/>
                <a:ea typeface="+mn-ea"/>
                <a:cs typeface="+mn-cs"/>
              </a:rPr>
              <a:t>	Formally identify </a:t>
            </a:r>
            <a:r>
              <a:rPr kumimoji="0" lang="en-US" b="0" i="0" u="none" strike="noStrike" kern="1200" cap="none" spc="0" normalizeH="0" baseline="0" noProof="0" dirty="0">
                <a:ln>
                  <a:noFill/>
                </a:ln>
                <a:solidFill>
                  <a:srgbClr val="5D5B4E"/>
                </a:solidFill>
                <a:effectLst/>
                <a:uLnTx/>
                <a:uFillTx/>
                <a:latin typeface="Calibri"/>
                <a:ea typeface="+mn-ea"/>
                <a:cs typeface="+mn-cs"/>
              </a:rPr>
              <a:t>a student for the highly capable </a:t>
            </a:r>
            <a:r>
              <a:rPr kumimoji="0" lang="en-US" b="0" i="0" u="none" strike="noStrike" kern="1200" cap="none" spc="0" normalizeH="0" baseline="0" noProof="0" dirty="0" smtClean="0">
                <a:ln>
                  <a:noFill/>
                </a:ln>
                <a:solidFill>
                  <a:srgbClr val="5D5B4E"/>
                </a:solidFill>
                <a:effectLst/>
                <a:uLnTx/>
                <a:uFillTx/>
                <a:latin typeface="Calibri"/>
                <a:ea typeface="+mn-ea"/>
                <a:cs typeface="+mn-cs"/>
              </a:rPr>
              <a:t>program with proper notification to 	parent/legal </a:t>
            </a:r>
            <a:r>
              <a:rPr kumimoji="0" lang="en-US" b="0" i="0" u="none" strike="noStrike" kern="1200" cap="none" spc="0" normalizeH="0" baseline="0" noProof="0" dirty="0">
                <a:ln>
                  <a:noFill/>
                </a:ln>
                <a:solidFill>
                  <a:srgbClr val="5D5B4E"/>
                </a:solidFill>
                <a:effectLst/>
                <a:uLnTx/>
                <a:uFillTx/>
                <a:latin typeface="Calibri"/>
                <a:ea typeface="+mn-ea"/>
                <a:cs typeface="+mn-cs"/>
              </a:rPr>
              <a:t>guardians of this decision </a:t>
            </a:r>
            <a:r>
              <a:rPr kumimoji="0" lang="en-US" b="0" i="0" u="none" strike="noStrike" kern="1200" cap="none" spc="0" normalizeH="0" baseline="0" noProof="0" dirty="0" smtClean="0">
                <a:ln>
                  <a:noFill/>
                </a:ln>
                <a:solidFill>
                  <a:srgbClr val="5D5B4E"/>
                </a:solidFill>
                <a:effectLst/>
                <a:uLnTx/>
                <a:uFillTx/>
                <a:latin typeface="Calibri"/>
                <a:ea typeface="+mn-ea"/>
                <a:cs typeface="+mn-cs"/>
              </a:rPr>
              <a:t>and the types of services this student will</a:t>
            </a:r>
            <a:r>
              <a:rPr kumimoji="0" lang="en-US" b="0" i="0" u="none" strike="noStrike" kern="1200" cap="none" spc="0" normalizeH="0" noProof="0" dirty="0" smtClean="0">
                <a:ln>
                  <a:noFill/>
                </a:ln>
                <a:solidFill>
                  <a:srgbClr val="5D5B4E"/>
                </a:solidFill>
                <a:effectLst/>
                <a:uLnTx/>
                <a:uFillTx/>
                <a:latin typeface="Calibri"/>
                <a:ea typeface="+mn-ea"/>
                <a:cs typeface="+mn-cs"/>
              </a:rPr>
              <a:t> </a:t>
            </a:r>
            <a:r>
              <a:rPr kumimoji="0" lang="en-US" b="0" i="0" u="none" strike="noStrike" kern="1200" cap="none" spc="0" normalizeH="0" baseline="0" noProof="0" dirty="0" smtClean="0">
                <a:ln>
                  <a:noFill/>
                </a:ln>
                <a:solidFill>
                  <a:srgbClr val="5D5B4E"/>
                </a:solidFill>
                <a:effectLst/>
                <a:uLnTx/>
                <a:uFillTx/>
                <a:latin typeface="Calibri"/>
                <a:ea typeface="+mn-ea"/>
                <a:cs typeface="+mn-cs"/>
              </a:rPr>
              <a:t>receive.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Select </a:t>
            </a:r>
            <a:r>
              <a:rPr kumimoji="0" lang="en-US" sz="1800" b="0" i="0" u="none" strike="noStrike" kern="1200" cap="none" spc="0" normalizeH="0" baseline="0" noProof="0" dirty="0">
                <a:ln>
                  <a:noFill/>
                </a:ln>
                <a:solidFill>
                  <a:srgbClr val="5D5B4E"/>
                </a:solidFill>
                <a:effectLst/>
                <a:uLnTx/>
                <a:uFillTx/>
                <a:latin typeface="Calibri"/>
                <a:ea typeface="+mn-ea"/>
                <a:cs typeface="+mn-cs"/>
              </a:rPr>
              <a:t>new tools to collect additional data if warranted.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Determine </a:t>
            </a:r>
            <a:r>
              <a:rPr kumimoji="0" lang="en-US" sz="1800" b="0" i="0" u="none" strike="noStrike" kern="1200" cap="none" spc="0" normalizeH="0" baseline="0" noProof="0" dirty="0">
                <a:ln>
                  <a:noFill/>
                </a:ln>
                <a:solidFill>
                  <a:srgbClr val="5D5B4E"/>
                </a:solidFill>
                <a:effectLst/>
                <a:uLnTx/>
                <a:uFillTx/>
                <a:latin typeface="Calibri"/>
                <a:ea typeface="+mn-ea"/>
                <a:cs typeface="+mn-cs"/>
              </a:rPr>
              <a:t>data do not support identification at this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time and properly notify 	parent/legal </a:t>
            </a:r>
            <a:r>
              <a:rPr kumimoji="0" lang="en-US" sz="1800" b="0" i="0" u="none" strike="noStrike" kern="1200" cap="none" spc="0" normalizeH="0" baseline="0" noProof="0" dirty="0">
                <a:ln>
                  <a:noFill/>
                </a:ln>
                <a:solidFill>
                  <a:srgbClr val="5D5B4E"/>
                </a:solidFill>
                <a:effectLst/>
                <a:uLnTx/>
                <a:uFillTx/>
                <a:latin typeface="Calibri"/>
                <a:ea typeface="+mn-ea"/>
                <a:cs typeface="+mn-cs"/>
              </a:rPr>
              <a:t>guardians of this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decision.</a:t>
            </a: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Determine </a:t>
            </a:r>
            <a:r>
              <a:rPr kumimoji="0" lang="en-US" sz="1800" b="0" i="0" u="none" strike="noStrike" kern="1200" cap="none" spc="0" normalizeH="0" baseline="0" noProof="0" dirty="0">
                <a:ln>
                  <a:noFill/>
                </a:ln>
                <a:solidFill>
                  <a:srgbClr val="5D5B4E"/>
                </a:solidFill>
                <a:effectLst/>
                <a:uLnTx/>
                <a:uFillTx/>
                <a:latin typeface="Calibri"/>
                <a:ea typeface="+mn-ea"/>
                <a:cs typeface="+mn-cs"/>
              </a:rPr>
              <a:t>if a student (twice-exceptional) may need to be referred for special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education </a:t>
            </a:r>
            <a:r>
              <a:rPr kumimoji="0" lang="en-US" sz="1800" b="0" i="0" u="none" strike="noStrike" kern="1200" cap="none" spc="0" normalizeH="0" baseline="0" noProof="0" dirty="0">
                <a:ln>
                  <a:noFill/>
                </a:ln>
                <a:solidFill>
                  <a:srgbClr val="5D5B4E"/>
                </a:solidFill>
                <a:effectLst/>
                <a:uLnTx/>
                <a:uFillTx/>
                <a:latin typeface="Calibri"/>
                <a:ea typeface="+mn-ea"/>
                <a:cs typeface="+mn-cs"/>
              </a:rPr>
              <a:t>assessment in addition to his/her identification for services from the highly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	capable </a:t>
            </a:r>
            <a:r>
              <a:rPr kumimoji="0" lang="en-US" sz="1800" b="0" i="0" u="none" strike="noStrike" kern="1200" cap="none" spc="0" normalizeH="0" baseline="0" noProof="0" dirty="0">
                <a:ln>
                  <a:noFill/>
                </a:ln>
                <a:solidFill>
                  <a:srgbClr val="5D5B4E"/>
                </a:solidFill>
                <a:effectLst/>
                <a:uLnTx/>
                <a:uFillTx/>
                <a:latin typeface="Calibri"/>
                <a:ea typeface="+mn-ea"/>
                <a:cs typeface="+mn-cs"/>
              </a:rPr>
              <a:t>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1357489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64" y="252418"/>
            <a:ext cx="7543800" cy="1450757"/>
          </a:xfrm>
        </p:spPr>
        <p:txBody>
          <a:bodyPr/>
          <a:lstStyle/>
          <a:p>
            <a:r>
              <a:rPr lang="en-US" b="1" dirty="0" smtClean="0"/>
              <a:t>Description of Module: An Overview of Identification Processes and Practices</a:t>
            </a:r>
            <a:endParaRPr lang="en-US" b="1" dirty="0"/>
          </a:p>
        </p:txBody>
      </p:sp>
      <p:sp>
        <p:nvSpPr>
          <p:cNvPr id="3" name="Content Placeholder 2"/>
          <p:cNvSpPr>
            <a:spLocks noGrp="1"/>
          </p:cNvSpPr>
          <p:nvPr>
            <p:ph idx="1"/>
          </p:nvPr>
        </p:nvSpPr>
        <p:spPr>
          <a:xfrm>
            <a:off x="215900" y="1828800"/>
            <a:ext cx="8674100" cy="2935040"/>
          </a:xfrm>
        </p:spPr>
        <p:txBody>
          <a:bodyPr>
            <a:noAutofit/>
          </a:bodyPr>
          <a:lstStyle/>
          <a:p>
            <a:r>
              <a:rPr lang="en-US" sz="1800" dirty="0" smtClean="0"/>
              <a:t>This module aligns with the following NAGC Pre-K-Grade 12 Gifted Programming Standards - Standard 2: Assessment</a:t>
            </a:r>
          </a:p>
          <a:p>
            <a:pPr marL="493776" lvl="1" indent="-342900">
              <a:buFont typeface="+mj-lt"/>
              <a:buAutoNum type="arabicPeriod"/>
            </a:pPr>
            <a:r>
              <a:rPr lang="en-US" sz="1600" dirty="0"/>
              <a:t>Educators establish comprehensive, cohesive, and ongoing procedures for identifying and serving students with gifts and talents. These provisions include informed consent, committee review, student retention, student reassessment, student exiting, and appeals procedures for both entry and exit from gifted program services</a:t>
            </a:r>
            <a:r>
              <a:rPr lang="en-US" sz="1600" dirty="0" smtClean="0"/>
              <a:t>.</a:t>
            </a:r>
            <a:endParaRPr lang="en-US" sz="1600" dirty="0"/>
          </a:p>
          <a:p>
            <a:pPr marL="493776" lvl="1" indent="-342900">
              <a:buFont typeface="+mj-lt"/>
              <a:buAutoNum type="arabicPeriod"/>
            </a:pPr>
            <a:r>
              <a:rPr lang="en-US" sz="1600" dirty="0" smtClean="0"/>
              <a:t>Educators </a:t>
            </a:r>
            <a:r>
              <a:rPr lang="en-US" sz="1600" dirty="0"/>
              <a:t>select and use multiple assessments that measure diverse abilities, talents, and strengths that are based on current theories, models, and research</a:t>
            </a:r>
            <a:r>
              <a:rPr lang="en-US" sz="1600" dirty="0" smtClean="0"/>
              <a:t>.</a:t>
            </a:r>
            <a:endParaRPr lang="en-US" sz="1600" dirty="0"/>
          </a:p>
          <a:p>
            <a:pPr marL="493776" lvl="1" indent="-342900">
              <a:buFont typeface="+mj-lt"/>
              <a:buAutoNum type="arabicPeriod"/>
            </a:pPr>
            <a:r>
              <a:rPr lang="en-US" sz="1600" dirty="0" smtClean="0"/>
              <a:t>Assessments </a:t>
            </a:r>
            <a:r>
              <a:rPr lang="en-US" sz="1600" dirty="0"/>
              <a:t>provide qualitative and quantitative information from a variety of sources, including off-level testing, are nonbiased and equitable, and are technically adequate for the purpose</a:t>
            </a:r>
            <a:r>
              <a:rPr lang="en-US" sz="1600" dirty="0" smtClean="0"/>
              <a:t>.</a:t>
            </a:r>
            <a:endParaRPr lang="en-US" sz="1600" dirty="0"/>
          </a:p>
          <a:p>
            <a:pPr marL="493776" lvl="1" indent="-342900">
              <a:buFont typeface="+mj-lt"/>
              <a:buAutoNum type="arabicPeriod"/>
            </a:pPr>
            <a:r>
              <a:rPr lang="en-US" sz="1600" dirty="0" smtClean="0"/>
              <a:t>Educators </a:t>
            </a:r>
            <a:r>
              <a:rPr lang="en-US" sz="1600" dirty="0"/>
              <a:t>have knowledge of student exceptionalities and collect assessment data while adjusting curriculum and instruction to learn about each student’s developmental level and aptitude for learning</a:t>
            </a:r>
            <a:r>
              <a:rPr lang="en-US" sz="1600" dirty="0" smtClean="0"/>
              <a:t>.</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dirty="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94115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 We Identify and Serve?</a:t>
            </a:r>
            <a:endParaRPr lang="en-US" b="1" dirty="0"/>
          </a:p>
        </p:txBody>
      </p:sp>
      <p:sp>
        <p:nvSpPr>
          <p:cNvPr id="3" name="Content Placeholder 2"/>
          <p:cNvSpPr>
            <a:spLocks noGrp="1"/>
          </p:cNvSpPr>
          <p:nvPr>
            <p:ph idx="1"/>
          </p:nvPr>
        </p:nvSpPr>
        <p:spPr>
          <a:xfrm>
            <a:off x="822960" y="1867801"/>
            <a:ext cx="7543800" cy="3616603"/>
          </a:xfrm>
        </p:spPr>
        <p:txBody>
          <a:bodyPr>
            <a:noAutofit/>
          </a:bodyPr>
          <a:lstStyle/>
          <a:p>
            <a:pPr marL="457200" indent="-457200">
              <a:buClrTx/>
              <a:buFont typeface="+mj-lt"/>
              <a:buAutoNum type="arabicPeriod"/>
            </a:pPr>
            <a:r>
              <a:rPr lang="en-US" sz="1800" dirty="0" smtClean="0"/>
              <a:t>Communicate to your community that the purpose of identifying highly capable learners is to recognize and to address their advanced learning needs. </a:t>
            </a:r>
          </a:p>
          <a:p>
            <a:pPr marL="457200" indent="-457200">
              <a:buClrTx/>
              <a:buFont typeface="+mj-lt"/>
              <a:buAutoNum type="arabicPeriod"/>
            </a:pPr>
            <a:r>
              <a:rPr lang="en-US" sz="1800" dirty="0" smtClean="0"/>
              <a:t>Make the identification process and procedures transparent through various forms of communication.</a:t>
            </a:r>
          </a:p>
          <a:p>
            <a:pPr marL="457200" indent="-457200">
              <a:buClrTx/>
              <a:buFont typeface="+mj-lt"/>
              <a:buAutoNum type="arabicPeriod"/>
            </a:pPr>
            <a:r>
              <a:rPr lang="en-US" sz="1800" dirty="0" smtClean="0"/>
              <a:t>Assure a continuum of services K-12 that provide continuous growth.</a:t>
            </a:r>
          </a:p>
          <a:p>
            <a:pPr marL="457200" indent="-457200">
              <a:buClrTx/>
              <a:buFont typeface="+mj-lt"/>
              <a:buAutoNum type="arabicPeriod"/>
            </a:pPr>
            <a:r>
              <a:rPr lang="en-US" sz="1800" dirty="0" smtClean="0"/>
              <a:t>Engage teachers in ongoing assessment of all students to allow for developmental and academic growth throughout their educational career.</a:t>
            </a:r>
          </a:p>
          <a:p>
            <a:pPr marL="457200" indent="-457200">
              <a:buClrTx/>
              <a:buFont typeface="+mj-lt"/>
              <a:buAutoNum type="arabicPeriod"/>
            </a:pPr>
            <a:r>
              <a:rPr lang="en-US" sz="1800" dirty="0"/>
              <a:t>Design challenging curriculum and instruction which allows students to demonstrate their </a:t>
            </a:r>
            <a:r>
              <a:rPr lang="en-US" sz="1800" dirty="0" smtClean="0"/>
              <a:t>strengths and provides evidence of advanced learning needs.</a:t>
            </a:r>
            <a:endParaRPr lang="en-US" sz="1800" dirty="0"/>
          </a:p>
          <a:p>
            <a:pPr marL="457200" indent="-457200">
              <a:buFont typeface="+mj-lt"/>
              <a:buAutoNum type="arabicPeriod"/>
            </a:pPr>
            <a:endParaRPr lang="en-US" sz="1900" dirty="0" smtClean="0"/>
          </a:p>
          <a:p>
            <a:pPr marL="457200" indent="-457200">
              <a:buFont typeface="+mj-lt"/>
              <a:buAutoNum type="arabicPeriod"/>
            </a:pPr>
            <a:endParaRPr lang="en-US" sz="1900" dirty="0"/>
          </a:p>
          <a:p>
            <a:r>
              <a:rPr lang="en-US" sz="1900" dirty="0" smtClean="0"/>
              <a:t>.</a:t>
            </a:r>
            <a:endParaRPr lang="en-US" sz="19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42659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3" name="Date Placeholder 2"/>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D86489-2CD6-476C-844C-D197A4AFFFE9}"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4"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Title 5"/>
          <p:cNvSpPr>
            <a:spLocks noGrp="1"/>
          </p:cNvSpPr>
          <p:nvPr>
            <p:ph type="title" idx="4294967295"/>
          </p:nvPr>
        </p:nvSpPr>
        <p:spPr>
          <a:xfrm>
            <a:off x="202911" y="287338"/>
            <a:ext cx="8941089" cy="517525"/>
          </a:xfrm>
        </p:spPr>
        <p:txBody>
          <a:bodyPr/>
          <a:lstStyle/>
          <a:p>
            <a:pPr lvl="0" defTabSz="457200">
              <a:lnSpc>
                <a:spcPct val="100000"/>
              </a:lnSpc>
              <a:spcBef>
                <a:spcPts val="0"/>
              </a:spcBef>
              <a:defRPr/>
            </a:pPr>
            <a:r>
              <a:rPr lang="en-US" sz="2400" b="1" spc="0" dirty="0">
                <a:solidFill>
                  <a:srgbClr val="5D5B4E"/>
                </a:solidFill>
                <a:ea typeface="+mn-ea"/>
                <a:cs typeface="+mn-cs"/>
              </a:rPr>
              <a:t>Take </a:t>
            </a:r>
            <a:r>
              <a:rPr lang="en-US" sz="2400" b="1" spc="0" dirty="0" smtClean="0">
                <a:solidFill>
                  <a:srgbClr val="5D5B4E"/>
                </a:solidFill>
                <a:ea typeface="+mn-ea"/>
                <a:cs typeface="+mn-cs"/>
              </a:rPr>
              <a:t>Action</a:t>
            </a:r>
            <a:endParaRPr lang="en-US" dirty="0"/>
          </a:p>
        </p:txBody>
      </p:sp>
      <p:sp>
        <p:nvSpPr>
          <p:cNvPr id="7" name="TextBox 6"/>
          <p:cNvSpPr txBox="1"/>
          <p:nvPr/>
        </p:nvSpPr>
        <p:spPr>
          <a:xfrm>
            <a:off x="202911" y="804602"/>
            <a:ext cx="8782063" cy="49552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Examine your own district identification process and procedures that guide the notification, referral, assessment, and selection components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found in </a:t>
            </a:r>
            <a:r>
              <a:rPr kumimoji="0" lang="en-US" sz="1800" b="0" i="0" u="none" strike="noStrike" kern="1200" cap="none" spc="0" normalizeH="0" baseline="0" noProof="0" dirty="0">
                <a:ln>
                  <a:noFill/>
                </a:ln>
                <a:solidFill>
                  <a:srgbClr val="5D5B4E"/>
                </a:solidFill>
                <a:effectLst/>
                <a:uLnTx/>
                <a:uFillTx/>
                <a:latin typeface="Calibri"/>
                <a:ea typeface="+mn-ea"/>
                <a:cs typeface="+mn-cs"/>
              </a:rPr>
              <a:t>your identification plan.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Are </a:t>
            </a:r>
            <a:r>
              <a:rPr kumimoji="0" lang="en-US" sz="1800" b="0" i="0" u="none" strike="noStrike" kern="1200" cap="none" spc="0" normalizeH="0" baseline="0" noProof="0" dirty="0">
                <a:ln>
                  <a:noFill/>
                </a:ln>
                <a:solidFill>
                  <a:srgbClr val="5D5B4E"/>
                </a:solidFill>
                <a:effectLst/>
                <a:uLnTx/>
                <a:uFillTx/>
                <a:latin typeface="Calibri"/>
                <a:ea typeface="+mn-ea"/>
                <a:cs typeface="+mn-cs"/>
              </a:rPr>
              <a:t>there any changes that need revision to align them to best practices discussed in this module? </a:t>
            </a:r>
            <a:endParaRPr kumimoji="0" lang="en-US" sz="1800" b="0" i="0" u="none" strike="noStrike" kern="1200" cap="none" spc="0" normalizeH="0" baseline="0" noProof="0" dirty="0" smtClean="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5D5B4E"/>
                </a:solidFill>
                <a:effectLst/>
                <a:uLnTx/>
                <a:uFillTx/>
                <a:latin typeface="Calibri"/>
                <a:ea typeface="+mn-ea"/>
                <a:cs typeface="+mn-cs"/>
              </a:rPr>
              <a:t>Questions to Prompt Possible Action Steps: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5D5B4E"/>
                </a:solidFill>
                <a:effectLst/>
                <a:uLnTx/>
                <a:uFillTx/>
                <a:latin typeface="Calibri"/>
                <a:ea typeface="+mn-ea"/>
                <a:cs typeface="+mn-cs"/>
              </a:rPr>
              <a:t>Is the identification process and procedures clearly written and made available to all members of your local and school community?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5D5B4E"/>
                </a:solidFill>
                <a:effectLst/>
                <a:uLnTx/>
                <a:uFillTx/>
                <a:latin typeface="Calibri"/>
                <a:ea typeface="+mn-ea"/>
                <a:cs typeface="+mn-cs"/>
              </a:rPr>
              <a:t>Are educators and parents knowledgeable </a:t>
            </a:r>
            <a:r>
              <a:rPr kumimoji="0" lang="en-US" sz="1600" b="0" i="0" u="none" strike="noStrike" kern="1200" cap="none" spc="0" normalizeH="0" baseline="0" noProof="0" dirty="0" smtClean="0">
                <a:ln>
                  <a:noFill/>
                </a:ln>
                <a:solidFill>
                  <a:srgbClr val="5D5B4E"/>
                </a:solidFill>
                <a:effectLst/>
                <a:uLnTx/>
                <a:uFillTx/>
                <a:latin typeface="Calibri"/>
                <a:ea typeface="+mn-ea"/>
                <a:cs typeface="+mn-cs"/>
              </a:rPr>
              <a:t>about how </a:t>
            </a:r>
            <a:r>
              <a:rPr kumimoji="0" lang="en-US" sz="1600" b="0" i="0" u="none" strike="noStrike" kern="1200" cap="none" spc="0" normalizeH="0" baseline="0" noProof="0" dirty="0">
                <a:ln>
                  <a:noFill/>
                </a:ln>
                <a:solidFill>
                  <a:srgbClr val="5D5B4E"/>
                </a:solidFill>
                <a:effectLst/>
                <a:uLnTx/>
                <a:uFillTx/>
                <a:latin typeface="Calibri"/>
                <a:ea typeface="+mn-ea"/>
                <a:cs typeface="+mn-cs"/>
              </a:rPr>
              <a:t>this identification process works</a:t>
            </a:r>
            <a:r>
              <a:rPr kumimoji="0" lang="en-US" sz="1600" b="0" i="0" u="none" strike="noStrike" kern="1200" cap="none" spc="0" normalizeH="0" baseline="0" noProof="0" dirty="0" smtClean="0">
                <a:ln>
                  <a:noFill/>
                </a:ln>
                <a:solidFill>
                  <a:srgbClr val="5D5B4E"/>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srgbClr val="5D5B4E"/>
                </a:solidFill>
                <a:effectLst/>
                <a:uLnTx/>
                <a:uFillTx/>
                <a:latin typeface="Calibri"/>
                <a:ea typeface="+mn-ea"/>
                <a:cs typeface="+mn-cs"/>
              </a:rPr>
              <a:t>Are there any forms that need to be created to support the identification process and its procedures?</a:t>
            </a:r>
            <a:endParaRPr kumimoji="0" lang="en-US" sz="1600" b="0" i="0" u="none" strike="noStrike" kern="1200" cap="none" spc="0" normalizeH="0" baseline="0" noProof="0" dirty="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5D5B4E"/>
                </a:solidFill>
                <a:effectLst/>
                <a:uLnTx/>
                <a:uFillTx/>
                <a:latin typeface="Calibri"/>
                <a:ea typeface="+mn-ea"/>
                <a:cs typeface="+mn-cs"/>
              </a:rPr>
              <a:t>To what extent are the identification procedures effective for all grade levels and sensitive to student age?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5D5B4E"/>
                </a:solidFill>
                <a:effectLst/>
                <a:uLnTx/>
                <a:uFillTx/>
                <a:latin typeface="Calibri"/>
                <a:ea typeface="+mn-ea"/>
                <a:cs typeface="+mn-cs"/>
              </a:rPr>
              <a:t>Do the procedures reflect the diversity in primary languages, cultures, economics, and academics as the </a:t>
            </a:r>
            <a:r>
              <a:rPr kumimoji="0" lang="en-US" sz="1600" b="0" i="0" u="none" strike="noStrike" kern="1200" cap="none" spc="0" normalizeH="0" baseline="0" noProof="0" dirty="0" smtClean="0">
                <a:ln>
                  <a:noFill/>
                </a:ln>
                <a:solidFill>
                  <a:srgbClr val="5D5B4E"/>
                </a:solidFill>
                <a:effectLst/>
                <a:uLnTx/>
                <a:uFillTx/>
                <a:latin typeface="Calibri"/>
                <a:ea typeface="+mn-ea"/>
                <a:cs typeface="+mn-cs"/>
              </a:rPr>
              <a:t>learning needs of </a:t>
            </a:r>
            <a:r>
              <a:rPr kumimoji="0" lang="en-US" sz="1600" b="0" i="0" u="none" strike="noStrike" kern="1200" cap="none" spc="0" normalizeH="0" baseline="0" noProof="0" dirty="0">
                <a:ln>
                  <a:noFill/>
                </a:ln>
                <a:solidFill>
                  <a:srgbClr val="5D5B4E"/>
                </a:solidFill>
                <a:effectLst/>
                <a:uLnTx/>
                <a:uFillTx/>
                <a:latin typeface="Calibri"/>
                <a:ea typeface="+mn-ea"/>
                <a:cs typeface="+mn-cs"/>
              </a:rPr>
              <a:t>students are assessed during the screening and selection processes?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5D5B4E"/>
                </a:solidFill>
                <a:effectLst/>
                <a:uLnTx/>
                <a:uFillTx/>
                <a:latin typeface="Calibri"/>
                <a:ea typeface="+mn-ea"/>
                <a:cs typeface="+mn-cs"/>
              </a:rPr>
              <a:t>Are the selected assessment tools reflective of qualitative and quantitative </a:t>
            </a:r>
            <a:r>
              <a:rPr kumimoji="0" lang="en-US" sz="1600" b="0" i="0" u="none" strike="noStrike" kern="1200" cap="none" spc="0" normalizeH="0" baseline="0" noProof="0" dirty="0" smtClean="0">
                <a:ln>
                  <a:noFill/>
                </a:ln>
                <a:solidFill>
                  <a:srgbClr val="5D5B4E"/>
                </a:solidFill>
                <a:effectLst/>
                <a:uLnTx/>
                <a:uFillTx/>
                <a:latin typeface="Calibri"/>
                <a:ea typeface="+mn-ea"/>
                <a:cs typeface="+mn-cs"/>
              </a:rPr>
              <a:t>data that assist you in identifying students’ area(s) of strength?</a:t>
            </a:r>
            <a:endParaRPr kumimoji="0" lang="en-US" sz="1600" b="0" i="0" u="none" strike="noStrike" kern="1200" cap="none" spc="0" normalizeH="0" baseline="0" noProof="0" dirty="0">
              <a:ln>
                <a:noFill/>
              </a:ln>
              <a:solidFill>
                <a:srgbClr val="5D5B4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5D5B4E"/>
                </a:solidFill>
                <a:effectLst/>
                <a:uLnTx/>
                <a:uFillTx/>
                <a:latin typeface="Calibri"/>
                <a:ea typeface="+mn-ea"/>
                <a:cs typeface="+mn-cs"/>
              </a:rPr>
              <a:t>Is there a link between the students’ needs and the definitions and procedures related to identifying highly capable students?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1932698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Credits</a:t>
            </a:r>
            <a:endParaRPr lang="en-US"/>
          </a:p>
        </p:txBody>
      </p:sp>
      <p:sp>
        <p:nvSpPr>
          <p:cNvPr id="3" name="Content Placeholder 2"/>
          <p:cNvSpPr>
            <a:spLocks noGrp="1"/>
          </p:cNvSpPr>
          <p:nvPr>
            <p:ph idx="1"/>
          </p:nvPr>
        </p:nvSpPr>
        <p:spPr/>
        <p:txBody>
          <a:bodyPr/>
          <a:lstStyle/>
          <a:p>
            <a:r>
              <a:rPr lang="fr-FR" sz="2600" err="1">
                <a:latin typeface="+mj-lt"/>
                <a:cs typeface="Times New Roman" panose="02020603050405020304" pitchFamily="18" charset="0"/>
              </a:rPr>
              <a:t>Jann</a:t>
            </a:r>
            <a:r>
              <a:rPr lang="fr-FR" sz="2600">
                <a:latin typeface="+mj-lt"/>
                <a:cs typeface="Times New Roman" panose="02020603050405020304" pitchFamily="18" charset="0"/>
              </a:rPr>
              <a:t> H. Leppien, </a:t>
            </a:r>
            <a:r>
              <a:rPr lang="fr-FR" sz="2600" err="1">
                <a:latin typeface="+mj-lt"/>
                <a:cs typeface="Times New Roman" panose="02020603050405020304" pitchFamily="18" charset="0"/>
              </a:rPr>
              <a:t>Ph.D</a:t>
            </a:r>
            <a:r>
              <a:rPr lang="fr-FR" sz="2600">
                <a:latin typeface="+mj-lt"/>
                <a:cs typeface="Times New Roman" panose="02020603050405020304" pitchFamily="18" charset="0"/>
              </a:rPr>
              <a:t>.</a:t>
            </a:r>
          </a:p>
          <a:p>
            <a:r>
              <a:rPr lang="fr-FR" sz="2600" smtClean="0">
                <a:latin typeface="+mj-lt"/>
                <a:cs typeface="Times New Roman" panose="02020603050405020304" pitchFamily="18" charset="0"/>
              </a:rPr>
              <a:t>Nancy </a:t>
            </a:r>
            <a:r>
              <a:rPr lang="fr-FR" sz="2600">
                <a:latin typeface="+mj-lt"/>
                <a:cs typeface="Times New Roman" panose="02020603050405020304" pitchFamily="18" charset="0"/>
              </a:rPr>
              <a:t>B. </a:t>
            </a:r>
            <a:r>
              <a:rPr lang="fr-FR" sz="2600" err="1">
                <a:latin typeface="+mj-lt"/>
                <a:cs typeface="Times New Roman" panose="02020603050405020304" pitchFamily="18" charset="0"/>
              </a:rPr>
              <a:t>Hertzog</a:t>
            </a:r>
            <a:r>
              <a:rPr lang="fr-FR" sz="2600">
                <a:latin typeface="+mj-lt"/>
                <a:cs typeface="Times New Roman" panose="02020603050405020304" pitchFamily="18" charset="0"/>
              </a:rPr>
              <a:t>, </a:t>
            </a:r>
            <a:r>
              <a:rPr lang="fr-FR" sz="2600" err="1">
                <a:latin typeface="+mj-lt"/>
                <a:cs typeface="Times New Roman" panose="02020603050405020304" pitchFamily="18" charset="0"/>
              </a:rPr>
              <a:t>Ph.D</a:t>
            </a:r>
            <a:r>
              <a:rPr lang="fr-FR" sz="2600">
                <a:latin typeface="+mj-lt"/>
                <a:cs typeface="Times New Roman" panose="02020603050405020304" pitchFamily="18" charset="0"/>
              </a:rPr>
              <a:t>.</a:t>
            </a:r>
          </a:p>
          <a:p>
            <a:r>
              <a:rPr lang="fr-FR" sz="2600">
                <a:latin typeface="+mj-lt"/>
                <a:cs typeface="Times New Roman" panose="02020603050405020304" pitchFamily="18" charset="0"/>
              </a:rPr>
              <a:t>Rachel U. Mun (née Chung), </a:t>
            </a:r>
            <a:r>
              <a:rPr lang="fr-FR" sz="2600" err="1">
                <a:latin typeface="+mj-lt"/>
                <a:cs typeface="Times New Roman" panose="02020603050405020304" pitchFamily="18" charset="0"/>
              </a:rPr>
              <a:t>Ph.D</a:t>
            </a:r>
            <a:r>
              <a:rPr lang="fr-FR" sz="2600">
                <a:latin typeface="+mj-lt"/>
                <a:cs typeface="Times New Roman" panose="02020603050405020304" pitchFamily="18" charset="0"/>
              </a:rPr>
              <a:t>.</a:t>
            </a:r>
          </a:p>
          <a:p>
            <a:r>
              <a:rPr lang="fr-FR" sz="2600" smtClean="0">
                <a:latin typeface="+mj-lt"/>
                <a:cs typeface="Times New Roman" panose="02020603050405020304" pitchFamily="18" charset="0"/>
              </a:rPr>
              <a:t>Contact</a:t>
            </a:r>
            <a:r>
              <a:rPr lang="fr-FR" sz="2600">
                <a:latin typeface="+mj-lt"/>
                <a:cs typeface="Times New Roman" panose="02020603050405020304" pitchFamily="18" charset="0"/>
              </a:rPr>
              <a:t>: </a:t>
            </a:r>
            <a:r>
              <a:rPr lang="fr-FR" sz="2600" smtClean="0">
                <a:latin typeface="+mj-lt"/>
                <a:cs typeface="Times New Roman" panose="02020603050405020304" pitchFamily="18" charset="0"/>
                <a:hlinkClick r:id="rId3"/>
              </a:rPr>
              <a:t>jleppien@whitworth.edu</a:t>
            </a:r>
            <a:endParaRPr lang="fr-FR" sz="2600" smtClean="0">
              <a:latin typeface="+mj-lt"/>
              <a:cs typeface="Times New Roman" panose="02020603050405020304" pitchFamily="18" charset="0"/>
            </a:endParaRPr>
          </a:p>
          <a:p>
            <a:endParaRPr lang="fr-FR" sz="2600">
              <a:latin typeface="+mj-lt"/>
              <a:cs typeface="Times New Roman" panose="02020603050405020304" pitchFamily="18" charset="0"/>
            </a:endParaRPr>
          </a:p>
          <a:p>
            <a:endParaRPr lang="en-US"/>
          </a:p>
        </p:txBody>
      </p:sp>
      <p:sp>
        <p:nvSpPr>
          <p:cNvPr id="4" name="Date Placeholder 3"/>
          <p:cNvSpPr>
            <a:spLocks noGrp="1"/>
          </p:cNvSpPr>
          <p:nvPr>
            <p:ph type="dt" sz="half" idx="10"/>
          </p:nvPr>
        </p:nvSpPr>
        <p:spPr/>
        <p:txBody>
          <a:bodyPr/>
          <a:lstStyle/>
          <a:p>
            <a:fld id="{F702B7ED-B104-40F3-ADEA-4532734BE1FC}" type="datetime1">
              <a:rPr lang="en-US" smtClean="0"/>
              <a:t>6/19/2018</a:t>
            </a:fld>
            <a:endParaRPr lang="en-US"/>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32</a:t>
            </a:fld>
            <a:endParaRPr lang="en-US"/>
          </a:p>
        </p:txBody>
      </p:sp>
    </p:spTree>
    <p:extLst>
      <p:ext uri="{BB962C8B-B14F-4D97-AF65-F5344CB8AC3E}">
        <p14:creationId xmlns:p14="http://schemas.microsoft.com/office/powerpoint/2010/main" val="2815667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cs typeface="Times New Roman"/>
              </a:rPr>
              <a:t>Lead Author Bio</a:t>
            </a:r>
            <a:endParaRPr lang="en-US">
              <a:cs typeface="Times New Roman"/>
            </a:endParaRPr>
          </a:p>
        </p:txBody>
      </p:sp>
      <p:sp>
        <p:nvSpPr>
          <p:cNvPr id="3" name="Content Placeholder 2"/>
          <p:cNvSpPr>
            <a:spLocks noGrp="1"/>
          </p:cNvSpPr>
          <p:nvPr>
            <p:ph sz="half" idx="1"/>
          </p:nvPr>
        </p:nvSpPr>
        <p:spPr>
          <a:xfrm>
            <a:off x="2660073" y="1930240"/>
            <a:ext cx="6068291" cy="2278078"/>
          </a:xfrm>
        </p:spPr>
        <p:txBody>
          <a:bodyPr>
            <a:normAutofit fontScale="92500" lnSpcReduction="10000"/>
          </a:bodyPr>
          <a:lstStyle/>
          <a:p>
            <a:pPr marL="0" indent="0">
              <a:buNone/>
            </a:pPr>
            <a:r>
              <a:rPr lang="en-US" sz="3000" b="1" smtClean="0">
                <a:latin typeface="+mj-lt"/>
                <a:cs typeface="Times New Roman" panose="02020603050405020304" pitchFamily="18" charset="0"/>
              </a:rPr>
              <a:t>Jann H. Leppien, </a:t>
            </a:r>
            <a:r>
              <a:rPr lang="en-US" sz="3000" b="1">
                <a:latin typeface="+mj-lt"/>
                <a:cs typeface="Times New Roman" panose="02020603050405020304" pitchFamily="18" charset="0"/>
              </a:rPr>
              <a:t>Ph.D. </a:t>
            </a:r>
            <a:endParaRPr lang="en-US" sz="2600" b="1" smtClean="0">
              <a:latin typeface="+mj-lt"/>
              <a:cs typeface="Times New Roman" panose="02020603050405020304" pitchFamily="18" charset="0"/>
            </a:endParaRPr>
          </a:p>
          <a:p>
            <a:pPr marL="0" indent="0">
              <a:buNone/>
            </a:pPr>
            <a:r>
              <a:rPr lang="en-US" sz="2600" b="1" smtClean="0">
                <a:latin typeface="+mj-lt"/>
                <a:cs typeface="Times New Roman" panose="02020603050405020304" pitchFamily="18" charset="0"/>
              </a:rPr>
              <a:t>Module Writer </a:t>
            </a:r>
          </a:p>
          <a:p>
            <a:pPr marL="0" indent="0">
              <a:buNone/>
            </a:pPr>
            <a:r>
              <a:rPr lang="en-US" sz="2600" smtClean="0">
                <a:latin typeface="+mj-lt"/>
                <a:cs typeface="Times New Roman" panose="02020603050405020304" pitchFamily="18" charset="0"/>
              </a:rPr>
              <a:t>Margo Long Endowed Chair in Gifted Education</a:t>
            </a:r>
          </a:p>
          <a:p>
            <a:pPr marL="0" indent="0">
              <a:buNone/>
            </a:pPr>
            <a:r>
              <a:rPr lang="en-US" sz="2600" smtClean="0">
                <a:latin typeface="+mj-lt"/>
                <a:cs typeface="Times New Roman" panose="02020603050405020304" pitchFamily="18" charset="0"/>
              </a:rPr>
              <a:t>Center for Gifted Education, </a:t>
            </a:r>
          </a:p>
          <a:p>
            <a:pPr marL="0" indent="0">
              <a:buNone/>
            </a:pPr>
            <a:r>
              <a:rPr lang="en-US" sz="2600" smtClean="0">
                <a:latin typeface="+mj-lt"/>
                <a:cs typeface="Times New Roman" panose="02020603050405020304" pitchFamily="18" charset="0"/>
              </a:rPr>
              <a:t>Whitworth University, Spokane, Washington</a:t>
            </a:r>
          </a:p>
          <a:p>
            <a:pPr marL="0" indent="0">
              <a:buNone/>
            </a:pPr>
            <a:endParaRPr lang="en-US" smtClean="0">
              <a:latin typeface="Times New Roman" panose="02020603050405020304" pitchFamily="18" charset="0"/>
              <a:cs typeface="Times New Roman" panose="02020603050405020304" pitchFamily="18" charset="0"/>
            </a:endParaRPr>
          </a:p>
        </p:txBody>
      </p:sp>
      <p:pic>
        <p:nvPicPr>
          <p:cNvPr id="4" name="Picture 3" title="Jann H. Leppien, Ph.D.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73" y="1930240"/>
            <a:ext cx="2235200" cy="3048000"/>
          </a:xfrm>
          <a:prstGeom prst="rect">
            <a:avLst/>
          </a:prstGeom>
        </p:spPr>
      </p:pic>
    </p:spTree>
    <p:extLst>
      <p:ext uri="{BB962C8B-B14F-4D97-AF65-F5344CB8AC3E}">
        <p14:creationId xmlns:p14="http://schemas.microsoft.com/office/powerpoint/2010/main" val="282302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95" y="304799"/>
            <a:ext cx="7543800" cy="716946"/>
          </a:xfrm>
        </p:spPr>
        <p:txBody>
          <a:bodyPr/>
          <a:lstStyle/>
          <a:p>
            <a:r>
              <a:rPr lang="en-US" b="1" dirty="0" smtClean="0"/>
              <a:t>Module Objectives</a:t>
            </a:r>
            <a:endParaRPr lang="en-US" b="1" dirty="0"/>
          </a:p>
        </p:txBody>
      </p:sp>
      <p:sp>
        <p:nvSpPr>
          <p:cNvPr id="3" name="Content Placeholder 2"/>
          <p:cNvSpPr>
            <a:spLocks noGrp="1"/>
          </p:cNvSpPr>
          <p:nvPr>
            <p:ph idx="1"/>
          </p:nvPr>
        </p:nvSpPr>
        <p:spPr/>
        <p:txBody>
          <a:bodyPr>
            <a:normAutofit fontScale="92500" lnSpcReduction="10000"/>
          </a:bodyPr>
          <a:lstStyle/>
          <a:p>
            <a:pPr marL="342900" indent="-342900">
              <a:buFont typeface="+mj-lt"/>
              <a:buAutoNum type="arabicPeriod"/>
            </a:pPr>
            <a:r>
              <a:rPr lang="en-US" sz="1800" dirty="0" smtClean="0"/>
              <a:t>Explore </a:t>
            </a:r>
            <a:r>
              <a:rPr lang="en-US" sz="1800" dirty="0"/>
              <a:t>the purpose of identification practices.</a:t>
            </a:r>
          </a:p>
          <a:p>
            <a:pPr marL="342900" indent="-342900">
              <a:buFont typeface="+mj-lt"/>
              <a:buAutoNum type="arabicPeriod"/>
            </a:pPr>
            <a:r>
              <a:rPr lang="en-US" sz="1800" dirty="0" smtClean="0"/>
              <a:t>Examine Washington’s Administrative Codes to become knowledgeable about components pertaining to the identification process.</a:t>
            </a:r>
          </a:p>
          <a:p>
            <a:pPr marL="342900" indent="-342900">
              <a:buFont typeface="+mj-lt"/>
              <a:buAutoNum type="arabicPeriod"/>
            </a:pPr>
            <a:r>
              <a:rPr lang="en-US" sz="1800" dirty="0"/>
              <a:t>Understand the definition of highly capable students in the state of Washington and the implications of that definition on highly capable </a:t>
            </a:r>
            <a:r>
              <a:rPr lang="en-US" sz="1800" dirty="0" smtClean="0"/>
              <a:t>services.</a:t>
            </a:r>
          </a:p>
          <a:p>
            <a:pPr marL="342900" indent="-342900">
              <a:buFont typeface="+mj-lt"/>
              <a:buAutoNum type="arabicPeriod"/>
            </a:pPr>
            <a:r>
              <a:rPr lang="en-US" sz="1800" dirty="0" smtClean="0"/>
              <a:t>Shift the paradigm from identifying giftedness to identifying learning needs.</a:t>
            </a:r>
          </a:p>
          <a:p>
            <a:pPr marL="342900" indent="-342900">
              <a:buFont typeface="+mj-lt"/>
              <a:buAutoNum type="arabicPeriod"/>
            </a:pPr>
            <a:r>
              <a:rPr lang="en-US" sz="1800" dirty="0" smtClean="0"/>
              <a:t>Use the identification process to gather evidence of learning needs that require a variety of highly capable services.</a:t>
            </a:r>
          </a:p>
          <a:p>
            <a:pPr marL="342900" indent="-342900">
              <a:buFont typeface="+mj-lt"/>
              <a:buAutoNum type="arabicPeriod"/>
            </a:pPr>
            <a:r>
              <a:rPr lang="en-US" sz="1800" dirty="0" smtClean="0"/>
              <a:t>Articulate the relationship between identification plans and access to highly capable programs.</a:t>
            </a:r>
          </a:p>
          <a:p>
            <a:pPr marL="342900" indent="-342900">
              <a:buFont typeface="+mj-lt"/>
              <a:buAutoNum type="arabicPeriod"/>
            </a:pPr>
            <a:r>
              <a:rPr lang="en-US" sz="1800" dirty="0" smtClean="0"/>
              <a:t>Analyze your own district’s identification process to align with both the NAGC Standards and the Washington Administrative Codes.</a:t>
            </a:r>
          </a:p>
          <a:p>
            <a:pPr marL="342900" indent="-342900">
              <a:buFont typeface="+mj-lt"/>
              <a:buAutoNum type="arabicPeriod"/>
            </a:pP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85325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5287"/>
            <a:ext cx="7543800" cy="822963"/>
          </a:xfrm>
        </p:spPr>
        <p:txBody>
          <a:bodyPr/>
          <a:lstStyle/>
          <a:p>
            <a:pPr algn="ctr"/>
            <a:r>
              <a:rPr lang="en-US" b="1" smtClean="0">
                <a:solidFill>
                  <a:schemeClr val="tx1">
                    <a:lumMod val="50000"/>
                  </a:schemeClr>
                </a:solidFill>
              </a:rPr>
              <a:t>Purpose of Identification</a:t>
            </a:r>
            <a:endParaRPr lang="en-US" b="1">
              <a:solidFill>
                <a:schemeClr val="tx1">
                  <a:lumMod val="50000"/>
                </a:schemeClr>
              </a:solidFill>
            </a:endParaRPr>
          </a:p>
        </p:txBody>
      </p:sp>
      <p:sp>
        <p:nvSpPr>
          <p:cNvPr id="3" name="Content Placeholder 2"/>
          <p:cNvSpPr>
            <a:spLocks noGrp="1"/>
          </p:cNvSpPr>
          <p:nvPr>
            <p:ph idx="1"/>
          </p:nvPr>
        </p:nvSpPr>
        <p:spPr>
          <a:xfrm>
            <a:off x="822960" y="1845737"/>
            <a:ext cx="7711440" cy="3616603"/>
          </a:xfrm>
        </p:spPr>
        <p:txBody>
          <a:bodyPr>
            <a:normAutofit/>
          </a:bodyPr>
          <a:lstStyle/>
          <a:p>
            <a:pPr marL="457200" indent="-457200">
              <a:buFont typeface="+mj-lt"/>
              <a:buAutoNum type="arabicPeriod"/>
            </a:pPr>
            <a:r>
              <a:rPr lang="en-US" sz="2400">
                <a:solidFill>
                  <a:schemeClr val="tx1">
                    <a:lumMod val="50000"/>
                  </a:schemeClr>
                </a:solidFill>
              </a:rPr>
              <a:t>Look for </a:t>
            </a:r>
            <a:r>
              <a:rPr lang="en-US" sz="2400" smtClean="0">
                <a:solidFill>
                  <a:schemeClr val="tx1">
                    <a:lumMod val="50000"/>
                  </a:schemeClr>
                </a:solidFill>
              </a:rPr>
              <a:t>students </a:t>
            </a:r>
            <a:r>
              <a:rPr lang="en-US" sz="2400">
                <a:solidFill>
                  <a:schemeClr val="tx1">
                    <a:lumMod val="50000"/>
                  </a:schemeClr>
                </a:solidFill>
              </a:rPr>
              <a:t>who need </a:t>
            </a:r>
            <a:r>
              <a:rPr lang="en-US" sz="2400" smtClean="0">
                <a:solidFill>
                  <a:schemeClr val="tx1">
                    <a:lumMod val="50000"/>
                  </a:schemeClr>
                </a:solidFill>
              </a:rPr>
              <a:t>enhanced and advanced learning experiences responsive to their learning profiles;</a:t>
            </a:r>
          </a:p>
          <a:p>
            <a:pPr marL="457200" indent="-457200">
              <a:buFont typeface="+mj-lt"/>
              <a:buAutoNum type="arabicPeriod"/>
            </a:pPr>
            <a:r>
              <a:rPr lang="en-US" sz="2400" smtClean="0">
                <a:solidFill>
                  <a:schemeClr val="tx1">
                    <a:lumMod val="50000"/>
                  </a:schemeClr>
                </a:solidFill>
              </a:rPr>
              <a:t>Consider multiple </a:t>
            </a:r>
            <a:r>
              <a:rPr lang="en-US" sz="2400">
                <a:solidFill>
                  <a:schemeClr val="tx1">
                    <a:lumMod val="50000"/>
                  </a:schemeClr>
                </a:solidFill>
              </a:rPr>
              <a:t>ways to provide </a:t>
            </a:r>
            <a:r>
              <a:rPr lang="en-US" sz="2400" smtClean="0">
                <a:solidFill>
                  <a:schemeClr val="tx1">
                    <a:lumMod val="50000"/>
                  </a:schemeClr>
                </a:solidFill>
              </a:rPr>
              <a:t>enhanced and advanced learning services that align to the academic needs of those students identified; and</a:t>
            </a:r>
          </a:p>
          <a:p>
            <a:pPr marL="457200" indent="-457200">
              <a:buFont typeface="+mj-lt"/>
              <a:buAutoNum type="arabicPeriod"/>
            </a:pPr>
            <a:r>
              <a:rPr lang="en-US" sz="2400" smtClean="0">
                <a:solidFill>
                  <a:schemeClr val="tx1">
                    <a:lumMod val="50000"/>
                  </a:schemeClr>
                </a:solidFill>
              </a:rPr>
              <a:t>Focus </a:t>
            </a:r>
            <a:r>
              <a:rPr lang="en-US" sz="2400">
                <a:solidFill>
                  <a:schemeClr val="tx1">
                    <a:lumMod val="50000"/>
                  </a:schemeClr>
                </a:solidFill>
              </a:rPr>
              <a:t>on </a:t>
            </a:r>
            <a:r>
              <a:rPr lang="en-US" sz="2400" smtClean="0">
                <a:solidFill>
                  <a:schemeClr val="tx1">
                    <a:lumMod val="50000"/>
                  </a:schemeClr>
                </a:solidFill>
              </a:rPr>
              <a:t>creating </a:t>
            </a:r>
            <a:r>
              <a:rPr lang="en-US" sz="2400">
                <a:solidFill>
                  <a:schemeClr val="tx1">
                    <a:lumMod val="50000"/>
                  </a:schemeClr>
                </a:solidFill>
              </a:rPr>
              <a:t>classrooms that challenge </a:t>
            </a:r>
            <a:r>
              <a:rPr lang="en-US" sz="2400" smtClean="0">
                <a:solidFill>
                  <a:schemeClr val="tx1">
                    <a:lumMod val="50000"/>
                  </a:schemeClr>
                </a:solidFill>
              </a:rPr>
              <a:t>ALL students, including those who demonstrate or show potential for performing at significantly advanced academic levels.</a:t>
            </a:r>
            <a:endParaRPr lang="en-US" sz="2400">
              <a:solidFill>
                <a:schemeClr val="tx1">
                  <a:lumMod val="50000"/>
                </a:schemeClr>
              </a:solidFill>
            </a:endParaRPr>
          </a:p>
          <a:p>
            <a:endParaRPr lang="en-US" sz="2400"/>
          </a:p>
          <a:p>
            <a:endParaRPr lang="en-US" sz="240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66291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ulips"/>
          <p:cNvPicPr>
            <a:picLocks noChangeAspect="1"/>
          </p:cNvPicPr>
          <p:nvPr/>
        </p:nvPicPr>
        <p:blipFill rotWithShape="1">
          <a:blip r:embed="rId3" cstate="print">
            <a:extLst>
              <a:ext uri="{28A0092B-C50C-407E-A947-70E740481C1C}">
                <a14:useLocalDpi xmlns:a14="http://schemas.microsoft.com/office/drawing/2010/main" val="0"/>
              </a:ext>
            </a:extLst>
          </a:blip>
          <a:srcRect l="-1" r="32641" b="32282"/>
          <a:stretch/>
        </p:blipFill>
        <p:spPr>
          <a:xfrm>
            <a:off x="0" y="0"/>
            <a:ext cx="9157252" cy="6904383"/>
          </a:xfrm>
          <a:prstGeom prst="rect">
            <a:avLst/>
          </a:prstGeom>
        </p:spPr>
      </p:pic>
      <p:sp>
        <p:nvSpPr>
          <p:cNvPr id="7" name="Title 6"/>
          <p:cNvSpPr>
            <a:spLocks noGrp="1"/>
          </p:cNvSpPr>
          <p:nvPr>
            <p:ph type="title"/>
          </p:nvPr>
        </p:nvSpPr>
        <p:spPr>
          <a:xfrm>
            <a:off x="296186" y="4401406"/>
            <a:ext cx="8143240" cy="2456594"/>
          </a:xfrm>
        </p:spPr>
        <p:txBody>
          <a:bodyPr>
            <a:normAutofit fontScale="90000"/>
          </a:bodyPr>
          <a:lstStyle/>
          <a:p>
            <a:pPr lvl="0" defTabSz="457200">
              <a:lnSpc>
                <a:spcPct val="100000"/>
              </a:lnSpc>
              <a:spcBef>
                <a:spcPts val="0"/>
              </a:spcBef>
              <a:defRPr/>
            </a:pPr>
            <a:r>
              <a:rPr lang="en-US" sz="6000" b="1" spc="0" dirty="0">
                <a:ln w="19050">
                  <a:solidFill>
                    <a:srgbClr val="5D5B4E">
                      <a:lumMod val="50000"/>
                    </a:srgbClr>
                  </a:solidFill>
                </a:ln>
                <a:solidFill>
                  <a:prstClr val="white"/>
                </a:solidFill>
                <a:effectLst>
                  <a:outerShdw blurRad="50800" dist="38100" dir="18900000" algn="bl" rotWithShape="0">
                    <a:prstClr val="black">
                      <a:alpha val="70000"/>
                    </a:prstClr>
                  </a:outerShdw>
                </a:effectLst>
                <a:ea typeface="+mn-ea"/>
                <a:cs typeface="+mn-cs"/>
              </a:rPr>
              <a:t>Who is </a:t>
            </a:r>
            <a:br>
              <a:rPr lang="en-US" sz="6000" b="1" spc="0" dirty="0">
                <a:ln w="19050">
                  <a:solidFill>
                    <a:srgbClr val="5D5B4E">
                      <a:lumMod val="50000"/>
                    </a:srgbClr>
                  </a:solidFill>
                </a:ln>
                <a:solidFill>
                  <a:prstClr val="white"/>
                </a:solidFill>
                <a:effectLst>
                  <a:outerShdw blurRad="50800" dist="38100" dir="18900000" algn="bl" rotWithShape="0">
                    <a:prstClr val="black">
                      <a:alpha val="70000"/>
                    </a:prstClr>
                  </a:outerShdw>
                </a:effectLst>
                <a:ea typeface="+mn-ea"/>
                <a:cs typeface="+mn-cs"/>
              </a:rPr>
            </a:br>
            <a:r>
              <a:rPr lang="en-US" sz="6000" b="1" spc="0" dirty="0">
                <a:ln w="19050">
                  <a:solidFill>
                    <a:srgbClr val="5D5B4E">
                      <a:lumMod val="50000"/>
                    </a:srgbClr>
                  </a:solidFill>
                </a:ln>
                <a:solidFill>
                  <a:prstClr val="white"/>
                </a:solidFill>
                <a:effectLst>
                  <a:outerShdw blurRad="50800" dist="38100" dir="18900000" algn="bl" rotWithShape="0">
                    <a:prstClr val="black">
                      <a:alpha val="70000"/>
                    </a:prstClr>
                  </a:outerShdw>
                </a:effectLst>
                <a:ea typeface="+mn-ea"/>
                <a:cs typeface="+mn-cs"/>
              </a:rPr>
              <a:t>Your Most Highly Capable?</a:t>
            </a:r>
            <a:r>
              <a:rPr lang="en-US" sz="6000" spc="0" dirty="0">
                <a:ln w="19050">
                  <a:solidFill>
                    <a:srgbClr val="5D5B4E">
                      <a:lumMod val="50000"/>
                    </a:srgbClr>
                  </a:solidFill>
                </a:ln>
                <a:solidFill>
                  <a:prstClr val="white"/>
                </a:solidFill>
                <a:effectLst>
                  <a:outerShdw blurRad="50800" dist="38100" dir="18900000" algn="bl" rotWithShape="0">
                    <a:prstClr val="black">
                      <a:alpha val="70000"/>
                    </a:prstClr>
                  </a:outerShdw>
                </a:effectLst>
                <a:ea typeface="+mn-ea"/>
                <a:cs typeface="+mn-cs"/>
              </a:rPr>
              <a:t/>
            </a:r>
            <a:br>
              <a:rPr lang="en-US" sz="6000" spc="0" dirty="0">
                <a:ln w="19050">
                  <a:solidFill>
                    <a:srgbClr val="5D5B4E">
                      <a:lumMod val="50000"/>
                    </a:srgbClr>
                  </a:solidFill>
                </a:ln>
                <a:solidFill>
                  <a:prstClr val="white"/>
                </a:solidFill>
                <a:effectLst>
                  <a:outerShdw blurRad="50800" dist="38100" dir="18900000" algn="bl" rotWithShape="0">
                    <a:prstClr val="black">
                      <a:alpha val="70000"/>
                    </a:prstClr>
                  </a:outerShdw>
                </a:effectLst>
                <a:ea typeface="+mn-ea"/>
                <a:cs typeface="+mn-cs"/>
              </a:rPr>
            </a:br>
            <a:endParaRPr lang="en-US" dirty="0"/>
          </a:p>
        </p:txBody>
      </p:sp>
    </p:spTree>
    <p:extLst>
      <p:ext uri="{BB962C8B-B14F-4D97-AF65-F5344CB8AC3E}">
        <p14:creationId xmlns:p14="http://schemas.microsoft.com/office/powerpoint/2010/main" val="232691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Stop and Pause: Read</a:t>
            </a:r>
            <a:endParaRPr lang="en-US" b="1"/>
          </a:p>
        </p:txBody>
      </p:sp>
      <p:sp>
        <p:nvSpPr>
          <p:cNvPr id="3" name="Content Placeholder 2"/>
          <p:cNvSpPr>
            <a:spLocks noGrp="1"/>
          </p:cNvSpPr>
          <p:nvPr>
            <p:ph idx="1"/>
          </p:nvPr>
        </p:nvSpPr>
        <p:spPr/>
        <p:txBody>
          <a:bodyPr>
            <a:normAutofit/>
          </a:bodyPr>
          <a:lstStyle/>
          <a:p>
            <a:r>
              <a:rPr lang="en-US" sz="1800" dirty="0"/>
              <a:t>Definitions of giftedness and the identification practices that evolve from these definitions are subject of great debate. Select and read the articles posted on our website that address some of these varying conceptions of giftedness, which ultimately influence our definitions and impact our decisions regarding who gets access to highly capable services</a:t>
            </a:r>
            <a:r>
              <a:rPr lang="en-US" sz="1800" dirty="0" smtClean="0"/>
              <a:t>.</a:t>
            </a:r>
            <a:endParaRPr lang="en-US" sz="1800" dirty="0"/>
          </a:p>
          <a:p>
            <a:r>
              <a:rPr lang="en-US" sz="1800" dirty="0"/>
              <a:t>If possible, you might consider assigning these articles to various group members on your team to explore the following:</a:t>
            </a:r>
          </a:p>
          <a:p>
            <a:pPr marL="342900" lvl="0" indent="-342900">
              <a:buFont typeface="+mj-lt"/>
              <a:buAutoNum type="arabicPeriod"/>
            </a:pPr>
            <a:r>
              <a:rPr lang="en-US" sz="1800" dirty="0"/>
              <a:t>How do the various authors discuss giftedness?  What are the implications of these perspectives on the definition, identification process and procedures, and types of services a district might offer? </a:t>
            </a:r>
          </a:p>
          <a:p>
            <a:pPr marL="342900" lvl="0" indent="-342900">
              <a:buFont typeface="+mj-lt"/>
              <a:buAutoNum type="arabicPeriod"/>
            </a:pPr>
            <a:r>
              <a:rPr lang="en-US" sz="1800" dirty="0"/>
              <a:t>How do these ideas challenge your own beliefs or how you define highly capable students in your district?</a:t>
            </a:r>
          </a:p>
          <a:p>
            <a:pPr marL="0" indent="0">
              <a:buNone/>
            </a:pPr>
            <a:endParaRPr lang="en-US" sz="1800" dirty="0" smtClean="0"/>
          </a:p>
          <a:p>
            <a:pPr marL="342900" indent="-342900">
              <a:buFont typeface="+mj-lt"/>
              <a:buAutoNum type="arabicPeriod"/>
            </a:pPr>
            <a:endParaRPr lang="en-US" sz="18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6/19/2018</a:t>
            </a:fld>
            <a:endParaRPr kumimoji="0" lang="en-US" sz="675"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178502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7" y="163702"/>
            <a:ext cx="8686802" cy="1885016"/>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a:solidFill>
                  <a:srgbClr val="FF0000"/>
                </a:solidFill>
              </a:rPr>
              <a:t/>
            </a:r>
            <a:br>
              <a:rPr lang="en-US" b="1" dirty="0">
                <a:solidFill>
                  <a:srgbClr val="FF0000"/>
                </a:solidFill>
              </a:rPr>
            </a:br>
            <a:r>
              <a:rPr lang="en-US" b="1" dirty="0" smtClean="0"/>
              <a:t>WAC </a:t>
            </a:r>
            <a:r>
              <a:rPr lang="en-US" b="1" dirty="0"/>
              <a:t>392-170-035 </a:t>
            </a:r>
            <a:r>
              <a:rPr lang="en-US" b="1" dirty="0" smtClean="0">
                <a:solidFill>
                  <a:srgbClr val="FF0000"/>
                </a:solidFill>
              </a:rPr>
              <a:t/>
            </a:r>
            <a:br>
              <a:rPr lang="en-US" b="1" dirty="0" smtClean="0">
                <a:solidFill>
                  <a:srgbClr val="FF0000"/>
                </a:solidFill>
              </a:rPr>
            </a:br>
            <a:r>
              <a:rPr lang="en-US" b="1" dirty="0" smtClean="0">
                <a:solidFill>
                  <a:srgbClr val="FF0000"/>
                </a:solidFill>
              </a:rPr>
              <a:t>Washington State-Definition </a:t>
            </a:r>
            <a:r>
              <a:rPr lang="en-US" b="1" dirty="0">
                <a:solidFill>
                  <a:srgbClr val="FF0000"/>
                </a:solidFill>
              </a:rPr>
              <a:t>of Students Who Are Highly Capable</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457198" y="1821828"/>
            <a:ext cx="8305801" cy="3916363"/>
          </a:xfrm>
        </p:spPr>
        <p:txBody>
          <a:bodyPr>
            <a:noAutofit/>
          </a:bodyPr>
          <a:lstStyle/>
          <a:p>
            <a:r>
              <a:rPr lang="en-US" sz="2800" smtClean="0"/>
              <a:t>Highly capable students are students who </a:t>
            </a:r>
            <a:r>
              <a:rPr lang="en-US" sz="2800" b="1" u="sng" smtClean="0">
                <a:solidFill>
                  <a:srgbClr val="FF0000"/>
                </a:solidFill>
              </a:rPr>
              <a:t>perform or show potential </a:t>
            </a:r>
            <a:r>
              <a:rPr lang="en-US" sz="2800" smtClean="0"/>
              <a:t>for performing at significantly advanced academic levels when compared with others of their age, experiences, or environments. Outstanding abilities are seen within students' general intellectual aptitudes, specific academic abilities, and/or creative productivities within a specific domain. </a:t>
            </a:r>
            <a:r>
              <a:rPr lang="en-US" sz="2800"/>
              <a:t>These students are present not only in the general populace, but are present within all protected classes according to chapters </a:t>
            </a:r>
            <a:r>
              <a:rPr lang="en-US" sz="2800" b="1">
                <a:hlinkClick r:id="rId3"/>
              </a:rPr>
              <a:t>28A.640 and </a:t>
            </a:r>
            <a:r>
              <a:rPr lang="en-US" sz="2800" b="1">
                <a:hlinkClick r:id="rId4"/>
              </a:rPr>
              <a:t>28A.642 RCW.</a:t>
            </a:r>
            <a:endParaRPr lang="en-US" sz="2800" smtClean="0"/>
          </a:p>
          <a:p>
            <a:r>
              <a:rPr lang="en-US" sz="2800" smtClean="0"/>
              <a:t> </a:t>
            </a:r>
          </a:p>
          <a:p>
            <a:endParaRPr lang="en-US" sz="280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p:cNvSpPr txBox="1"/>
          <p:nvPr/>
        </p:nvSpPr>
        <p:spPr>
          <a:xfrm>
            <a:off x="457199" y="6096000"/>
            <a:ext cx="33528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5D5B4E"/>
                </a:solidFill>
                <a:effectLst/>
                <a:uLnTx/>
                <a:uFillTx/>
                <a:latin typeface="Calibri"/>
                <a:ea typeface="+mn-ea"/>
                <a:cs typeface="+mn-cs"/>
              </a:rPr>
              <a:t>WAC 392-170-035</a:t>
            </a:r>
            <a:r>
              <a:rPr kumimoji="0" lang="en-US" sz="1800" b="0" i="0" u="none" strike="noStrike" kern="1200" cap="none" spc="0" normalizeH="0" baseline="0" noProof="0" smtClean="0">
                <a:ln>
                  <a:noFill/>
                </a:ln>
                <a:solidFill>
                  <a:srgbClr val="5D5B4E"/>
                </a:solidFill>
                <a:effectLst/>
                <a:uLnTx/>
                <a:uFillTx/>
                <a:latin typeface="Calibri"/>
                <a:ea typeface="+mn-ea"/>
                <a:cs typeface="+mn-cs"/>
              </a:rPr>
              <a:t> </a:t>
            </a:r>
            <a:endParaRPr kumimoji="0" lang="en-US" sz="1800" b="0" i="0" u="none" strike="noStrike" kern="1200" cap="none" spc="0" normalizeH="0" baseline="0" noProof="0">
              <a:ln>
                <a:noFill/>
              </a:ln>
              <a:solidFill>
                <a:srgbClr val="5D5B4E"/>
              </a:solidFill>
              <a:effectLst/>
              <a:uLnTx/>
              <a:uFillTx/>
              <a:latin typeface="Calibri"/>
              <a:ea typeface="+mn-ea"/>
              <a:cs typeface="+mn-cs"/>
            </a:endParaRPr>
          </a:p>
        </p:txBody>
      </p:sp>
    </p:spTree>
    <p:extLst>
      <p:ext uri="{BB962C8B-B14F-4D97-AF65-F5344CB8AC3E}">
        <p14:creationId xmlns:p14="http://schemas.microsoft.com/office/powerpoint/2010/main" val="54664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6" y="636105"/>
            <a:ext cx="6508377" cy="1143000"/>
          </a:xfrm>
        </p:spPr>
        <p:txBody>
          <a:bodyPr>
            <a:normAutofit fontScale="90000"/>
          </a:bodyPr>
          <a:lstStyle/>
          <a:p>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WAC 392-170-036</a:t>
            </a:r>
            <a:r>
              <a:rPr lang="en-US" b="1" dirty="0" smtClean="0">
                <a:solidFill>
                  <a:srgbClr val="FF0000"/>
                </a:solidFill>
              </a:rPr>
              <a:t/>
            </a:r>
            <a:br>
              <a:rPr lang="en-US" b="1" dirty="0" smtClean="0">
                <a:solidFill>
                  <a:srgbClr val="FF0000"/>
                </a:solidFill>
              </a:rPr>
            </a:br>
            <a:r>
              <a:rPr lang="en-US" b="1" dirty="0" smtClean="0">
                <a:solidFill>
                  <a:srgbClr val="FF0000"/>
                </a:solidFill>
              </a:rPr>
              <a:t>Learning Characteristics</a:t>
            </a:r>
            <a:r>
              <a:rPr lang="en-US" b="1" dirty="0" smtClean="0"/>
              <a:t/>
            </a:r>
            <a:br>
              <a:rPr lang="en-US" b="1" dirty="0" smtClean="0"/>
            </a:br>
            <a:endParaRPr lang="en-US" sz="2000" b="1" dirty="0"/>
          </a:p>
        </p:txBody>
      </p:sp>
      <p:sp>
        <p:nvSpPr>
          <p:cNvPr id="3" name="Content Placeholder 2"/>
          <p:cNvSpPr>
            <a:spLocks noGrp="1"/>
          </p:cNvSpPr>
          <p:nvPr>
            <p:ph idx="1"/>
          </p:nvPr>
        </p:nvSpPr>
        <p:spPr>
          <a:xfrm>
            <a:off x="228599" y="2057400"/>
            <a:ext cx="8915401" cy="4800600"/>
          </a:xfrm>
        </p:spPr>
        <p:txBody>
          <a:bodyPr>
            <a:normAutofit/>
          </a:bodyPr>
          <a:lstStyle/>
          <a:p>
            <a:pPr>
              <a:buNone/>
            </a:pPr>
            <a:r>
              <a:rPr lang="en-US" dirty="0" smtClean="0"/>
              <a:t>	</a:t>
            </a:r>
            <a:r>
              <a:rPr lang="en-US" sz="2400" b="1" dirty="0"/>
              <a:t>Students who are highly capable may possess, but are not limited to, these learning characteristics</a:t>
            </a:r>
            <a:r>
              <a:rPr lang="en-US" sz="2400" b="1" dirty="0" smtClean="0"/>
              <a:t>:</a:t>
            </a:r>
          </a:p>
          <a:p>
            <a:pPr marL="457200" indent="-457200">
              <a:buAutoNum type="arabicPeriod"/>
            </a:pPr>
            <a:r>
              <a:rPr lang="en-US" sz="2162" dirty="0" smtClean="0"/>
              <a:t>Capacity to learn with </a:t>
            </a:r>
            <a:r>
              <a:rPr lang="en-US" sz="2162" b="1" dirty="0" smtClean="0"/>
              <a:t>unusual depth of understanding</a:t>
            </a:r>
            <a:r>
              <a:rPr lang="en-US" sz="2162" dirty="0" smtClean="0"/>
              <a:t>, to </a:t>
            </a:r>
            <a:r>
              <a:rPr lang="en-US" sz="2162" b="1" dirty="0" smtClean="0"/>
              <a:t>retain what has been learned, </a:t>
            </a:r>
            <a:r>
              <a:rPr lang="en-US" sz="2162" dirty="0" smtClean="0"/>
              <a:t>and to </a:t>
            </a:r>
            <a:r>
              <a:rPr lang="en-US" sz="2162" b="1" dirty="0" smtClean="0"/>
              <a:t>transfer learning to new situations;</a:t>
            </a:r>
            <a:endParaRPr lang="en-US" sz="2162" dirty="0" smtClean="0"/>
          </a:p>
          <a:p>
            <a:pPr marL="457200" indent="-457200">
              <a:buAutoNum type="arabicPeriod"/>
            </a:pPr>
            <a:r>
              <a:rPr lang="en-US" sz="2162" dirty="0" smtClean="0"/>
              <a:t>Capacity and willingness to </a:t>
            </a:r>
            <a:r>
              <a:rPr lang="en-US" sz="2162" b="1" dirty="0" smtClean="0"/>
              <a:t>deal with increasing levels of abstraction and complexity </a:t>
            </a:r>
            <a:r>
              <a:rPr lang="en-US" sz="2162" dirty="0" smtClean="0"/>
              <a:t>earlier than their chronological peers;</a:t>
            </a:r>
          </a:p>
          <a:p>
            <a:pPr marL="457200" indent="-457200">
              <a:buAutoNum type="arabicPeriod"/>
            </a:pPr>
            <a:r>
              <a:rPr lang="en-US" sz="2162" dirty="0" smtClean="0"/>
              <a:t>Creative ability to </a:t>
            </a:r>
            <a:r>
              <a:rPr lang="en-US" sz="2162" b="1" dirty="0" smtClean="0"/>
              <a:t>make unusual connections </a:t>
            </a:r>
            <a:r>
              <a:rPr lang="en-US" sz="2162" dirty="0" smtClean="0"/>
              <a:t>among ideas and concepts;</a:t>
            </a:r>
          </a:p>
          <a:p>
            <a:pPr marL="457200" indent="-457200">
              <a:buAutoNum type="arabicPeriod"/>
            </a:pPr>
            <a:r>
              <a:rPr lang="en-US" sz="2162" dirty="0" smtClean="0"/>
              <a:t>Ability to </a:t>
            </a:r>
            <a:r>
              <a:rPr lang="en-US" sz="2162" b="1" dirty="0" smtClean="0"/>
              <a:t>learn quickly in their area(s) of intellectual strength</a:t>
            </a:r>
            <a:r>
              <a:rPr lang="en-US" sz="2162" dirty="0" smtClean="0"/>
              <a:t>; and</a:t>
            </a:r>
          </a:p>
          <a:p>
            <a:pPr marL="457200" indent="-457200">
              <a:buAutoNum type="arabicPeriod"/>
            </a:pPr>
            <a:r>
              <a:rPr lang="en-US" sz="2162" dirty="0" smtClean="0"/>
              <a:t>Capacity for </a:t>
            </a:r>
            <a:r>
              <a:rPr lang="en-US" sz="2162" b="1" dirty="0" smtClean="0"/>
              <a:t>intense concentration and/or focus.</a:t>
            </a:r>
            <a:r>
              <a:rPr lang="en-US" sz="2162" dirty="0" smtClean="0"/>
              <a:t> </a:t>
            </a:r>
            <a:endParaRPr lang="en-US" sz="2162"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35915-3FBE-C74E-A551-54F16F4A051D}"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86210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SPI-PPT-Template-standard [Read-Only]" id="{D68024B5-DB7D-4CCA-BDDA-878743208049}" vid="{69662F72-9037-49AA-8827-24CAD3E467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10598</Words>
  <Application>Microsoft Office PowerPoint</Application>
  <PresentationFormat>On-screen Show (4:3)</PresentationFormat>
  <Paragraphs>589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Calibri</vt:lpstr>
      <vt:lpstr>Times New Roman</vt:lpstr>
      <vt:lpstr>Retrospect</vt:lpstr>
      <vt:lpstr>Access and Equity: Module 1</vt:lpstr>
      <vt:lpstr>Description of Module: An Overview of Identification Processes and Practices</vt:lpstr>
      <vt:lpstr>Description of Module: An Overview of Identification Processes and Practices</vt:lpstr>
      <vt:lpstr>Module Objectives</vt:lpstr>
      <vt:lpstr>Purpose of Identification</vt:lpstr>
      <vt:lpstr>Who is  Your Most Highly Capable? </vt:lpstr>
      <vt:lpstr>Stop and Pause: Read</vt:lpstr>
      <vt:lpstr>  WAC 392-170-035  Washington State-Definition of Students Who Are Highly Capable </vt:lpstr>
      <vt:lpstr>  WAC 392-170-036 Learning Characteristics </vt:lpstr>
      <vt:lpstr>WAC 392-170-07  Multidisciplinary Selection Committee</vt:lpstr>
      <vt:lpstr>Special Teacher</vt:lpstr>
      <vt:lpstr>Activity 1: Reflection-Becoming More Aware of the NAGC Pre-K- Grade 12 Gifted Programming Standards</vt:lpstr>
      <vt:lpstr>Activity 2: Reflection-Becoming More Aware of the Snapshot Survey of Gifted Programming Effectiveness Factors</vt:lpstr>
      <vt:lpstr>Developing Identification Processes and Procedures That Ensure Equal Access </vt:lpstr>
      <vt:lpstr>The Identification Process Overview</vt:lpstr>
      <vt:lpstr>WAC 392-170-042 Annual Notification</vt:lpstr>
      <vt:lpstr>  WAC 392-170-045 Referral Process</vt:lpstr>
      <vt:lpstr>Research on the Referral Process</vt:lpstr>
      <vt:lpstr>Universal Screening in Washington</vt:lpstr>
      <vt:lpstr>Research on Universal Screening</vt:lpstr>
      <vt:lpstr>Activity 3: Reflection-Examining Annual Notifications and Referral Process Forms</vt:lpstr>
      <vt:lpstr>WAC 392-170-047 Parent/Legal Guardian Permission</vt:lpstr>
      <vt:lpstr>Activity 4: Reflection-Examining Parent/Legal Guardian Permission Forms</vt:lpstr>
      <vt:lpstr>Module 1 – Part 4</vt:lpstr>
      <vt:lpstr>WAC 392-170-055 Assessment Process</vt:lpstr>
      <vt:lpstr>General Recommendations About the Use of Assessments</vt:lpstr>
      <vt:lpstr>WAC 392-170-060  Nondiscrimination in the Use of Tests</vt:lpstr>
      <vt:lpstr>WAC 392-170-075 Selection of Most Highly Capable</vt:lpstr>
      <vt:lpstr>Some of Decisions Made by the  Multidisciplinary Selection Committee</vt:lpstr>
      <vt:lpstr>Why Do We Identify and Serve?</vt:lpstr>
      <vt:lpstr>Take Action</vt:lpstr>
      <vt:lpstr>Credits</vt:lpstr>
      <vt:lpstr>Lead Author Bio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Identification Processes and Practices, Part 1, 2016</dc:title>
  <dc:subject>HiCapPlus - An Overview of Identification Processes and Practices</dc:subject>
  <dc:creator>Jann H. Leppien, Ph.D. / In Partnership with OSPI</dc:creator>
  <cp:keywords>Highly Capable, HiCapPlus, identification processes, identification practices, identification</cp:keywords>
  <cp:lastModifiedBy>Ben King</cp:lastModifiedBy>
  <cp:revision>13</cp:revision>
  <dcterms:created xsi:type="dcterms:W3CDTF">2016-09-20T21:33:35Z</dcterms:created>
  <dcterms:modified xsi:type="dcterms:W3CDTF">2018-06-19T17:55:26Z</dcterms:modified>
  <cp:category>Professional Development</cp:category>
</cp:coreProperties>
</file>