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2.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7" r:id="rId2"/>
    <p:sldId id="258" r:id="rId3"/>
    <p:sldId id="264"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63605" autoAdjust="0"/>
  </p:normalViewPr>
  <p:slideViewPr>
    <p:cSldViewPr snapToGrid="0">
      <p:cViewPr varScale="1">
        <p:scale>
          <a:sx n="73" d="100"/>
          <a:sy n="73" d="100"/>
        </p:scale>
        <p:origin x="114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9F9AD-5FD4-4990-A111-350DBE863192}" type="datetimeFigureOut">
              <a:rPr lang="en-US" smtClean="0"/>
              <a:t>12/13/2017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303DE-20FF-4D20-AEEC-64EE36D70F47}" type="slidenum">
              <a:rPr lang="en-US" smtClean="0"/>
              <a:t>‹#›</a:t>
            </a:fld>
            <a:endParaRPr lang="en-US"/>
          </a:p>
        </p:txBody>
      </p:sp>
    </p:spTree>
    <p:extLst>
      <p:ext uri="{BB962C8B-B14F-4D97-AF65-F5344CB8AC3E}">
        <p14:creationId xmlns:p14="http://schemas.microsoft.com/office/powerpoint/2010/main" val="340243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brown.edu/academics/education-alliance/teaching-diverse-learners/reshaping-curriculum" TargetMode="External"/><Relationship Id="rId3" Type="http://schemas.openxmlformats.org/officeDocument/2006/relationships/hyperlink" Target="http://www.brown.edu/academics/education-alliance/teaching-diverse-learners/positive-perspectives-parents-and-families" TargetMode="External"/><Relationship Id="rId7" Type="http://schemas.openxmlformats.org/officeDocument/2006/relationships/hyperlink" Target="http://www.brown.edu/academics/education-alliance/teaching-diverse-learners/culturally-mediated-instruc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brown.edu/academics/education-alliance/teaching-diverse-learners/student-centered-instruction" TargetMode="External"/><Relationship Id="rId5" Type="http://schemas.openxmlformats.org/officeDocument/2006/relationships/hyperlink" Target="http://www.brown.edu/academics/education-alliance/teaching-diverse-learners/learning-within-context-culture" TargetMode="External"/><Relationship Id="rId4" Type="http://schemas.openxmlformats.org/officeDocument/2006/relationships/hyperlink" Target="http://www.brown.edu/academics/education-alliance/teaching-diverse-learners/communications-high-expectations" TargetMode="External"/><Relationship Id="rId9" Type="http://schemas.openxmlformats.org/officeDocument/2006/relationships/hyperlink" Target="http://www.brown.edu/academics/education-alliance/teaching-diverse-learners/teacher-facilitato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obinsoncenter.uw.edu/2015/06/new-educators-highly-capable-program-handboo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ensus.gov/prod/2012pubs/acs-1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is.org/sites/cis.org/files/articles/2012/immigrants-in-the-united-states-2012.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census.gov/prod/cen2010/briefs/c2010br-02.pdf" TargetMode="External"/><Relationship Id="rId4" Type="http://schemas.openxmlformats.org/officeDocument/2006/relationships/hyperlink" Target="https://www.census.gov/content/dam/Census/library/publications/2015/demo/p25-1143.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this module, you</a:t>
            </a:r>
            <a:r>
              <a:rPr lang="en-US" baseline="0" dirty="0" smtClean="0"/>
              <a:t> will learn about c</a:t>
            </a:r>
            <a:r>
              <a:rPr lang="en-US" dirty="0" smtClean="0"/>
              <a:t>hallenges and issues in addressing diversity.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04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Ford and Grantham (2003) discussed how deficit thinking about diverse students “hinders access” to gifted services (p. 217).  They list 8 areas of deficit thinking that can be changed into dynamic thinking.  Highlighted below are several, with our own recommendations: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Intelligence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Shift from rigid definitions (i.e. IQ-equates-giftedness) to acknowledgement of multiple intelligences and areas of strength</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Testing and Assessment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Shift from overreliance on cut-off scores for standardized ability and achievement tests, to exploring multiple objective criteria (and weighting) to understand children more holistically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Communication/relationships with Diverse Families and Communities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Family involvement is crucial in student achievement and particularly for diverse learners who may feel comfortable in the dominant language or culture—shift to proactively and aggressively building relationships and networks with families and communities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Policies and Practices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Teachers can act as gatekeepers—we need to increase professional development in identification and consider universal screening </a:t>
            </a:r>
          </a:p>
          <a:p>
            <a:pPr lvl="0"/>
            <a:r>
              <a:rPr lang="en-US" sz="1200" kern="1200" dirty="0" smtClean="0">
                <a:solidFill>
                  <a:schemeClr val="tx1"/>
                </a:solidFill>
                <a:effectLst/>
                <a:latin typeface="+mn-lt"/>
                <a:ea typeface="+mn-ea"/>
                <a:cs typeface="+mn-cs"/>
              </a:rPr>
              <a:t>District policies with gifted enrollment limits—in the state of Washington, access to advanced and accelerated instruction is considered basic education for highly capable.  So, does it make sense for example, to limit gifted services to 5-6% of the student population?  Can we rationalize limiting education services to students even if they need it? </a:t>
            </a:r>
          </a:p>
          <a:p>
            <a:endParaRPr lang="en-US" dirty="0"/>
          </a:p>
        </p:txBody>
      </p:sp>
      <p:sp>
        <p:nvSpPr>
          <p:cNvPr id="4" name="Slide Number Placeholder 3"/>
          <p:cNvSpPr>
            <a:spLocks noGrp="1"/>
          </p:cNvSpPr>
          <p:nvPr>
            <p:ph type="sldNum" sz="quarter" idx="10"/>
          </p:nvPr>
        </p:nvSpPr>
        <p:spPr/>
        <p:txBody>
          <a:bodyPr/>
          <a:lstStyle/>
          <a:p>
            <a:fld id="{407FD44A-D67C-4CB8-B54B-7C9A0D2D75A5}" type="slidenum">
              <a:rPr lang="en-US" smtClean="0"/>
              <a:t>10</a:t>
            </a:fld>
            <a:endParaRPr lang="en-US"/>
          </a:p>
        </p:txBody>
      </p:sp>
    </p:spTree>
    <p:extLst>
      <p:ext uri="{BB962C8B-B14F-4D97-AF65-F5344CB8AC3E}">
        <p14:creationId xmlns:p14="http://schemas.microsoft.com/office/powerpoint/2010/main" val="212274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Strengths-Based Framework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acknowledge that students bring unique strengths, and we understand that development is dynamic, not static or fixed.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Funds of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movements in education literature have emphasized strengths rather than deficits (Aldridge, 2008; Ford &amp; Grantham, 2003).  Additionally, the cultural or social capital (i.e., cultural or social) that “disadvantaged” students bring with them has become a focus as well, found (Coleman, 1988; </a:t>
            </a:r>
            <a:r>
              <a:rPr lang="en-US" sz="1200" kern="1200" dirty="0" err="1" smtClean="0">
                <a:solidFill>
                  <a:schemeClr val="tx1"/>
                </a:solidFill>
                <a:effectLst/>
                <a:latin typeface="+mn-lt"/>
                <a:ea typeface="+mn-ea"/>
                <a:cs typeface="+mn-cs"/>
              </a:rPr>
              <a:t>Noguera</a:t>
            </a:r>
            <a:r>
              <a:rPr lang="en-US" sz="1200" kern="1200" dirty="0" smtClean="0">
                <a:solidFill>
                  <a:schemeClr val="tx1"/>
                </a:solidFill>
                <a:effectLst/>
                <a:latin typeface="+mn-lt"/>
                <a:ea typeface="+mn-ea"/>
                <a:cs typeface="+mn-cs"/>
              </a:rPr>
              <a:t>, 2004).  For example, </a:t>
            </a:r>
            <a:r>
              <a:rPr lang="en-US" sz="1200" i="1" kern="1200" dirty="0" smtClean="0">
                <a:solidFill>
                  <a:schemeClr val="tx1"/>
                </a:solidFill>
                <a:effectLst/>
                <a:latin typeface="+mn-lt"/>
                <a:ea typeface="+mn-ea"/>
                <a:cs typeface="+mn-cs"/>
              </a:rPr>
              <a:t>funds of knowledge</a:t>
            </a:r>
            <a:r>
              <a:rPr lang="en-US" sz="1200" kern="1200" dirty="0" smtClean="0">
                <a:solidFill>
                  <a:schemeClr val="tx1"/>
                </a:solidFill>
                <a:effectLst/>
                <a:latin typeface="+mn-lt"/>
                <a:ea typeface="+mn-ea"/>
                <a:cs typeface="+mn-cs"/>
              </a:rPr>
              <a:t> is a term used “to refer to these historically accumulated and culturally developed bodies of knowledge and skills essential for household or individual functioning and well-being” (Moll, </a:t>
            </a:r>
            <a:r>
              <a:rPr lang="en-US" sz="1200" kern="1200" dirty="0" err="1" smtClean="0">
                <a:solidFill>
                  <a:schemeClr val="tx1"/>
                </a:solidFill>
                <a:effectLst/>
                <a:latin typeface="+mn-lt"/>
                <a:ea typeface="+mn-ea"/>
                <a:cs typeface="+mn-cs"/>
              </a:rPr>
              <a:t>Amanti</a:t>
            </a:r>
            <a:r>
              <a:rPr lang="en-US" sz="1200" kern="1200" dirty="0" smtClean="0">
                <a:solidFill>
                  <a:schemeClr val="tx1"/>
                </a:solidFill>
                <a:effectLst/>
                <a:latin typeface="+mn-lt"/>
                <a:ea typeface="+mn-ea"/>
                <a:cs typeface="+mn-cs"/>
              </a:rPr>
              <a:t>, Neff, &amp; Gonzalez, 1992, p.133).</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this framework, diverse advanced learners can be viewed as possessing a wealth of previous knowledge, ability, skill, and fluency in multiple languages.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emphasis on verbal ability may also reflect what they understand are necessary abilities for students to succeed in the school’s gifted programs.  If we focus on domain specific giftedness, then students who are still learning English may still have opportunities to flourish in areas such as mathematics.  Again, the issue is matching services with an identification process where students’ strengths are emphasized.</a:t>
            </a:r>
          </a:p>
          <a:p>
            <a:pPr>
              <a:lnSpc>
                <a:spcPct val="107000"/>
              </a:lnSpc>
              <a:spcAft>
                <a:spcPts val="813"/>
              </a:spcAft>
              <a:tabLst>
                <a:tab pos="1084509" algn="l"/>
              </a:tabLst>
            </a:pPr>
            <a:endParaRPr lang="en-US" b="1" dirty="0" smtClean="0">
              <a:latin typeface="Times New Roman" panose="02020603050405020304" pitchFamily="18" charset="0"/>
              <a:ea typeface="Calibri" panose="020F0502020204030204" pitchFamily="34" charset="0"/>
            </a:endParaRPr>
          </a:p>
          <a:p>
            <a:pPr>
              <a:lnSpc>
                <a:spcPct val="107000"/>
              </a:lnSpc>
              <a:spcAft>
                <a:spcPts val="813"/>
              </a:spcAft>
              <a:tabLst>
                <a:tab pos="1084509" algn="l"/>
              </a:tabLst>
            </a:pPr>
            <a:r>
              <a:rPr lang="en-US" b="1" dirty="0" smtClean="0">
                <a:latin typeface="Times New Roman" panose="02020603050405020304" pitchFamily="18" charset="0"/>
                <a:ea typeface="Calibri" panose="020F0502020204030204" pitchFamily="34" charset="0"/>
              </a:rPr>
              <a:t>References:</a:t>
            </a: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464790" algn="l"/>
                <a:tab pos="1084509" algn="l"/>
              </a:tabLst>
            </a:pPr>
            <a:r>
              <a:rPr lang="en-US" dirty="0" smtClean="0">
                <a:latin typeface="Times New Roman" panose="02020603050405020304" pitchFamily="18" charset="0"/>
                <a:ea typeface="Calibri" panose="020F0502020204030204" pitchFamily="34" charset="0"/>
              </a:rPr>
              <a:t>Coleman, J. S. (1988). Social capital in the creation of human capital. </a:t>
            </a:r>
            <a:r>
              <a:rPr lang="en-US" i="1" dirty="0" smtClean="0">
                <a:latin typeface="Times New Roman" panose="02020603050405020304" pitchFamily="18" charset="0"/>
                <a:ea typeface="Calibri" panose="020F0502020204030204" pitchFamily="34" charset="0"/>
              </a:rPr>
              <a:t>American Journal of Sociology, 94</a:t>
            </a:r>
            <a:r>
              <a:rPr lang="en-US" dirty="0" smtClean="0">
                <a:latin typeface="Times New Roman" panose="02020603050405020304" pitchFamily="18" charset="0"/>
                <a:ea typeface="Calibri" panose="020F0502020204030204" pitchFamily="34" charset="0"/>
              </a:rPr>
              <a:t>, S95-S120.   </a:t>
            </a:r>
          </a:p>
          <a:p>
            <a:pPr marL="464790" indent="-464790">
              <a:lnSpc>
                <a:spcPct val="107000"/>
              </a:lnSpc>
              <a:spcAft>
                <a:spcPts val="813"/>
              </a:spcAft>
              <a:tabLst>
                <a:tab pos="1084509" algn="l"/>
              </a:tabLst>
            </a:pP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1084509" algn="l"/>
              </a:tabLst>
            </a:pPr>
            <a:r>
              <a:rPr lang="en-US" dirty="0" smtClean="0">
                <a:latin typeface="Times New Roman" panose="02020603050405020304" pitchFamily="18" charset="0"/>
                <a:ea typeface="Calibri" panose="020F0502020204030204" pitchFamily="34" charset="0"/>
              </a:rPr>
              <a:t>Ford, D. Y., &amp; Grantham, T. C. (2003). Providing access for culturally diverse gifted students: From deficit to dynamic thinking. </a:t>
            </a:r>
            <a:r>
              <a:rPr lang="en-US" i="1" dirty="0" smtClean="0">
                <a:latin typeface="Times New Roman" panose="02020603050405020304" pitchFamily="18" charset="0"/>
                <a:ea typeface="Calibri" panose="020F0502020204030204" pitchFamily="34" charset="0"/>
              </a:rPr>
              <a:t>Theory Into Practice</a:t>
            </a:r>
            <a:r>
              <a:rPr lang="en-US" dirty="0" smtClean="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42</a:t>
            </a:r>
            <a:r>
              <a:rPr lang="en-US" dirty="0" smtClean="0">
                <a:latin typeface="Times New Roman" panose="02020603050405020304" pitchFamily="18" charset="0"/>
                <a:ea typeface="Calibri" panose="020F0502020204030204" pitchFamily="34" charset="0"/>
              </a:rPr>
              <a:t>, 217-225. doi:10.1207/s15430421tip4203_8</a:t>
            </a:r>
          </a:p>
          <a:p>
            <a:pPr marL="464790" indent="-464790">
              <a:lnSpc>
                <a:spcPct val="107000"/>
              </a:lnSpc>
              <a:spcAft>
                <a:spcPts val="813"/>
              </a:spcAft>
              <a:tabLst>
                <a:tab pos="464790" algn="l"/>
                <a:tab pos="1084509" algn="l"/>
              </a:tabLst>
            </a:pP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464790" algn="l"/>
                <a:tab pos="1084509" algn="l"/>
              </a:tabLst>
            </a:pPr>
            <a:r>
              <a:rPr lang="en-US" dirty="0" smtClean="0">
                <a:latin typeface="Times New Roman" panose="02020603050405020304" pitchFamily="18" charset="0"/>
                <a:ea typeface="Calibri" panose="020F0502020204030204" pitchFamily="34" charset="0"/>
              </a:rPr>
              <a:t>Moll, L. C., </a:t>
            </a:r>
            <a:r>
              <a:rPr lang="en-US" dirty="0" err="1" smtClean="0">
                <a:latin typeface="Times New Roman" panose="02020603050405020304" pitchFamily="18" charset="0"/>
                <a:ea typeface="Calibri" panose="020F0502020204030204" pitchFamily="34" charset="0"/>
              </a:rPr>
              <a:t>Amanti</a:t>
            </a:r>
            <a:r>
              <a:rPr lang="en-US" dirty="0" smtClean="0">
                <a:latin typeface="Times New Roman" panose="02020603050405020304" pitchFamily="18" charset="0"/>
                <a:ea typeface="Calibri" panose="020F0502020204030204" pitchFamily="34" charset="0"/>
              </a:rPr>
              <a:t>, C., Neff, D. &amp; Gonzalez, N. (1992). Funds of knowledge for teaching: Using a qualitative approach to connect homes and classrooms. </a:t>
            </a:r>
            <a:r>
              <a:rPr lang="en-US" i="1" dirty="0" smtClean="0">
                <a:latin typeface="Times New Roman" panose="02020603050405020304" pitchFamily="18" charset="0"/>
                <a:ea typeface="Calibri" panose="020F0502020204030204" pitchFamily="34" charset="0"/>
              </a:rPr>
              <a:t>Theory Into Practice, 31</a:t>
            </a:r>
            <a:r>
              <a:rPr lang="en-US" dirty="0" smtClean="0">
                <a:latin typeface="Times New Roman" panose="02020603050405020304" pitchFamily="18" charset="0"/>
                <a:ea typeface="Calibri" panose="020F0502020204030204" pitchFamily="34" charset="0"/>
              </a:rPr>
              <a:t>, 133-141.</a:t>
            </a:r>
          </a:p>
          <a:p>
            <a:pPr marL="464790" indent="-464790">
              <a:lnSpc>
                <a:spcPct val="107000"/>
              </a:lnSpc>
              <a:spcAft>
                <a:spcPts val="813"/>
              </a:spcAft>
              <a:tabLst>
                <a:tab pos="464790" algn="l"/>
              </a:tabLst>
            </a:pPr>
            <a:endParaRPr lang="en-US" dirty="0" smtClean="0">
              <a:latin typeface="Times New Roman" panose="02020603050405020304" pitchFamily="18" charset="0"/>
              <a:ea typeface="Calibri" panose="020F0502020204030204" pitchFamily="34" charset="0"/>
            </a:endParaRPr>
          </a:p>
          <a:p>
            <a:pPr marL="464790" indent="-464790">
              <a:lnSpc>
                <a:spcPct val="107000"/>
              </a:lnSpc>
              <a:spcAft>
                <a:spcPts val="813"/>
              </a:spcAft>
              <a:tabLst>
                <a:tab pos="464790" algn="l"/>
              </a:tabLst>
            </a:pPr>
            <a:r>
              <a:rPr lang="en-US" dirty="0" err="1" smtClean="0">
                <a:latin typeface="Times New Roman" panose="02020603050405020304" pitchFamily="18" charset="0"/>
                <a:ea typeface="Calibri" panose="020F0502020204030204" pitchFamily="34" charset="0"/>
              </a:rPr>
              <a:t>Noguera</a:t>
            </a:r>
            <a:r>
              <a:rPr lang="en-US" dirty="0" smtClean="0">
                <a:latin typeface="Times New Roman" panose="02020603050405020304" pitchFamily="18" charset="0"/>
                <a:ea typeface="Calibri" panose="020F0502020204030204" pitchFamily="34" charset="0"/>
              </a:rPr>
              <a:t>, P.A. (2004). Social Capital and the Education of Immigrant Students: Categories and Generalizations. </a:t>
            </a:r>
            <a:r>
              <a:rPr lang="en-US" i="1" dirty="0" smtClean="0">
                <a:latin typeface="Times New Roman" panose="02020603050405020304" pitchFamily="18" charset="0"/>
                <a:ea typeface="Calibri" panose="020F0502020204030204" pitchFamily="34" charset="0"/>
              </a:rPr>
              <a:t>Sociology of Education</a:t>
            </a:r>
            <a:r>
              <a:rPr lang="en-US" dirty="0" smtClean="0">
                <a:latin typeface="Times New Roman" panose="02020603050405020304" pitchFamily="18" charset="0"/>
                <a:ea typeface="Calibri" panose="020F0502020204030204" pitchFamily="34" charset="0"/>
              </a:rPr>
              <a:t>, 77(2), 180-183.</a:t>
            </a:r>
          </a:p>
          <a:p>
            <a:pPr>
              <a:lnSpc>
                <a:spcPct val="107000"/>
              </a:lnSpc>
              <a:spcAft>
                <a:spcPts val="813"/>
              </a:spcAft>
              <a:tabLst>
                <a:tab pos="1084509" algn="l"/>
              </a:tabLst>
            </a:pPr>
            <a:endParaRPr lang="en-US" b="1" dirty="0" smtClean="0">
              <a:latin typeface="Times New Roman" panose="02020603050405020304" pitchFamily="18" charset="0"/>
              <a:ea typeface="Calibri" panose="020F0502020204030204" pitchFamily="34" charset="0"/>
            </a:endParaRPr>
          </a:p>
          <a:p>
            <a:pPr>
              <a:lnSpc>
                <a:spcPct val="107000"/>
              </a:lnSpc>
              <a:spcAft>
                <a:spcPts val="813"/>
              </a:spcAft>
            </a:pPr>
            <a:r>
              <a:rPr lang="en-US" dirty="0" smtClean="0">
                <a:latin typeface="Times New Roman" panose="02020603050405020304" pitchFamily="18" charset="0"/>
                <a:ea typeface="Calibri" panose="020F0502020204030204" pitchFamily="34" charset="0"/>
              </a:rPr>
              <a:t/>
            </a:r>
            <a:br>
              <a:rPr lang="en-US" dirty="0" smtClean="0">
                <a:latin typeface="Times New Roman" panose="02020603050405020304" pitchFamily="18" charset="0"/>
                <a:ea typeface="Calibri" panose="020F0502020204030204" pitchFamily="34" charset="0"/>
              </a:rPr>
            </a:br>
            <a:r>
              <a:rPr lang="en-US" dirty="0" smtClean="0">
                <a:latin typeface="Times New Roman" panose="02020603050405020304" pitchFamily="18" charset="0"/>
                <a:ea typeface="Calibri" panose="020F0502020204030204" pitchFamily="34" charset="0"/>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787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Changing our mindsets</a:t>
            </a:r>
            <a:r>
              <a:rPr lang="en-US" sz="1200" kern="1200" baseline="0" dirty="0" smtClean="0">
                <a:solidFill>
                  <a:schemeClr val="tx1"/>
                </a:solidFill>
                <a:effectLst/>
                <a:latin typeface="+mn-lt"/>
                <a:ea typeface="+mn-ea"/>
                <a:cs typeface="+mn-cs"/>
              </a:rPr>
              <a:t> is part of developing cultural competency and becoming culturally responsive educators.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Changing our mindsets is part of developing cultural competency and becoming culturally responsive educators.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National Education Association </a:t>
            </a:r>
            <a:r>
              <a:rPr lang="en-US" sz="1200" kern="1200" dirty="0" smtClean="0">
                <a:solidFill>
                  <a:schemeClr val="tx1"/>
                </a:solidFill>
                <a:effectLst/>
                <a:latin typeface="+mn-lt"/>
                <a:ea typeface="+mn-ea"/>
                <a:cs typeface="+mn-cs"/>
              </a:rPr>
              <a:t>says, “Cultural competence is the ability to successfully teach students who come from a culture or cultures other than our own. It entails developing certain personal and interpersonal awareness and sensitivities, understanding certain bodies of cultural knowledge, and mastering a set of skills that, taken together, underlie effective cross-cultural teaching and culturally responsive teaching.” Cultural competency does not develop through a single reading or day worth of training.  It takes self-reflection, consistent effort, education, training, and application over time.  There are five basic cultural competence skill areas according to Diller and </a:t>
            </a:r>
            <a:r>
              <a:rPr lang="en-US" sz="1200" kern="1200" dirty="0" err="1" smtClean="0">
                <a:solidFill>
                  <a:schemeClr val="tx1"/>
                </a:solidFill>
                <a:effectLst/>
                <a:latin typeface="+mn-lt"/>
                <a:ea typeface="+mn-ea"/>
                <a:cs typeface="+mn-cs"/>
              </a:rPr>
              <a:t>Moule’s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Cultural Competence: A Primer for Educators</a:t>
            </a:r>
            <a:r>
              <a:rPr lang="en-US" sz="1200" kern="1200" dirty="0" smtClean="0">
                <a:solidFill>
                  <a:schemeClr val="tx1"/>
                </a:solidFill>
                <a:effectLst/>
                <a:latin typeface="+mn-lt"/>
                <a:ea typeface="+mn-ea"/>
                <a:cs typeface="+mn-cs"/>
              </a:rPr>
              <a:t>, Thomson Wadsworth 2005):</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Valuing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Diversity</a:t>
            </a:r>
            <a:r>
              <a:rPr lang="en-US" sz="1200" kern="1200" dirty="0" smtClean="0">
                <a:solidFill>
                  <a:schemeClr val="tx1"/>
                </a:solidFill>
                <a:effectLst/>
                <a:latin typeface="+mn-lt"/>
                <a:ea typeface="+mn-ea"/>
                <a:cs typeface="+mn-cs"/>
              </a:rPr>
              <a:t>. Accepting and respecting differences, including different cultural backgrounds and customs, different ways of communicating, and different traditions and values.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Being Culturally Self-Aware</a:t>
            </a:r>
            <a:r>
              <a:rPr lang="en-US" sz="1200" kern="1200" dirty="0" smtClean="0">
                <a:solidFill>
                  <a:schemeClr val="tx1"/>
                </a:solidFill>
                <a:effectLst/>
                <a:latin typeface="+mn-lt"/>
                <a:ea typeface="+mn-ea"/>
                <a:cs typeface="+mn-cs"/>
              </a:rPr>
              <a:t>. Culture is the sum total of an individual's experiences, knowledge, skills, beliefs, values, and interests. It shapes educators' sense of who they are and where they fit in their family, school, community, and society.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Dynamics of Difference</a:t>
            </a:r>
            <a:r>
              <a:rPr lang="en-US" sz="1200" kern="1200" dirty="0" smtClean="0">
                <a:solidFill>
                  <a:schemeClr val="tx1"/>
                </a:solidFill>
                <a:effectLst/>
                <a:latin typeface="+mn-lt"/>
                <a:ea typeface="+mn-ea"/>
                <a:cs typeface="+mn-cs"/>
              </a:rPr>
              <a:t>. Knowing what can go wrong in cross-cultural communication and how to respond to these situations.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Knowledge of Students' Culture</a:t>
            </a:r>
            <a:r>
              <a:rPr lang="en-US" sz="1200" kern="1200" dirty="0" smtClean="0">
                <a:solidFill>
                  <a:schemeClr val="tx1"/>
                </a:solidFill>
                <a:effectLst/>
                <a:latin typeface="+mn-lt"/>
                <a:ea typeface="+mn-ea"/>
                <a:cs typeface="+mn-cs"/>
              </a:rPr>
              <a:t>. Educators must have some base knowledge of their students' culture so that student behaviors can be understood in their proper cultural context.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Institutionalizing Cultural Knowledge and Adapting to Diversity</a:t>
            </a:r>
            <a:r>
              <a:rPr lang="en-US" sz="1200" kern="1200" dirty="0" smtClean="0">
                <a:solidFill>
                  <a:schemeClr val="tx1"/>
                </a:solidFill>
                <a:effectLst/>
                <a:latin typeface="+mn-lt"/>
                <a:ea typeface="+mn-ea"/>
                <a:cs typeface="+mn-cs"/>
              </a:rPr>
              <a:t>. Culturally competent educators, and the institutions they work in, can take a step further by institutionalizing cultural knowledge. This allows them to adapt to diversity and better serve diverse populations.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References:</a:t>
            </a: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Diller, J. V., &amp; </a:t>
            </a:r>
            <a:r>
              <a:rPr lang="en-US" sz="1200" kern="1200" dirty="0" err="1" smtClean="0">
                <a:solidFill>
                  <a:schemeClr val="tx1"/>
                </a:solidFill>
                <a:effectLst/>
                <a:latin typeface="+mn-lt"/>
                <a:ea typeface="+mn-ea"/>
                <a:cs typeface="+mn-cs"/>
              </a:rPr>
              <a:t>Moule</a:t>
            </a:r>
            <a:r>
              <a:rPr lang="en-US" sz="1200" kern="1200" dirty="0" smtClean="0">
                <a:solidFill>
                  <a:schemeClr val="tx1"/>
                </a:solidFill>
                <a:effectLst/>
                <a:latin typeface="+mn-lt"/>
                <a:ea typeface="+mn-ea"/>
                <a:cs typeface="+mn-cs"/>
              </a:rPr>
              <a:t>, J. (2005). </a:t>
            </a:r>
            <a:r>
              <a:rPr lang="en-US" sz="1200" i="1" kern="1200" dirty="0" smtClean="0">
                <a:solidFill>
                  <a:schemeClr val="tx1"/>
                </a:solidFill>
                <a:effectLst/>
                <a:latin typeface="+mn-lt"/>
                <a:ea typeface="+mn-ea"/>
                <a:cs typeface="+mn-cs"/>
              </a:rPr>
              <a:t>Cultural competence: A primer for educators</a:t>
            </a:r>
            <a:r>
              <a:rPr lang="en-US" sz="1200" kern="1200" dirty="0" smtClean="0">
                <a:solidFill>
                  <a:schemeClr val="tx1"/>
                </a:solidFill>
                <a:effectLst/>
                <a:latin typeface="+mn-lt"/>
                <a:ea typeface="+mn-ea"/>
                <a:cs typeface="+mn-cs"/>
              </a:rPr>
              <a:t>. Belmont, CA: Thomson/Wadsworth.</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National Education Association: http://www.nea.org/tools/30402.htm</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143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Culturally responsive teaching uses “the cultural knowledge, prior experiences, frames of reference, and performance styles of ethnically diverse students to make learning encounters more relevant to and effective for them” (Gay, 2010, p.31).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Brown University’s website on culturally responsive teaching references Ladson-Billings, who say,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of the characteristics of culturally responsive teaching are: </a:t>
            </a:r>
          </a:p>
          <a:p>
            <a:r>
              <a:rPr lang="en-US" sz="1200" u="sng" kern="1200" dirty="0" smtClean="0">
                <a:solidFill>
                  <a:schemeClr val="tx1"/>
                </a:solidFill>
                <a:effectLst/>
                <a:latin typeface="+mn-lt"/>
                <a:ea typeface="+mn-ea"/>
                <a:cs typeface="+mn-cs"/>
                <a:hlinkClick r:id="rId3"/>
              </a:rPr>
              <a:t>Positive perspectives on parents and families</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Communication of high expectations</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5"/>
              </a:rPr>
              <a:t>Learning within the context of culture</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6"/>
              </a:rPr>
              <a:t>Student-centered instruction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7"/>
              </a:rPr>
              <a:t>Culturally mediated instruction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8"/>
              </a:rPr>
              <a:t>Reshaping the curriculum</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9"/>
              </a:rPr>
              <a:t>Teacher as facilitator</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Gay, G. (2010). </a:t>
            </a:r>
            <a:r>
              <a:rPr lang="en-US" i="1" dirty="0" smtClean="0"/>
              <a:t>Culturally responsive teaching: Theory, research, and practice </a:t>
            </a:r>
            <a:r>
              <a:rPr lang="en-US" dirty="0" smtClean="0"/>
              <a:t>(2nd ed.). New York, NY: Teachers College Press.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Gay, G. (2013). Teaching to and through cultural diversity. </a:t>
            </a:r>
            <a:r>
              <a:rPr lang="en-US" sz="1200" b="0" i="1" kern="1200" dirty="0" smtClean="0">
                <a:solidFill>
                  <a:schemeClr val="tx1"/>
                </a:solidFill>
                <a:effectLst/>
                <a:latin typeface="+mn-lt"/>
                <a:ea typeface="+mn-ea"/>
                <a:cs typeface="+mn-cs"/>
              </a:rPr>
              <a:t>Curriculum Inquiry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43</a:t>
            </a:r>
            <a:r>
              <a:rPr lang="en-US" sz="1200" b="0" i="0" kern="1200" dirty="0" smtClean="0">
                <a:solidFill>
                  <a:schemeClr val="tx1"/>
                </a:solidFill>
                <a:effectLst/>
                <a:latin typeface="+mn-lt"/>
                <a:ea typeface="+mn-ea"/>
                <a:cs typeface="+mn-cs"/>
              </a:rPr>
              <a:t>, 48–70.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10.1111/curi.12002</a:t>
            </a: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Ladson-Billings, G. (1994). The </a:t>
            </a:r>
            <a:r>
              <a:rPr lang="en-US" sz="1200" b="0" i="0" kern="1200" dirty="0" err="1" smtClean="0">
                <a:solidFill>
                  <a:schemeClr val="tx1"/>
                </a:solidFill>
                <a:effectLst/>
                <a:latin typeface="+mn-lt"/>
                <a:ea typeface="+mn-ea"/>
                <a:cs typeface="+mn-cs"/>
              </a:rPr>
              <a:t>dreamkeepers</a:t>
            </a:r>
            <a:r>
              <a:rPr lang="en-US" sz="1200" b="0" i="0" kern="1200" dirty="0" smtClean="0">
                <a:solidFill>
                  <a:schemeClr val="tx1"/>
                </a:solidFill>
                <a:effectLst/>
                <a:latin typeface="+mn-lt"/>
                <a:ea typeface="+mn-ea"/>
                <a:cs typeface="+mn-cs"/>
              </a:rPr>
              <a:t>. San Francisco: </a:t>
            </a:r>
            <a:r>
              <a:rPr lang="en-US" sz="1200" b="0" i="0" kern="1200" dirty="0" err="1" smtClean="0">
                <a:solidFill>
                  <a:schemeClr val="tx1"/>
                </a:solidFill>
                <a:effectLst/>
                <a:latin typeface="+mn-lt"/>
                <a:ea typeface="+mn-ea"/>
                <a:cs typeface="+mn-cs"/>
              </a:rPr>
              <a:t>Jossey</a:t>
            </a:r>
            <a:r>
              <a:rPr lang="en-US" sz="1200" b="0" i="0" kern="1200" dirty="0" smtClean="0">
                <a:solidFill>
                  <a:schemeClr val="tx1"/>
                </a:solidFill>
                <a:effectLst/>
                <a:latin typeface="+mn-lt"/>
                <a:ea typeface="+mn-ea"/>
                <a:cs typeface="+mn-cs"/>
              </a:rPr>
              <a:t>-Bass Publishing Co.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Brown website: https://www.brown.edu/academics/education-alliance/teaching-diverse-learners/strategies-0/culturally-responsive-teaching-0</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82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federal government defines gifted students as “Students, children, or youth who give evidence of high achievement capability in areas such as intellectual, creative, artistic, or leadership capacity, or in specific academic fields, and who need services and activities not ordinarily provided by the school in order to fully develop those capabilities” (No Child Left Behind, 2002).  However, there is no federal mandate to identify or provide services for gifted learners (Castellano &amp; Matthews, 2014). Instead, it is up to the states to do so, said the Council of State Directors of Programs for the Gifted and National Association for Gifted Children, 2013).  This means that how students are defined, identified, and served may vary by state, district, and school depending on the legislative policies of each state (Stephens, 2008).</a:t>
            </a:r>
          </a:p>
          <a:p>
            <a:endParaRPr lang="en-US" b="1" dirty="0"/>
          </a:p>
          <a:p>
            <a:r>
              <a:rPr lang="en-US" b="1" dirty="0"/>
              <a:t>References</a:t>
            </a:r>
            <a:endParaRPr lang="en-US" dirty="0"/>
          </a:p>
          <a:p>
            <a:r>
              <a:rPr lang="en-US" dirty="0" smtClean="0"/>
              <a:t>Castellano, J. A., &amp; Matthews, M. M. (2014). Legal issues in gifted education. In J. P. Bakken, F. E. </a:t>
            </a:r>
            <a:r>
              <a:rPr lang="en-US" dirty="0" err="1" smtClean="0"/>
              <a:t>Obiakor</a:t>
            </a:r>
            <a:r>
              <a:rPr lang="en-US" dirty="0" smtClean="0"/>
              <a:t>, &amp; A. F. </a:t>
            </a:r>
            <a:r>
              <a:rPr lang="en-US" dirty="0" err="1" smtClean="0"/>
              <a:t>Rotatori</a:t>
            </a:r>
            <a:r>
              <a:rPr lang="en-US" dirty="0" smtClean="0"/>
              <a:t> (Eds.), </a:t>
            </a:r>
            <a:r>
              <a:rPr lang="en-US" i="1" dirty="0" smtClean="0"/>
              <a:t>Gifted education: Current perspectives and issues</a:t>
            </a:r>
            <a:r>
              <a:rPr lang="en-US" dirty="0" smtClean="0"/>
              <a:t> (pp. 1-19). UK: Emerald Group Publishing.  </a:t>
            </a:r>
          </a:p>
          <a:p>
            <a:endParaRPr lang="en-US" dirty="0" smtClean="0"/>
          </a:p>
          <a:p>
            <a:r>
              <a:rPr lang="en-US" dirty="0" smtClean="0"/>
              <a:t>Council </a:t>
            </a:r>
            <a:r>
              <a:rPr lang="en-US" dirty="0"/>
              <a:t>of State Directors of Programs for the Gifted and National Association for Gifted Children. (2013). </a:t>
            </a:r>
            <a:r>
              <a:rPr lang="en-US" i="1" dirty="0"/>
              <a:t>State of the states in gifted education: National policy and practice data </a:t>
            </a:r>
            <a:r>
              <a:rPr lang="en-US" dirty="0"/>
              <a:t>[CD-ROM]. Washington, DC: National Association for Gifted Children.</a:t>
            </a:r>
          </a:p>
          <a:p>
            <a:endParaRPr lang="en-US" dirty="0" smtClean="0"/>
          </a:p>
          <a:p>
            <a:r>
              <a:rPr lang="en-US" dirty="0" smtClean="0"/>
              <a:t>No </a:t>
            </a:r>
            <a:r>
              <a:rPr lang="en-US" dirty="0"/>
              <a:t>Child Left Behind (NCLB) Act of 2001, Pub. L. No. 107-110, § 115, Stat. 1425 (2002).</a:t>
            </a:r>
          </a:p>
          <a:p>
            <a:endParaRPr lang="en-US" b="1" dirty="0"/>
          </a:p>
          <a:p>
            <a:r>
              <a:rPr lang="en-US" dirty="0" smtClean="0"/>
              <a:t>Stephens, K. R. (2008). Federal and State Response to the Gifted and Talented.  </a:t>
            </a:r>
            <a:r>
              <a:rPr lang="en-US" i="1" dirty="0" smtClean="0"/>
              <a:t>Journal of Applied School Psychology, 27</a:t>
            </a:r>
            <a:r>
              <a:rPr lang="en-US" dirty="0" smtClean="0"/>
              <a:t>(4), 306-318. DOI: 10.1080/15377903.2011.615823</a:t>
            </a:r>
          </a:p>
          <a:p>
            <a:r>
              <a:rPr lang="en-US" dirty="0"/>
              <a:t/>
            </a:r>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22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Washington State, recent legislative changes to the Washington Administrative Codes (WACs) have made clear that for gifted students, </a:t>
            </a:r>
            <a:r>
              <a:rPr lang="en-US" sz="1200" b="1" kern="1200" dirty="0" smtClean="0">
                <a:solidFill>
                  <a:schemeClr val="tx1"/>
                </a:solidFill>
                <a:effectLst/>
                <a:latin typeface="+mn-lt"/>
                <a:ea typeface="+mn-ea"/>
                <a:cs typeface="+mn-cs"/>
              </a:rPr>
              <a:t>“access to accelerated learning and enhanced instruction is considered access to a basic education.” </a:t>
            </a:r>
            <a:r>
              <a:rPr lang="en-US" sz="1200" kern="1200" dirty="0" smtClean="0">
                <a:solidFill>
                  <a:schemeClr val="tx1"/>
                </a:solidFill>
                <a:effectLst/>
                <a:latin typeface="+mn-lt"/>
                <a:ea typeface="+mn-ea"/>
                <a:cs typeface="+mn-cs"/>
              </a:rPr>
              <a:t>(WAC 392-170-012).  In other words, students identified as gifted or highly capable require accelerated or specialized instruction to learn and grow.  The State recognizes that highly capable students “perform or show potential for performing” at more advanced academic levels compared to their peers and that these students are present in all populations including protected classes (WAC 392-170-012).  The WACs also stress the importance of using “multiple objective criteria” for identification purposes and that “</a:t>
            </a:r>
            <a:r>
              <a:rPr lang="en-US" sz="1200" b="1" kern="1200" dirty="0" smtClean="0">
                <a:solidFill>
                  <a:schemeClr val="tx1"/>
                </a:solidFill>
                <a:effectLst/>
                <a:latin typeface="+mn-lt"/>
                <a:ea typeface="+mn-ea"/>
                <a:cs typeface="+mn-cs"/>
              </a:rPr>
              <a:t>There is NO SINGLE Prescribed method for identification”</a:t>
            </a:r>
            <a:r>
              <a:rPr lang="en-US" sz="1200" kern="1200" dirty="0" smtClean="0">
                <a:solidFill>
                  <a:schemeClr val="tx1"/>
                </a:solidFill>
                <a:effectLst/>
                <a:latin typeface="+mn-lt"/>
                <a:ea typeface="+mn-ea"/>
                <a:cs typeface="+mn-cs"/>
              </a:rPr>
              <a:t> (WAC 392-170-055).  While the WACs provide guidelines, the individual districts decide how to implement their gifted programs and what multiple objective criteria to utilize.  </a:t>
            </a:r>
          </a:p>
          <a:p>
            <a:endParaRPr lang="en-US" b="1" dirty="0"/>
          </a:p>
          <a:p>
            <a:r>
              <a:rPr lang="en-US" b="1" dirty="0"/>
              <a:t>Readings:</a:t>
            </a:r>
            <a:endParaRPr lang="en-US" dirty="0"/>
          </a:p>
          <a:p>
            <a:r>
              <a:rPr lang="en-US" b="1" dirty="0"/>
              <a:t>A Primer on the </a:t>
            </a:r>
            <a:r>
              <a:rPr lang="en-US" b="1" dirty="0" err="1"/>
              <a:t>Wacs</a:t>
            </a:r>
            <a:r>
              <a:rPr lang="en-US" b="1" dirty="0"/>
              <a:t> (</a:t>
            </a:r>
            <a:r>
              <a:rPr lang="en-US" b="1" dirty="0" err="1"/>
              <a:t>Cheatsheet</a:t>
            </a:r>
            <a:r>
              <a:rPr lang="en-US" b="1" dirty="0"/>
              <a:t>)</a:t>
            </a:r>
            <a:endParaRPr lang="en-US" dirty="0"/>
          </a:p>
          <a:p>
            <a:endParaRPr lang="en-US" dirty="0"/>
          </a:p>
          <a:p>
            <a:r>
              <a:rPr lang="en-US" dirty="0"/>
              <a:t>Akin, C., </a:t>
            </a:r>
            <a:r>
              <a:rPr lang="en-US" b="1" dirty="0"/>
              <a:t>Chung, R. U</a:t>
            </a:r>
            <a:r>
              <a:rPr lang="en-US" dirty="0"/>
              <a:t>., &amp; Hertzog, N. B. (Eds.). (2015). </a:t>
            </a:r>
            <a:r>
              <a:rPr lang="en-US" i="1" dirty="0"/>
              <a:t>Highly Capable Program Handbook</a:t>
            </a:r>
            <a:r>
              <a:rPr lang="en-US" dirty="0"/>
              <a:t>.  Retrieved from </a:t>
            </a:r>
            <a:r>
              <a:rPr lang="en-US" u="sng" dirty="0">
                <a:hlinkClick r:id="rId3"/>
              </a:rPr>
              <a:t>https://robinsoncenter.uw.edu/2015/06/new-educators-highly-capable-program-handbook/</a:t>
            </a:r>
            <a:endParaRPr lang="en-US" dirty="0"/>
          </a:p>
          <a:p>
            <a:r>
              <a:rPr lang="en-US" dirty="0"/>
              <a:t> </a:t>
            </a:r>
          </a:p>
          <a:p>
            <a:r>
              <a:rPr lang="en-US" dirty="0"/>
              <a:t> </a:t>
            </a:r>
          </a:p>
          <a:p>
            <a:r>
              <a:rPr lang="en-US" dirty="0"/>
              <a:t/>
            </a:r>
            <a:br>
              <a:rPr lang="en-US" dirty="0"/>
            </a:br>
            <a:r>
              <a:rPr lang="en-US" dirty="0"/>
              <a:t> </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C8A044-88D4-804D-94D9-7B4288AAD8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05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familiar with the bright vs gifted chart, which appeared in a 1989 article in Challenge Magazine by Janice Szabos. If not, the chart is a list of descriptors differentiating between a bright child and a gifted learner.  </a:t>
            </a:r>
          </a:p>
          <a:p>
            <a:endParaRPr lang="en-US" dirty="0" smtClean="0"/>
          </a:p>
          <a:p>
            <a:r>
              <a:rPr lang="en-US" dirty="0" smtClean="0"/>
              <a:t>The question is not about whether a child is bright or gifted. The question we should ask is: Who needs advanced learning, bright or gifted?  [Pause] If you said both, that is correct!</a:t>
            </a:r>
          </a:p>
          <a:p>
            <a:endParaRPr lang="en-US" dirty="0" smtClean="0"/>
          </a:p>
          <a:p>
            <a:r>
              <a:rPr lang="en-US" dirty="0" smtClean="0"/>
              <a:t>Challenge and growth in learning should be the goal. The distinction of whether or not a person is gifted vs. “just bright” is not relevant in the field of K-12 education (Peters, 2014).  Ultimately, we are concerned with “optimal match.”  Instruction, curriculum, and education setting should represent advanced learners needs,  (Robinson &amp; Robinson, 1982; </a:t>
            </a:r>
            <a:r>
              <a:rPr lang="en-US" dirty="0" err="1" smtClean="0"/>
              <a:t>VanTassel-Baska</a:t>
            </a:r>
            <a:r>
              <a:rPr lang="en-US" dirty="0" smtClean="0"/>
              <a:t>, 2014).</a:t>
            </a:r>
          </a:p>
          <a:p>
            <a:endParaRPr lang="en-US" b="1" dirty="0" smtClean="0"/>
          </a:p>
          <a:p>
            <a:r>
              <a:rPr lang="en-US" b="1" dirty="0" smtClean="0"/>
              <a:t>References:</a:t>
            </a:r>
            <a:endParaRPr lang="en-US" dirty="0" smtClean="0"/>
          </a:p>
          <a:p>
            <a:r>
              <a:rPr lang="en-US" dirty="0" smtClean="0"/>
              <a:t>Peters, S. J. (2014, July 10). The bright vs. gifted comparison: A distraction from what matters. </a:t>
            </a:r>
            <a:r>
              <a:rPr lang="en-US" i="1" dirty="0" smtClean="0"/>
              <a:t>Creativity Post</a:t>
            </a:r>
            <a:r>
              <a:rPr lang="en-US" dirty="0" smtClean="0"/>
              <a:t>.  Retrieved from http://www.creativitypost.com/education/the_bright_vs._gifted_comparison_a_distraction_from_what_matters.</a:t>
            </a:r>
          </a:p>
          <a:p>
            <a:endParaRPr lang="en-US" dirty="0" smtClean="0"/>
          </a:p>
          <a:p>
            <a:r>
              <a:rPr lang="en-US" dirty="0" smtClean="0"/>
              <a:t>Robinson, N. M., &amp; Robinson, H. B. (1982). The optimal match: Devising the best compromise for the highly gifted student. In D. Feldman (Ed.), </a:t>
            </a:r>
            <a:r>
              <a:rPr lang="en-US" i="1" dirty="0" smtClean="0"/>
              <a:t>New directions for child development: Developmental approaches to giftedness and creativity</a:t>
            </a:r>
            <a:r>
              <a:rPr lang="en-US" dirty="0" smtClean="0"/>
              <a:t> (pp. 79-94). San Francisco, CA: </a:t>
            </a:r>
            <a:r>
              <a:rPr lang="en-US" dirty="0" err="1" smtClean="0"/>
              <a:t>Jossey</a:t>
            </a:r>
            <a:r>
              <a:rPr lang="en-US" dirty="0" smtClean="0"/>
              <a:t>-Bass.  </a:t>
            </a:r>
          </a:p>
          <a:p>
            <a:endParaRPr lang="en-US" dirty="0" smtClean="0"/>
          </a:p>
          <a:p>
            <a:r>
              <a:rPr lang="en-US" dirty="0" smtClean="0"/>
              <a:t>Szabos, J. (1989). Bright child, gifted learner. </a:t>
            </a:r>
            <a:r>
              <a:rPr lang="en-US" i="1" dirty="0" smtClean="0"/>
              <a:t>Challenge</a:t>
            </a:r>
            <a:r>
              <a:rPr lang="en-US" dirty="0" smtClean="0"/>
              <a:t>, 34. Good Apple.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http://www.ode.state.or.us/teachlearn/specialty/tag/r5brightchild.pdf (chart)</a:t>
            </a:r>
          </a:p>
          <a:p>
            <a:endParaRPr lang="en-US" dirty="0" smtClean="0"/>
          </a:p>
          <a:p>
            <a:r>
              <a:rPr lang="en-US" dirty="0" err="1" smtClean="0"/>
              <a:t>VanTassel-Baska</a:t>
            </a:r>
            <a:r>
              <a:rPr lang="en-US" dirty="0" smtClean="0"/>
              <a:t>, J. (2014). Matching curriculum, instruction, and assessment for the gifted. In J. A. </a:t>
            </a:r>
            <a:r>
              <a:rPr lang="en-US" dirty="0" err="1" smtClean="0"/>
              <a:t>Plucker</a:t>
            </a:r>
            <a:r>
              <a:rPr lang="en-US" dirty="0" smtClean="0"/>
              <a:t> &amp; C. M. Callahan (Eds.), </a:t>
            </a:r>
            <a:r>
              <a:rPr lang="en-US" i="1" dirty="0" smtClean="0"/>
              <a:t>Critical issues and practices in gifted education</a:t>
            </a:r>
            <a:r>
              <a:rPr lang="en-US" dirty="0" smtClean="0"/>
              <a:t> (pp. 377-385). Waco, TX: </a:t>
            </a:r>
            <a:r>
              <a:rPr lang="en-US" dirty="0" err="1" smtClean="0"/>
              <a:t>Prufrock</a:t>
            </a:r>
            <a:r>
              <a:rPr lang="en-US" dirty="0" smtClean="0"/>
              <a:t> Press.</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105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“Different cultures have different conceptions of what it means to be gifted. But in identifying children as gifted, we often use only our own conception, ignoring the cultural context in which the children grew up. Such identification is inadequate and fails to do justice to the richness of the world's cultures.” (Sternberg, 2006)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Taiwanese Chinese, their conception of intelligence may include interpersonal and intrapersonal skills or self-understanding (Sternberg, 2006). Achievement motivation in East Asian contexts reveal an emphasis of effort over ability as compared to Western contexts, which typically focus more on the individual’s ability. In Korea, there is a saying </a:t>
            </a:r>
            <a:r>
              <a:rPr lang="en-US" sz="1200" kern="1200" dirty="0" err="1" smtClean="0">
                <a:solidFill>
                  <a:schemeClr val="tx1"/>
                </a:solidFill>
                <a:effectLst/>
                <a:latin typeface="+mn-lt"/>
                <a:ea typeface="+mn-ea"/>
                <a:cs typeface="+mn-cs"/>
              </a:rPr>
              <a:t>sugohaseyo</a:t>
            </a:r>
            <a:r>
              <a:rPr lang="en-US" sz="1200" kern="1200" dirty="0" smtClean="0">
                <a:solidFill>
                  <a:schemeClr val="tx1"/>
                </a:solidFill>
                <a:effectLst/>
                <a:latin typeface="+mn-lt"/>
                <a:ea typeface="+mn-ea"/>
                <a:cs typeface="+mn-cs"/>
              </a:rPr>
              <a:t>, which translates to keep working hard. It is often used in educational and work contexts. Encapsulated in this phrase is the idea that one can always work harder (Chung, 2015).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Australia and New Zealand, there is a strong emphasis on egalitarianism, which stems from a history of settlement by “English freemen and convicts.” This has created a “culture of resentment towards successful individuals” and high achievers or “tall poppies.”  These high achievers are then “’cut down to size’ by those who are less successful in order to ‘normalize them.’” (O’Neill, Calder, &amp; Allen, 2014).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Black American culture, “Acting White is a term frequently used by Black students in a derogatory manner to point out and attack another Black students’ connection with perceived White students’ values, norms, beliefs, attitudes, styles, and preferences” (p. 178)  Black students were deemed ‘acting white’ if they obtained good grades, were deemed smart, or participated in advanced and honors courses (Grantham &amp; Biddle, 2014).</a:t>
            </a:r>
          </a:p>
          <a:p>
            <a:endParaRPr lang="en-US" b="1" dirty="0"/>
          </a:p>
          <a:p>
            <a:r>
              <a:rPr lang="en-US" b="1" dirty="0" smtClean="0"/>
              <a:t>Emphasize</a:t>
            </a:r>
            <a:r>
              <a:rPr lang="en-US" b="1" baseline="0" dirty="0" smtClean="0"/>
              <a:t> g</a:t>
            </a:r>
            <a:r>
              <a:rPr lang="en-US" b="1" dirty="0" smtClean="0"/>
              <a:t>iftedness </a:t>
            </a:r>
            <a:r>
              <a:rPr lang="en-US" b="1" dirty="0"/>
              <a:t>as social construct (Borland, 2005).  </a:t>
            </a:r>
            <a:endParaRPr lang="en-US" dirty="0"/>
          </a:p>
          <a:p>
            <a:endParaRPr lang="en-US" b="1" dirty="0"/>
          </a:p>
          <a:p>
            <a:r>
              <a:rPr lang="en-US" b="1" dirty="0" smtClean="0"/>
              <a:t>References/Readings: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Borland, J. H. (2005). Gifted education without gifted children: The case for no conception of giftedness. In R. J. Sternberg &amp; J. E. Davidson (Eds.), </a:t>
            </a:r>
            <a:r>
              <a:rPr lang="en-US" i="1" dirty="0" smtClean="0"/>
              <a:t>Conceptions of giftedness</a:t>
            </a:r>
            <a:r>
              <a:rPr lang="en-US" dirty="0" smtClean="0"/>
              <a:t> (pp. 1-19). New York, NY: Cambridge University Press.</a:t>
            </a:r>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Chung, R. U. (2015). </a:t>
            </a:r>
            <a:r>
              <a:rPr lang="en-US" sz="1200" i="1" kern="1200" dirty="0" smtClean="0">
                <a:solidFill>
                  <a:schemeClr val="tx1"/>
                </a:solidFill>
                <a:effectLst/>
                <a:latin typeface="+mn-lt"/>
                <a:ea typeface="+mn-ea"/>
                <a:cs typeface="+mn-cs"/>
              </a:rPr>
              <a:t>Parental expectations for Asian American men who entered college early: Influences on their academic, career, and interpersonal decision-making</a:t>
            </a:r>
            <a:r>
              <a:rPr lang="en-US" sz="1200" kern="1200" dirty="0" smtClean="0">
                <a:solidFill>
                  <a:schemeClr val="tx1"/>
                </a:solidFill>
                <a:effectLst/>
                <a:latin typeface="+mn-lt"/>
                <a:ea typeface="+mn-ea"/>
                <a:cs typeface="+mn-cs"/>
              </a:rPr>
              <a:t> (Unpublished doctoral dissertation). University of Washington, Seattle.</a:t>
            </a:r>
          </a:p>
          <a:p>
            <a:endParaRPr lang="en-US" i="1" dirty="0" smtClean="0"/>
          </a:p>
          <a:p>
            <a:r>
              <a:rPr lang="en-US" i="0" dirty="0" smtClean="0"/>
              <a:t>Grantham, T. C., &amp; Biddle, W. H. (2014). From bystander to </a:t>
            </a:r>
            <a:r>
              <a:rPr lang="en-US" i="0" dirty="0" err="1" smtClean="0"/>
              <a:t>upstander</a:t>
            </a:r>
            <a:r>
              <a:rPr lang="en-US" i="0" dirty="0" smtClean="0"/>
              <a:t> teacher for gifted black students accused of acting white. </a:t>
            </a:r>
            <a:r>
              <a:rPr lang="en-US" i="1" dirty="0" smtClean="0"/>
              <a:t>Gifted Child Today,</a:t>
            </a:r>
            <a:r>
              <a:rPr lang="en-US" i="1" baseline="0" dirty="0" smtClean="0"/>
              <a:t> 37 (3)</a:t>
            </a:r>
            <a:r>
              <a:rPr lang="en-US" i="0" baseline="0" dirty="0" smtClean="0"/>
              <a:t>, 178-187.</a:t>
            </a:r>
            <a:r>
              <a:rPr lang="en-US" i="0" dirty="0" smtClean="0"/>
              <a:t> </a:t>
            </a:r>
            <a:r>
              <a:rPr lang="en-US" i="1" dirty="0" smtClean="0"/>
              <a:t>  </a:t>
            </a:r>
          </a:p>
          <a:p>
            <a:endParaRPr lang="en-US" i="1" dirty="0" smtClean="0"/>
          </a:p>
          <a:p>
            <a:r>
              <a:rPr lang="en-US" baseline="0" dirty="0" smtClean="0"/>
              <a:t>O’Neill, M., Calder, A., &amp; Allen, B. (2014). Tall poppies: Bullying behaviors faced by Australian high-performance school-age athletes. </a:t>
            </a:r>
            <a:r>
              <a:rPr lang="en-US" i="1" baseline="0" dirty="0" smtClean="0"/>
              <a:t>Journal of School Violence, 13</a:t>
            </a:r>
            <a:r>
              <a:rPr lang="en-US" i="0" baseline="0" dirty="0" smtClean="0"/>
              <a:t>, 210-227.</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Sternberg (2007). Cultural concepts of giftedness. </a:t>
            </a:r>
            <a:r>
              <a:rPr lang="en-US" i="1" dirty="0" err="1" smtClean="0"/>
              <a:t>Roeper</a:t>
            </a:r>
            <a:r>
              <a:rPr lang="en-US" i="1" dirty="0" smtClean="0"/>
              <a:t> Review, 29,</a:t>
            </a:r>
            <a:r>
              <a:rPr lang="en-US" i="1" baseline="0" dirty="0" smtClean="0"/>
              <a:t> </a:t>
            </a:r>
            <a:r>
              <a:rPr lang="en-US" i="0" baseline="0" dirty="0" smtClean="0"/>
              <a:t>160-165.</a:t>
            </a:r>
            <a:endParaRPr lang="en-US" i="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19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66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06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3 examines our thinking about the diversity of our student population. How we think about who benefits from highly capable services colors our lenses when we look for strengths and talents in our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Examining diversity forces us to question the characteristics traditionally attributed to gifted students and causes us to reflect upon the relationship between language, culture, economic status, family background, or area of disability and learning.  Participants will learn about current research and effective practices for addressing the needs of diverse student populations who are in need of highly capable services. Most importantly, this module emphasizes the need to provide access and equity to students from all populations who need highly capable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445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Who </a:t>
            </a:r>
            <a:r>
              <a:rPr lang="en-US" sz="1200" kern="1200" dirty="0" smtClean="0">
                <a:solidFill>
                  <a:schemeClr val="tx1"/>
                </a:solidFill>
                <a:effectLst/>
                <a:latin typeface="+mn-lt"/>
                <a:ea typeface="+mn-ea"/>
                <a:cs typeface="+mn-cs"/>
              </a:rPr>
              <a:t>are diverse, advanced learners?  At the start of this module, we discussed the great deal of </a:t>
            </a:r>
            <a:r>
              <a:rPr lang="en-US" sz="1200" b="1" kern="1200" dirty="0" smtClean="0">
                <a:solidFill>
                  <a:schemeClr val="tx1"/>
                </a:solidFill>
                <a:effectLst/>
                <a:latin typeface="+mn-lt"/>
                <a:ea typeface="+mn-ea"/>
                <a:cs typeface="+mn-cs"/>
              </a:rPr>
              <a:t>diversity in race/ethnicity, culture, class, languages, family situations, life experiences, academic and intellectual abilities, and thinking styles. </a:t>
            </a:r>
          </a:p>
          <a:p>
            <a:r>
              <a:rPr lang="en-US" sz="1200" kern="1200" dirty="0" smtClean="0">
                <a:solidFill>
                  <a:schemeClr val="tx1"/>
                </a:solidFill>
                <a:effectLst/>
                <a:latin typeface="+mn-lt"/>
                <a:ea typeface="+mn-ea"/>
                <a:cs typeface="+mn-cs"/>
              </a:rPr>
              <a:t>In the following sections, we refer specifically to:</a:t>
            </a:r>
          </a:p>
          <a:p>
            <a:pPr marL="228600" indent="-228600">
              <a:buFont typeface="+mj-lt"/>
              <a:buAutoNum type="arabicPeriod"/>
            </a:pPr>
            <a:endParaRPr lang="en-US" sz="1200" b="1" kern="1200" dirty="0" smtClean="0">
              <a:solidFill>
                <a:schemeClr val="tx1"/>
              </a:solidFill>
              <a:effectLst/>
              <a:latin typeface="+mn-lt"/>
              <a:ea typeface="+mn-ea"/>
              <a:cs typeface="+mn-cs"/>
            </a:endParaRPr>
          </a:p>
          <a:p>
            <a:pPr marL="228600" indent="-228600">
              <a:buFont typeface="+mj-lt"/>
              <a:buAutoNum type="arabicPeriod"/>
            </a:pPr>
            <a:r>
              <a:rPr lang="en-US" sz="1200" b="1" kern="1200" dirty="0" smtClean="0">
                <a:solidFill>
                  <a:schemeClr val="tx1"/>
                </a:solidFill>
                <a:effectLst/>
                <a:latin typeface="+mn-lt"/>
                <a:ea typeface="+mn-ea"/>
                <a:cs typeface="+mn-cs"/>
              </a:rPr>
              <a:t>The ethnically and culturally diverse</a:t>
            </a:r>
            <a:r>
              <a:rPr lang="en-US" sz="1200" kern="1200" dirty="0" smtClean="0">
                <a:solidFill>
                  <a:schemeClr val="tx1"/>
                </a:solidFill>
                <a:effectLst/>
                <a:latin typeface="+mn-lt"/>
                <a:ea typeface="+mn-ea"/>
                <a:cs typeface="+mn-cs"/>
              </a:rPr>
              <a:t>, including </a:t>
            </a:r>
            <a:r>
              <a:rPr lang="en-US" sz="1200" b="1" kern="1200" dirty="0" smtClean="0">
                <a:solidFill>
                  <a:schemeClr val="tx1"/>
                </a:solidFill>
                <a:effectLst/>
                <a:latin typeface="+mn-lt"/>
                <a:ea typeface="+mn-ea"/>
                <a:cs typeface="+mn-cs"/>
              </a:rPr>
              <a:t>African Americans</a:t>
            </a:r>
            <a:r>
              <a:rPr lang="en-US" sz="1200" kern="1200" dirty="0" smtClean="0">
                <a:solidFill>
                  <a:schemeClr val="tx1"/>
                </a:solidFill>
                <a:effectLst/>
                <a:latin typeface="+mn-lt"/>
                <a:ea typeface="+mn-ea"/>
                <a:cs typeface="+mn-cs"/>
              </a:rPr>
              <a:t>, Hispanic Americans, Southeast Asian Americans and Pacific Islanders, </a:t>
            </a:r>
            <a:r>
              <a:rPr lang="en-US" sz="1200" b="0"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Native Americans </a:t>
            </a:r>
          </a:p>
          <a:p>
            <a:pPr marL="228600" indent="-228600">
              <a:buFont typeface="+mj-lt"/>
              <a:buAutoNum type="arabicPeriod"/>
            </a:pPr>
            <a:r>
              <a:rPr lang="en-US" sz="1200" kern="1200" dirty="0" smtClean="0">
                <a:solidFill>
                  <a:schemeClr val="tx1"/>
                </a:solidFill>
                <a:effectLst/>
                <a:latin typeface="+mn-lt"/>
                <a:ea typeface="+mn-ea"/>
                <a:cs typeface="+mn-cs"/>
              </a:rPr>
              <a:t>And those </a:t>
            </a:r>
            <a:r>
              <a:rPr lang="en-US" sz="1200" b="1" kern="1200" dirty="0" smtClean="0">
                <a:solidFill>
                  <a:schemeClr val="tx1"/>
                </a:solidFill>
                <a:effectLst/>
                <a:latin typeface="+mn-lt"/>
                <a:ea typeface="+mn-ea"/>
                <a:cs typeface="+mn-cs"/>
              </a:rPr>
              <a:t>diverse by experiences</a:t>
            </a:r>
            <a:r>
              <a:rPr lang="en-US" sz="1200" kern="1200" dirty="0" smtClean="0">
                <a:solidFill>
                  <a:schemeClr val="tx1"/>
                </a:solidFill>
                <a:effectLst/>
                <a:latin typeface="+mn-lt"/>
                <a:ea typeface="+mn-ea"/>
                <a:cs typeface="+mn-cs"/>
              </a:rPr>
              <a:t>, which include English learners, students identified as twice exceptional, low-income, and/or rural (</a:t>
            </a:r>
            <a:r>
              <a:rPr lang="en-US" sz="1200" kern="1200" dirty="0" err="1" smtClean="0">
                <a:solidFill>
                  <a:schemeClr val="tx1"/>
                </a:solidFill>
                <a:effectLst/>
                <a:latin typeface="+mn-lt"/>
                <a:ea typeface="+mn-ea"/>
                <a:cs typeface="+mn-cs"/>
              </a:rPr>
              <a:t>Siegle</a:t>
            </a:r>
            <a:r>
              <a:rPr lang="en-US" sz="1200" kern="1200" dirty="0" smtClean="0">
                <a:solidFill>
                  <a:schemeClr val="tx1"/>
                </a:solidFill>
                <a:effectLst/>
                <a:latin typeface="+mn-lt"/>
                <a:ea typeface="+mn-ea"/>
                <a:cs typeface="+mn-cs"/>
              </a:rPr>
              <a:t> et al., 2016).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 this in mind, it’s imperative we understand our students and their unique backgrounds. More likely than not, your district and school is diverse in multiple ways. Hispanic American students may be children of migrant workers, or professors who are fluent in English.  African American students may be recent immigrants from Nigeria.  Asian American students may be twice exceptional and living in poverty in single family homes.</a:t>
            </a:r>
            <a:endParaRPr lang="en-US" b="1" dirty="0" smtClean="0"/>
          </a:p>
          <a:p>
            <a:endParaRPr lang="en-US" b="1" dirty="0" smtClean="0"/>
          </a:p>
          <a:p>
            <a:r>
              <a:rPr lang="en-US" b="1"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Siegle, D., Gubbins, J. E., O’Rourke, P., Langley, S. D., </a:t>
            </a:r>
            <a:r>
              <a:rPr lang="en-US" sz="1200" dirty="0" err="1" smtClean="0">
                <a:solidFill>
                  <a:schemeClr val="tx1"/>
                </a:solidFill>
              </a:rPr>
              <a:t>Mun</a:t>
            </a:r>
            <a:r>
              <a:rPr lang="en-US" sz="1200" dirty="0" smtClean="0">
                <a:solidFill>
                  <a:schemeClr val="tx1"/>
                </a:solidFill>
              </a:rPr>
              <a:t>, R. U., Luria, S. R., Little, C. A.,…</a:t>
            </a:r>
            <a:r>
              <a:rPr lang="en-US" sz="1200" dirty="0" err="1" smtClean="0">
                <a:solidFill>
                  <a:schemeClr val="tx1"/>
                </a:solidFill>
              </a:rPr>
              <a:t>Plucker</a:t>
            </a:r>
            <a:r>
              <a:rPr lang="en-US" sz="1200" dirty="0" smtClean="0">
                <a:solidFill>
                  <a:schemeClr val="tx1"/>
                </a:solidFill>
              </a:rPr>
              <a:t>, J. A. (In press). Barriers to underserved students’ participation in gifted programs and possible solutions.  </a:t>
            </a:r>
            <a:r>
              <a:rPr lang="en-US" sz="1200" i="1" dirty="0" smtClean="0">
                <a:solidFill>
                  <a:schemeClr val="tx1"/>
                </a:solidFill>
              </a:rPr>
              <a:t>Journal for the Education of the Gifted. </a:t>
            </a:r>
            <a:r>
              <a:rPr lang="en-US" sz="1200" dirty="0" smtClean="0"/>
              <a:t>Advance online publication.   doi:10.1177/0162353216640930</a:t>
            </a:r>
            <a:r>
              <a:rPr lang="en-US" sz="1200" dirty="0" smtClean="0">
                <a:solidFill>
                  <a:schemeClr val="tx1"/>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48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America is often referred to as a country built by immigrants.  However, the ethnically and culturally diverse groups of people who reside in this country have varying histories and experiences which influence how they view and perform in school. This, in turn can affect how they are viewed and treated by educators.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Quick Facts on Race and Ethnicity: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2010 U.S. Census, of the 300 million people who make up the U.S. population,, 72% are white, 16% are Hispanic, 13% are black or African American, 5% Asian alone, 0.9% American Indian and Alaska Native,  0.1 Native Hawaiian and other Pacific Islander, and 2.4% are two or more races:.  Approximately 13 percent of the general population were identified as foreign-born, with many new immigrants of Asian and Latin American descent. (</a:t>
            </a:r>
            <a:r>
              <a:rPr lang="en-US" sz="1200" kern="1200" dirty="0" err="1" smtClean="0">
                <a:solidFill>
                  <a:schemeClr val="tx1"/>
                </a:solidFill>
                <a:effectLst/>
                <a:latin typeface="+mn-lt"/>
                <a:ea typeface="+mn-ea"/>
                <a:cs typeface="+mn-cs"/>
              </a:rPr>
              <a:t>Grieco</a:t>
            </a:r>
            <a:r>
              <a:rPr lang="en-US" sz="1200" kern="1200" dirty="0" smtClean="0">
                <a:solidFill>
                  <a:schemeClr val="tx1"/>
                </a:solidFill>
                <a:effectLst/>
                <a:latin typeface="+mn-lt"/>
                <a:ea typeface="+mn-ea"/>
                <a:cs typeface="+mn-cs"/>
              </a:rPr>
              <a:t> et al., 2012b).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Voluntary and involuntary minorities:</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Ogbu</a:t>
            </a:r>
            <a:r>
              <a:rPr lang="en-US" sz="1200" kern="1200" dirty="0" smtClean="0">
                <a:solidFill>
                  <a:schemeClr val="tx1"/>
                </a:solidFill>
                <a:effectLst/>
                <a:latin typeface="+mn-lt"/>
                <a:ea typeface="+mn-ea"/>
                <a:cs typeface="+mn-cs"/>
              </a:rPr>
              <a:t> &amp; Simons (1998) made a distinction between </a:t>
            </a:r>
          </a:p>
          <a:p>
            <a:pPr marL="228600" indent="-228600">
              <a:buFont typeface="+mj-lt"/>
              <a:buAutoNum type="arabicPeriod"/>
            </a:pPr>
            <a:r>
              <a:rPr lang="en-US" sz="1200" kern="1200" dirty="0" smtClean="0">
                <a:solidFill>
                  <a:schemeClr val="tx1"/>
                </a:solidFill>
                <a:effectLst/>
                <a:latin typeface="+mn-lt"/>
                <a:ea typeface="+mn-ea"/>
                <a:cs typeface="+mn-cs"/>
              </a:rPr>
              <a:t>Voluntary (immigrant) minorities, </a:t>
            </a:r>
          </a:p>
          <a:p>
            <a:pPr marL="228600" indent="-228600">
              <a:buFont typeface="+mj-lt"/>
              <a:buAutoNum type="arabicPeriod"/>
            </a:pPr>
            <a:r>
              <a:rPr lang="en-US" sz="1200" kern="1200" dirty="0" smtClean="0">
                <a:solidFill>
                  <a:schemeClr val="tx1"/>
                </a:solidFill>
                <a:effectLst/>
                <a:latin typeface="+mn-lt"/>
                <a:ea typeface="+mn-ea"/>
                <a:cs typeface="+mn-cs"/>
              </a:rPr>
              <a:t>Refugees, migrant/guest workers, undocumented workers, and </a:t>
            </a:r>
            <a:r>
              <a:rPr lang="en-US" sz="1200" kern="1200" dirty="0" err="1" smtClean="0">
                <a:solidFill>
                  <a:schemeClr val="tx1"/>
                </a:solidFill>
                <a:effectLst/>
                <a:latin typeface="+mn-lt"/>
                <a:ea typeface="+mn-ea"/>
                <a:cs typeface="+mn-cs"/>
              </a:rPr>
              <a:t>binationals</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Involuntary minorities (p. 164).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their definition, voluntary or immigrant minorities are: 1) people who chose to move hoping for a better life, and 2) those who do not feel their presence in the US as forced on them by the US government or White Americans. Examples include immigrants from Africa, Cuba, China, Japan, Korea, Central and South America, the Caribbean, and Mexico.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varied motivations and pathways for choosing immigration can be complex and contextual, but generally the decision is made to ensure a better life and to “maximize family well-being,“ write Trask, Brady, </a:t>
            </a:r>
            <a:r>
              <a:rPr lang="en-US" sz="1200" kern="1200" dirty="0" err="1" smtClean="0">
                <a:solidFill>
                  <a:schemeClr val="tx1"/>
                </a:solidFill>
                <a:effectLst/>
                <a:latin typeface="+mn-lt"/>
                <a:ea typeface="+mn-ea"/>
                <a:cs typeface="+mn-cs"/>
              </a:rPr>
              <a:t>Qiu</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Radnai</a:t>
            </a:r>
            <a:r>
              <a:rPr lang="en-US" sz="1200" kern="1200" dirty="0" smtClean="0">
                <a:solidFill>
                  <a:schemeClr val="tx1"/>
                </a:solidFill>
                <a:effectLst/>
                <a:latin typeface="+mn-lt"/>
                <a:ea typeface="+mn-ea"/>
                <a:cs typeface="+mn-cs"/>
              </a:rPr>
              <a:t>-Griffin, 2009, p. 56).  Most voluntary immigrant parents have high educational aspirations for their children in hopes that their children will have a better future.  In turn, many children of immigrants feel that they have to live up to parent aspirations, because they see how much their parents have sacrificed for them (</a:t>
            </a:r>
            <a:r>
              <a:rPr lang="en-US" sz="1200" kern="1200" dirty="0" err="1" smtClean="0">
                <a:solidFill>
                  <a:schemeClr val="tx1"/>
                </a:solidFill>
                <a:effectLst/>
                <a:latin typeface="+mn-lt"/>
                <a:ea typeface="+mn-ea"/>
                <a:cs typeface="+mn-cs"/>
              </a:rPr>
              <a:t>Portes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Rumbaut</a:t>
            </a:r>
            <a:r>
              <a:rPr lang="en-US" sz="1200" kern="1200" dirty="0" smtClean="0">
                <a:solidFill>
                  <a:schemeClr val="tx1"/>
                </a:solidFill>
                <a:effectLst/>
                <a:latin typeface="+mn-lt"/>
                <a:ea typeface="+mn-ea"/>
                <a:cs typeface="+mn-cs"/>
              </a:rPr>
              <a:t>, 2001).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But not all immigration is voluntary.</a:t>
            </a:r>
            <a:r>
              <a:rPr lang="en-US" sz="1200" kern="1200" dirty="0" smtClean="0">
                <a:solidFill>
                  <a:schemeClr val="tx1"/>
                </a:solidFill>
                <a:effectLst/>
                <a:latin typeface="+mn-lt"/>
                <a:ea typeface="+mn-ea"/>
                <a:cs typeface="+mn-cs"/>
              </a:rPr>
              <a:t>  Those who leave due to persecution or fear of persecution because of race/ethnicity, nationality, religion, social or political affiliations are called asylum seekers or refugees (Suarez-Orozco &amp; Suarez-Orozco, 2001; </a:t>
            </a:r>
            <a:r>
              <a:rPr lang="en-US" sz="1200" kern="1200" dirty="0" err="1" smtClean="0">
                <a:solidFill>
                  <a:schemeClr val="tx1"/>
                </a:solidFill>
                <a:effectLst/>
                <a:latin typeface="+mn-lt"/>
                <a:ea typeface="+mn-ea"/>
                <a:cs typeface="+mn-cs"/>
              </a:rPr>
              <a:t>McBrien</a:t>
            </a:r>
            <a:r>
              <a:rPr lang="en-US" sz="1200" kern="1200" dirty="0" smtClean="0">
                <a:solidFill>
                  <a:schemeClr val="tx1"/>
                </a:solidFill>
                <a:effectLst/>
                <a:latin typeface="+mn-lt"/>
                <a:ea typeface="+mn-ea"/>
                <a:cs typeface="+mn-cs"/>
              </a:rPr>
              <a:t> &amp; Ford, 2012).  Some examples include Southeast Asian Americans such as the Vietnamese, Cambodians, and Laotians who were resettled during the Vietnam War and the Khmer Rouge regime in Cambodia; and Ethiopians, Haitians, and Somali, and most recently, Syrians.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Involuntary minorities are nonimmigrant people who have been forced against their will to become a part of U.S. society. Native Americans and Alaska Natives, Pacific Islanders, Black Americans who came as slaves are all examples of involuntary minorities. (</a:t>
            </a:r>
            <a:r>
              <a:rPr lang="en-US" sz="1200" kern="1200" dirty="0" err="1" smtClean="0">
                <a:solidFill>
                  <a:schemeClr val="tx1"/>
                </a:solidFill>
                <a:effectLst/>
                <a:latin typeface="+mn-lt"/>
                <a:ea typeface="+mn-ea"/>
                <a:cs typeface="+mn-cs"/>
              </a:rPr>
              <a:t>Ogbu</a:t>
            </a:r>
            <a:r>
              <a:rPr lang="en-US" sz="1200" kern="1200" dirty="0" smtClean="0">
                <a:solidFill>
                  <a:schemeClr val="tx1"/>
                </a:solidFill>
                <a:effectLst/>
                <a:latin typeface="+mn-lt"/>
                <a:ea typeface="+mn-ea"/>
                <a:cs typeface="+mn-cs"/>
              </a:rPr>
              <a:t> &amp; Simons, 1998).  This group tends to be less successful economically than voluntary minorities, experiences more difficulties with cultural and linguistic adaptation, and does not perform as well academically.  It is their group’s history that determines this status rather than race, and this history along with the interaction of socioeconomic status impacts how families and children experience school.</a:t>
            </a:r>
            <a:endParaRPr lang="en-US" b="1" dirty="0"/>
          </a:p>
          <a:p>
            <a:endParaRPr lang="en-US" b="1" dirty="0" smtClean="0"/>
          </a:p>
          <a:p>
            <a:r>
              <a:rPr lang="en-US" b="1" dirty="0" smtClean="0"/>
              <a:t>References</a:t>
            </a:r>
            <a:r>
              <a:rPr lang="en-US" b="1" dirty="0"/>
              <a:t>:</a:t>
            </a:r>
            <a:endParaRPr lang="en-US" dirty="0"/>
          </a:p>
          <a:p>
            <a:r>
              <a:rPr lang="en-US" dirty="0" err="1"/>
              <a:t>Grieco</a:t>
            </a:r>
            <a:r>
              <a:rPr lang="en-US" dirty="0"/>
              <a:t>, E.M., Acosta, Y.D., de la Cruz, P., Gambino, C., </a:t>
            </a:r>
            <a:r>
              <a:rPr lang="en-US" dirty="0" err="1"/>
              <a:t>Gryn</a:t>
            </a:r>
            <a:r>
              <a:rPr lang="en-US" dirty="0"/>
              <a:t>, T., Larsen, L.J.,…Walters, N.P. (2012). The foreign-born population in the United States: 2010. Retrieved from the U.S. Census Bureau website, </a:t>
            </a:r>
            <a:r>
              <a:rPr lang="en-US" u="sng" dirty="0">
                <a:hlinkClick r:id="rId3"/>
              </a:rPr>
              <a:t>http://www.census.gov/prod/2012pubs/acs-19.pdf</a:t>
            </a:r>
            <a:r>
              <a:rPr lang="en-US" dirty="0"/>
              <a:t>.</a:t>
            </a:r>
          </a:p>
          <a:p>
            <a:endParaRPr lang="en-US" dirty="0" smtClean="0"/>
          </a:p>
          <a:p>
            <a:r>
              <a:rPr lang="en-US" dirty="0" err="1" smtClean="0"/>
              <a:t>McBrien</a:t>
            </a:r>
            <a:r>
              <a:rPr lang="en-US" dirty="0"/>
              <a:t>, J.L. &amp; Ford, J. (2012).  Serving the Needs of Refugee Children and Families.  In F.L. McCarthy &amp; M.H. Vickers (Eds.), </a:t>
            </a:r>
            <a:r>
              <a:rPr lang="en-US" i="1" dirty="0"/>
              <a:t>Refugee and Immigrant Students: Achieving Equity in Education</a:t>
            </a:r>
            <a:r>
              <a:rPr lang="en-US" dirty="0"/>
              <a:t> (107-126).  Charlotte, NC: Information Age Publishing, Inc. </a:t>
            </a:r>
          </a:p>
          <a:p>
            <a:endParaRPr lang="en-US" dirty="0" smtClean="0"/>
          </a:p>
          <a:p>
            <a:r>
              <a:rPr lang="en-US" dirty="0" err="1" smtClean="0"/>
              <a:t>Ogbu</a:t>
            </a:r>
            <a:r>
              <a:rPr lang="en-US" dirty="0"/>
              <a:t>, J.U. &amp; Simons, H.D. (1998).  Voluntary and Involuntary Minorities: A Cultural-Ecological Theory of School Performance with Some Implications for Education.  </a:t>
            </a:r>
            <a:r>
              <a:rPr lang="en-US" i="1" dirty="0"/>
              <a:t>Anthropology &amp; Education Quarterly</a:t>
            </a:r>
            <a:r>
              <a:rPr lang="en-US" dirty="0"/>
              <a:t>, 29(2), 155-188.</a:t>
            </a:r>
          </a:p>
          <a:p>
            <a:endParaRPr lang="en-US" dirty="0" smtClean="0"/>
          </a:p>
          <a:p>
            <a:r>
              <a:rPr lang="en-US" dirty="0" err="1" smtClean="0"/>
              <a:t>Portes</a:t>
            </a:r>
            <a:r>
              <a:rPr lang="en-US" dirty="0"/>
              <a:t>, A. &amp; </a:t>
            </a:r>
            <a:r>
              <a:rPr lang="en-US" dirty="0" err="1"/>
              <a:t>Rumbaut</a:t>
            </a:r>
            <a:r>
              <a:rPr lang="en-US" dirty="0"/>
              <a:t>, R.G. (2001).  </a:t>
            </a:r>
            <a:r>
              <a:rPr lang="en-US" i="1" dirty="0"/>
              <a:t>Legacies: The story of the immigrant second generation.  </a:t>
            </a:r>
            <a:r>
              <a:rPr lang="en-US" dirty="0"/>
              <a:t>Berkeley, CA: University of California Press.</a:t>
            </a:r>
          </a:p>
          <a:p>
            <a:endParaRPr lang="en-US" dirty="0" smtClean="0"/>
          </a:p>
          <a:p>
            <a:r>
              <a:rPr lang="en-US" dirty="0" smtClean="0"/>
              <a:t>Siegle</a:t>
            </a:r>
            <a:r>
              <a:rPr lang="en-US" dirty="0"/>
              <a:t>, D., Gubbins, J. E., O’Rourke, P., Langley, S. D., </a:t>
            </a:r>
            <a:r>
              <a:rPr lang="en-US" b="1" dirty="0" err="1"/>
              <a:t>Mun</a:t>
            </a:r>
            <a:r>
              <a:rPr lang="en-US" b="1" dirty="0"/>
              <a:t>, R. U</a:t>
            </a:r>
            <a:r>
              <a:rPr lang="en-US" dirty="0"/>
              <a:t>., Luria, S. R.,…&amp; </a:t>
            </a:r>
            <a:r>
              <a:rPr lang="en-US" dirty="0" err="1"/>
              <a:t>Plucker</a:t>
            </a:r>
            <a:r>
              <a:rPr lang="en-US" dirty="0"/>
              <a:t>, J. A. (2016). Barriers to underserved students’ participation in gifted programs and possible solutions.  </a:t>
            </a:r>
            <a:r>
              <a:rPr lang="en-US" i="1" dirty="0"/>
              <a:t>Journal for the Education of the Gifted</a:t>
            </a:r>
            <a:r>
              <a:rPr lang="en-US" dirty="0"/>
              <a:t>.  Advance online publication.   doi:10.1177/0162353216640930</a:t>
            </a:r>
          </a:p>
          <a:p>
            <a:endParaRPr lang="en-US" dirty="0" smtClean="0"/>
          </a:p>
          <a:p>
            <a:r>
              <a:rPr lang="en-US" dirty="0" smtClean="0"/>
              <a:t>Suarez-Orozco</a:t>
            </a:r>
            <a:r>
              <a:rPr lang="en-US" dirty="0"/>
              <a:t>, C. &amp; Suarez-Orozco, M.M. (2001).  </a:t>
            </a:r>
            <a:r>
              <a:rPr lang="en-US" i="1" dirty="0"/>
              <a:t>Children of Immigration</a:t>
            </a:r>
            <a:r>
              <a:rPr lang="en-US" dirty="0"/>
              <a:t>.  Cambridge, MA: Harvard University Press.</a:t>
            </a:r>
          </a:p>
          <a:p>
            <a:endParaRPr lang="en-US" dirty="0" smtClean="0"/>
          </a:p>
          <a:p>
            <a:r>
              <a:rPr lang="en-US" dirty="0" smtClean="0"/>
              <a:t>Trask</a:t>
            </a:r>
            <a:r>
              <a:rPr lang="en-US" dirty="0"/>
              <a:t>, B.S., Brady, L.T., </a:t>
            </a:r>
            <a:r>
              <a:rPr lang="en-US" dirty="0" err="1"/>
              <a:t>Qiu</a:t>
            </a:r>
            <a:r>
              <a:rPr lang="en-US" dirty="0"/>
              <a:t>, W., &amp; </a:t>
            </a:r>
            <a:r>
              <a:rPr lang="en-US" dirty="0" err="1"/>
              <a:t>Radnai</a:t>
            </a:r>
            <a:r>
              <a:rPr lang="en-US" dirty="0"/>
              <a:t>-Griffin, D. (2009).  Understanding the Immigrant Experience through a </a:t>
            </a:r>
            <a:r>
              <a:rPr lang="en-US" dirty="0" err="1"/>
              <a:t>Lifecourse</a:t>
            </a:r>
            <a:r>
              <a:rPr lang="en-US" dirty="0"/>
              <a:t> Lens.  In R.L. </a:t>
            </a:r>
            <a:r>
              <a:rPr lang="en-US" dirty="0" err="1"/>
              <a:t>Dalla</a:t>
            </a:r>
            <a:r>
              <a:rPr lang="en-US" dirty="0"/>
              <a:t>, J. </a:t>
            </a:r>
            <a:r>
              <a:rPr lang="en-US" dirty="0" err="1"/>
              <a:t>Defrain</a:t>
            </a:r>
            <a:r>
              <a:rPr lang="en-US" dirty="0"/>
              <a:t>, J. Johnson, &amp; D.A. Abbott (Eds.) </a:t>
            </a:r>
            <a:r>
              <a:rPr lang="en-US" i="1" dirty="0"/>
              <a:t>Strengths and Challenges of New Immigrant Families: Implications for Research, Education, Policy, and Service </a:t>
            </a:r>
            <a:r>
              <a:rPr lang="en-US" dirty="0"/>
              <a:t>(53-69).  New York, NY: Lexington Books.   </a:t>
            </a:r>
          </a:p>
          <a:p>
            <a:endParaRPr lang="en-US" b="1" dirty="0" smtClean="0"/>
          </a:p>
          <a:p>
            <a:r>
              <a:rPr lang="en-US" b="1" dirty="0" smtClean="0"/>
              <a:t>Reading</a:t>
            </a:r>
            <a:r>
              <a:rPr lang="en-US" b="1" dirty="0"/>
              <a:t>:</a:t>
            </a:r>
            <a:endParaRPr lang="en-US" dirty="0"/>
          </a:p>
          <a:p>
            <a:r>
              <a:rPr lang="en-US" dirty="0" err="1"/>
              <a:t>Ogbu</a:t>
            </a:r>
            <a:r>
              <a:rPr lang="en-US" dirty="0"/>
              <a:t>, J.U. &amp; Simons, H.D. (1998).  Voluntary and Involuntary Minorities: A Cultural-Ecological Theory of School Performance with Some Implications for Education.  </a:t>
            </a:r>
            <a:r>
              <a:rPr lang="en-US" i="1" dirty="0"/>
              <a:t>Anthropology &amp; Education Quarterly</a:t>
            </a:r>
            <a:r>
              <a:rPr lang="en-US" dirty="0"/>
              <a:t>, 29(2), 155-188.</a:t>
            </a:r>
          </a:p>
          <a:p>
            <a:endParaRPr lang="en-US" dirty="0" smtClean="0"/>
          </a:p>
          <a:p>
            <a:r>
              <a:rPr lang="en-US" b="1" dirty="0"/>
              <a:t/>
            </a:r>
            <a:br>
              <a:rPr lang="en-US" b="1" dirty="0"/>
            </a:b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431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our second category of diverse, advanced learners, we include those who are diverse by their experiences as English Learners, low income, twice exceptional, and rural residential circumstances.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English Learners: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English Learners (ELs) are the fastest growing population of learners in the United States (National Center for Education Statistics, 2013). their representation in gifted programming lags behind not only traditional populations of learners, (Adler, 1967; Callahan, 2005) but also other underserved populations of learners (Matthews, 2014).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Low-Income: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multitude of factors associated with poverty; lack of resources, parental support, higher levels of stress, and immigration, play a key role in the lives of high poverty students. These factors, among many others, influence the achievement level of all groups.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Twice-Exceptional: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Students with potential for high achievement and creative talent and one or more disabilities are referred to as twice-exceptional.  These students face unique challenges where gifts and disabilities may mask or exacerbate each other.  For example, a student’s excellent verbal and comprehension skills could be masked by their dyslexia. “Identification should be conducted in consultation with experts in both fields, including those knowledgeable specifically about twice-exceptionality (Reis, Baum, &amp; Burke, 2014).”, and quoted by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Siegle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et al., 2016</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Rural: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the 2010–2011 school year, a little more than 20% of all public school students attended schools in rural areas (Johnson, Showalter, Klein, &amp; Lester, 2014). For students in rural communities, lack of challenge and lack of teacher preparation create a difficult environment for talent to surface. Often, deficit thinking, which creates barriers that make it impossible for talent to emerge, and low expectations create self-fulfilling prophecy problems. Moreover, scarcity of resources makes offering advanced or honors-level courses difficult, if not impossible, when rural schools must focus on remediation with a scarcity of qualified personnel  (Fears Floyd et al., 2011).” and quoted by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Siegle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et al, 2016.</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“Prior to controlling for achievement or for any school or district differences,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Siegle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McCoach</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Gubbins</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Callahan, and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Knupp</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(2015) found the odds of being identified as gifted were more than 3.5 times higher for these White reference students than for Black students not eligible for free/reduced-price lunch programs, almost 12 times higher for these White reference students than for Black students eligible for free/reduced-price lunch programs, and more than 15.5 times higher for these White reference students than for Latino students who were ELLs and eligible for free/reduced-price lunch programs.” </a:t>
            </a:r>
            <a:r>
              <a:rPr lang="da-DK" sz="1200" dirty="0" smtClean="0">
                <a:effectLst/>
                <a:latin typeface="Times New Roman" panose="02020603050405020304" pitchFamily="18" charset="0"/>
                <a:ea typeface="Calibri" panose="020F0502020204030204" pitchFamily="34" charset="0"/>
                <a:cs typeface="Times New Roman" panose="02020603050405020304" pitchFamily="18" charset="0"/>
              </a:rPr>
              <a:t>(Siegle et al., 2016, P. 1-2)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b="1" dirty="0"/>
              <a:t>References:</a:t>
            </a:r>
            <a:endParaRPr lang="en-US" dirty="0"/>
          </a:p>
          <a:p>
            <a:r>
              <a:rPr lang="en-US" b="1" dirty="0"/>
              <a:t>Siegle et al., 2016</a:t>
            </a:r>
            <a:endParaRPr lang="en-US" dirty="0"/>
          </a:p>
          <a:p>
            <a:endParaRPr lang="en-US" dirty="0" smtClean="0"/>
          </a:p>
          <a:p>
            <a:r>
              <a:rPr lang="en-US" b="1" dirty="0" smtClean="0"/>
              <a:t>Articles to explore:</a:t>
            </a:r>
          </a:p>
          <a:p>
            <a:pPr defTabSz="929579">
              <a:defRPr/>
            </a:pPr>
            <a:r>
              <a:rPr lang="en-US" baseline="0" dirty="0" smtClean="0"/>
              <a:t>“Gifted but still learning English” Audio and Transcript Available.</a:t>
            </a:r>
          </a:p>
          <a:p>
            <a:pPr defTabSz="929579">
              <a:defRPr/>
            </a:pPr>
            <a:r>
              <a:rPr lang="en-US" baseline="0" dirty="0" smtClean="0"/>
              <a:t>http://www.npr.org/sections/ed/2016/04/11/467653193/gifted-but-still-learning-english-overlooked-underserved</a:t>
            </a:r>
          </a:p>
          <a:p>
            <a:r>
              <a:rPr lang="en-US" dirty="0"/>
              <a:t/>
            </a:r>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6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0" dirty="0"/>
              <a:t>The Washington Administrative Codes stress the importance of using “multiple objective criteria” for identification purposes (WAC 392-170-055) and that “there is no single prescribed method for identification of students among the most highly capable.”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5241" indent="-290477">
              <a:defRPr>
                <a:solidFill>
                  <a:schemeClr val="tx1"/>
                </a:solidFill>
                <a:latin typeface="Arial" charset="0"/>
                <a:ea typeface="ＭＳ Ｐゴシック" charset="0"/>
              </a:defRPr>
            </a:lvl2pPr>
            <a:lvl3pPr marL="1161910" indent="-232382">
              <a:defRPr>
                <a:solidFill>
                  <a:schemeClr val="tx1"/>
                </a:solidFill>
                <a:latin typeface="Arial" charset="0"/>
                <a:ea typeface="ＭＳ Ｐゴシック" charset="0"/>
              </a:defRPr>
            </a:lvl3pPr>
            <a:lvl4pPr marL="1626673" indent="-232382">
              <a:defRPr>
                <a:solidFill>
                  <a:schemeClr val="tx1"/>
                </a:solidFill>
                <a:latin typeface="Arial" charset="0"/>
                <a:ea typeface="ＭＳ Ｐゴシック" charset="0"/>
              </a:defRPr>
            </a:lvl4pPr>
            <a:lvl5pPr marL="2091438" indent="-232382">
              <a:defRPr>
                <a:solidFill>
                  <a:schemeClr val="tx1"/>
                </a:solidFill>
                <a:latin typeface="Arial" charset="0"/>
                <a:ea typeface="ＭＳ Ｐゴシック" charset="0"/>
              </a:defRPr>
            </a:lvl5pPr>
            <a:lvl6pPr marL="2556201" indent="-232382" eaLnBrk="0" fontAlgn="base" hangingPunct="0">
              <a:spcBef>
                <a:spcPct val="0"/>
              </a:spcBef>
              <a:spcAft>
                <a:spcPct val="0"/>
              </a:spcAft>
              <a:defRPr>
                <a:solidFill>
                  <a:schemeClr val="tx1"/>
                </a:solidFill>
                <a:latin typeface="Arial" charset="0"/>
                <a:ea typeface="ＭＳ Ｐゴシック" charset="0"/>
              </a:defRPr>
            </a:lvl6pPr>
            <a:lvl7pPr marL="3020964" indent="-232382" eaLnBrk="0" fontAlgn="base" hangingPunct="0">
              <a:spcBef>
                <a:spcPct val="0"/>
              </a:spcBef>
              <a:spcAft>
                <a:spcPct val="0"/>
              </a:spcAft>
              <a:defRPr>
                <a:solidFill>
                  <a:schemeClr val="tx1"/>
                </a:solidFill>
                <a:latin typeface="Arial" charset="0"/>
                <a:ea typeface="ＭＳ Ｐゴシック" charset="0"/>
              </a:defRPr>
            </a:lvl7pPr>
            <a:lvl8pPr marL="3485729" indent="-232382" eaLnBrk="0" fontAlgn="base" hangingPunct="0">
              <a:spcBef>
                <a:spcPct val="0"/>
              </a:spcBef>
              <a:spcAft>
                <a:spcPct val="0"/>
              </a:spcAft>
              <a:defRPr>
                <a:solidFill>
                  <a:schemeClr val="tx1"/>
                </a:solidFill>
                <a:latin typeface="Arial" charset="0"/>
                <a:ea typeface="ＭＳ Ｐゴシック" charset="0"/>
              </a:defRPr>
            </a:lvl8pPr>
            <a:lvl9pPr marL="3950492" indent="-232382"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9B2D00A-D1F6-9842-8C26-8A80BEE49296}" type="slidenum">
              <a:rPr kumimoji="0" lang="en-US" sz="1200" b="0" i="0" u="none" strike="noStrike" kern="1200" cap="none" spc="0" normalizeH="0" baseline="0" noProof="0">
                <a:ln>
                  <a:noFill/>
                </a:ln>
                <a:solidFill>
                  <a:prstClr val="black"/>
                </a:solidFill>
                <a:effectLst/>
                <a:uLnTx/>
                <a:uFillTx/>
                <a:latin typeface="Times New Roman"/>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Times New Roman"/>
              <a:ea typeface="ＭＳ Ｐゴシック" charset="0"/>
            </a:endParaRPr>
          </a:p>
        </p:txBody>
      </p:sp>
    </p:spTree>
    <p:extLst>
      <p:ext uri="{BB962C8B-B14F-4D97-AF65-F5344CB8AC3E}">
        <p14:creationId xmlns:p14="http://schemas.microsoft.com/office/powerpoint/2010/main" val="148742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Assessments should…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Match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services are being offered?  Is it only a verbal pull-out?  Then why would you need quantitative scores to qualify?  We have to reflect on what services we offer and how that aligns with the assessments we are using to identify students for those services.  Services should also be flexible to meet needs of domain-specific learning needs. </a:t>
            </a:r>
            <a:r>
              <a:rPr lang="en-US" sz="1200" b="1" kern="1200" dirty="0" smtClean="0">
                <a:solidFill>
                  <a:schemeClr val="tx1"/>
                </a:solidFill>
                <a:effectLst/>
                <a:latin typeface="+mn-lt"/>
                <a:ea typeface="+mn-ea"/>
                <a:cs typeface="+mn-cs"/>
              </a:rPr>
              <a:t>Most gifted programs require strong language skills, putting programs in a quandary with regard to English Learners.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Be appropriate for the individual and 3. Be considered among multiple sources of data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Standardized testing may be appropriate when a certain level of English language mastery is needed to be successful in the gifted program, but we must not rely on a cut-off score to determine whether this student needs advanced learning services or not . This is particularly true when working with ethnically, culturally, and linguistically diverse students.  Using a longitudinal sample of students from 1994 to 2001, </a:t>
            </a:r>
            <a:r>
              <a:rPr lang="en-US" sz="1200" kern="1200" dirty="0" err="1" smtClean="0">
                <a:solidFill>
                  <a:schemeClr val="tx1"/>
                </a:solidFill>
                <a:effectLst/>
                <a:latin typeface="+mn-lt"/>
                <a:ea typeface="+mn-ea"/>
                <a:cs typeface="+mn-cs"/>
              </a:rPr>
              <a:t>Lakin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(2011) examined ability and achievement scores in the fourth and sixth grades.  For this sample, </a:t>
            </a:r>
            <a:r>
              <a:rPr lang="en-US" sz="1200" kern="1200" dirty="0" err="1" smtClean="0">
                <a:solidFill>
                  <a:schemeClr val="tx1"/>
                </a:solidFill>
                <a:effectLst/>
                <a:latin typeface="+mn-lt"/>
                <a:ea typeface="+mn-ea"/>
                <a:cs typeface="+mn-cs"/>
              </a:rPr>
              <a:t>CogAt</a:t>
            </a:r>
            <a:r>
              <a:rPr lang="en-US" sz="1200" kern="1200" dirty="0" smtClean="0">
                <a:solidFill>
                  <a:schemeClr val="tx1"/>
                </a:solidFill>
                <a:effectLst/>
                <a:latin typeface="+mn-lt"/>
                <a:ea typeface="+mn-ea"/>
                <a:cs typeface="+mn-cs"/>
              </a:rPr>
              <a:t> (Cognitive Abilities Test) scores for ELL students were much lower than non-ELL, with differences of “1.2 to 1.3 </a:t>
            </a:r>
            <a:r>
              <a:rPr lang="en-US" sz="1200" i="1" kern="1200" dirty="0" smtClean="0">
                <a:solidFill>
                  <a:schemeClr val="tx1"/>
                </a:solidFill>
                <a:effectLst/>
                <a:latin typeface="+mn-lt"/>
                <a:ea typeface="+mn-ea"/>
                <a:cs typeface="+mn-cs"/>
              </a:rPr>
              <a:t>SD </a:t>
            </a:r>
            <a:r>
              <a:rPr lang="en-US" sz="1200" kern="1200" dirty="0" smtClean="0">
                <a:solidFill>
                  <a:schemeClr val="tx1"/>
                </a:solidFill>
                <a:effectLst/>
                <a:latin typeface="+mn-lt"/>
                <a:ea typeface="+mn-ea"/>
                <a:cs typeface="+mn-cs"/>
              </a:rPr>
              <a:t>on the reading and verbal reasoning tests, 1.0 </a:t>
            </a:r>
            <a:r>
              <a:rPr lang="en-US" sz="1200" i="1" kern="1200" dirty="0" smtClean="0">
                <a:solidFill>
                  <a:schemeClr val="tx1"/>
                </a:solidFill>
                <a:effectLst/>
                <a:latin typeface="+mn-lt"/>
                <a:ea typeface="+mn-ea"/>
                <a:cs typeface="+mn-cs"/>
              </a:rPr>
              <a:t>SD </a:t>
            </a:r>
            <a:r>
              <a:rPr lang="en-US" sz="1200" kern="1200" dirty="0" smtClean="0">
                <a:solidFill>
                  <a:schemeClr val="tx1"/>
                </a:solidFill>
                <a:effectLst/>
                <a:latin typeface="+mn-lt"/>
                <a:ea typeface="+mn-ea"/>
                <a:cs typeface="+mn-cs"/>
              </a:rPr>
              <a:t>on the mathematics and quantitative reasoning tests, and .9 </a:t>
            </a:r>
            <a:r>
              <a:rPr lang="en-US" sz="1200" i="1" kern="1200" dirty="0" smtClean="0">
                <a:solidFill>
                  <a:schemeClr val="tx1"/>
                </a:solidFill>
                <a:effectLst/>
                <a:latin typeface="+mn-lt"/>
                <a:ea typeface="+mn-ea"/>
                <a:cs typeface="+mn-cs"/>
              </a:rPr>
              <a:t>SD </a:t>
            </a:r>
            <a:r>
              <a:rPr lang="en-US" sz="1200" kern="1200" dirty="0" smtClean="0">
                <a:solidFill>
                  <a:schemeClr val="tx1"/>
                </a:solidFill>
                <a:effectLst/>
                <a:latin typeface="+mn-lt"/>
                <a:ea typeface="+mn-ea"/>
                <a:cs typeface="+mn-cs"/>
              </a:rPr>
              <a:t>on the nonverbal reasoning Test.”  Similar patterns were observed for low-income students who qualified for free and reduced lunch.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Be Research based when possible.</a:t>
            </a:r>
            <a:r>
              <a:rPr lang="en-US" dirty="0" smtClean="0">
                <a:effectLst/>
              </a:rPr>
              <a:t> </a:t>
            </a:r>
            <a:r>
              <a:rPr lang="en-US" sz="1200" kern="1200" dirty="0" smtClean="0">
                <a:solidFill>
                  <a:schemeClr val="tx1"/>
                </a:solidFill>
                <a:effectLst/>
                <a:latin typeface="+mn-lt"/>
                <a:ea typeface="+mn-ea"/>
                <a:cs typeface="+mn-cs"/>
              </a:rPr>
              <a:t> Shouldn’t we explicitly not rely on a cutoff score? Multiple Criteria and all that. </a:t>
            </a:r>
          </a:p>
          <a:p>
            <a:endParaRPr lang="en-US" b="1" dirty="0"/>
          </a:p>
          <a:p>
            <a:r>
              <a:rPr lang="en-US" b="1" dirty="0"/>
              <a:t>References:</a:t>
            </a:r>
            <a:endParaRPr lang="en-US" dirty="0"/>
          </a:p>
          <a:p>
            <a:r>
              <a:rPr lang="en-US" dirty="0" smtClean="0"/>
              <a:t>Hertzog, N. B., </a:t>
            </a:r>
            <a:r>
              <a:rPr lang="en-US" dirty="0" err="1" smtClean="0"/>
              <a:t>Mun</a:t>
            </a:r>
            <a:r>
              <a:rPr lang="en-US" dirty="0" smtClean="0"/>
              <a:t>, R. U., DuRuz, B., &amp; Holliday, A. A. (In press). Identification of strengths and talents in young children.  </a:t>
            </a:r>
            <a:r>
              <a:rPr lang="en-US" i="1" dirty="0" smtClean="0"/>
              <a:t>APA Handbook of Giftedness and Talent</a:t>
            </a:r>
            <a:r>
              <a:rPr lang="en-US" dirty="0" smtClean="0"/>
              <a:t>.    </a:t>
            </a:r>
          </a:p>
          <a:p>
            <a:endParaRPr lang="en-US" dirty="0" smtClean="0"/>
          </a:p>
          <a:p>
            <a:r>
              <a:rPr lang="en-US" dirty="0" err="1" smtClean="0"/>
              <a:t>Lakin</a:t>
            </a:r>
            <a:r>
              <a:rPr lang="en-US" dirty="0" smtClean="0"/>
              <a:t>, J. M., &amp; </a:t>
            </a:r>
            <a:r>
              <a:rPr lang="en-US" dirty="0" err="1" smtClean="0"/>
              <a:t>Lohman</a:t>
            </a:r>
            <a:r>
              <a:rPr lang="en-US" dirty="0" smtClean="0"/>
              <a:t>, D. F. (2011). The predictive accuracy of verbal, quantitative, and nonverbal reasoning tests: Consequences for talent identification and program diversity.  </a:t>
            </a:r>
            <a:r>
              <a:rPr lang="en-US" i="1" dirty="0" smtClean="0"/>
              <a:t>Journal for the Education of the Gifted, 34,</a:t>
            </a:r>
            <a:r>
              <a:rPr lang="en-US" dirty="0" smtClean="0"/>
              <a:t> 595-623. </a:t>
            </a:r>
          </a:p>
          <a:p>
            <a:endParaRPr lang="en-US" dirty="0" smtClean="0"/>
          </a:p>
          <a:p>
            <a:r>
              <a:rPr lang="en-US" dirty="0" smtClean="0"/>
              <a:t>Pfeiffer, S. I. (2015). </a:t>
            </a:r>
            <a:r>
              <a:rPr lang="en-US" i="1" dirty="0" smtClean="0"/>
              <a:t>Essentials of gifted assessment</a:t>
            </a:r>
            <a:r>
              <a:rPr lang="en-US" dirty="0" smtClean="0"/>
              <a:t>. Hoboken, New Jersey: Wiley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30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we should strive to use culturally sensitive assessments, many scholars recognize the challenges in creating equitable assessments for diverse learners.  While some assessments, such as certain nonverbal reasoning tests, purport to be culturally fair or unbiased there is evidence to suggest that those tests may not predict future academic achievement as well as traditional assessments of ability.  There are nontraditional behavioral scales targeted at students from African American, Hispanic-American, or other cultures,  but these typically need to undergo more rigorous validation.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NAGC current position statement on “Identifying and Serving Culturally and Linguistically Diverse Gifted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“Best practice recommends the use of checklists, incorporating multiple criteria, to be completed by teachers trained to recognize how giftedness is manifested in CLD learners; checklists developed for parents and family; valid and reliable assessments instruments; student interviews; and evaluation of work samples.”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new teacher rating scales for equitable identification that may have potential are: </a:t>
            </a:r>
            <a:r>
              <a:rPr lang="en-US" sz="1200" b="1" kern="1200" dirty="0" smtClean="0">
                <a:solidFill>
                  <a:schemeClr val="tx1"/>
                </a:solidFill>
                <a:effectLst/>
                <a:latin typeface="+mn-lt"/>
                <a:ea typeface="+mn-ea"/>
                <a:cs typeface="+mn-cs"/>
              </a:rPr>
              <a:t>The High Potential Culturally and Linguistically Diverse (CLD) Scale, which</a:t>
            </a:r>
            <a:r>
              <a:rPr lang="en-US" sz="1200" kern="1200" dirty="0" smtClean="0">
                <a:solidFill>
                  <a:schemeClr val="tx1"/>
                </a:solidFill>
                <a:effectLst/>
                <a:latin typeface="+mn-lt"/>
                <a:ea typeface="+mn-ea"/>
                <a:cs typeface="+mn-cs"/>
              </a:rPr>
              <a:t> pertains to high potential in English Language Learners, and the </a:t>
            </a:r>
            <a:r>
              <a:rPr lang="en-US" sz="1200" b="1" kern="1200" dirty="0" smtClean="0">
                <a:solidFill>
                  <a:schemeClr val="tx1"/>
                </a:solidFill>
                <a:effectLst/>
                <a:latin typeface="+mn-lt"/>
                <a:ea typeface="+mn-ea"/>
                <a:cs typeface="+mn-cs"/>
              </a:rPr>
              <a:t>High Potential Culturally and Economically Diverse (CED) Scale, which</a:t>
            </a:r>
            <a:r>
              <a:rPr lang="en-US" sz="1200" kern="1200" dirty="0" smtClean="0">
                <a:solidFill>
                  <a:schemeClr val="tx1"/>
                </a:solidFill>
                <a:effectLst/>
                <a:latin typeface="+mn-lt"/>
                <a:ea typeface="+mn-ea"/>
                <a:cs typeface="+mn-cs"/>
              </a:rPr>
              <a:t> focuses on high potential in economically disadvantaged students.  These scales have taken more than three years to develop and have involved synthesis of empirical and theoretical literature as well as testing in the field.  The authors reported strong reliability and some correlation with the Cog-AT 7 (Smith-Peterson, Stewart, &amp; </a:t>
            </a:r>
            <a:r>
              <a:rPr lang="en-US" sz="1200" kern="1200" dirty="0" err="1" smtClean="0">
                <a:solidFill>
                  <a:schemeClr val="tx1"/>
                </a:solidFill>
                <a:effectLst/>
                <a:latin typeface="+mn-lt"/>
                <a:ea typeface="+mn-ea"/>
                <a:cs typeface="+mn-cs"/>
              </a:rPr>
              <a:t>Westberg</a:t>
            </a:r>
            <a:r>
              <a:rPr lang="en-US" sz="1200" kern="1200" dirty="0" smtClean="0">
                <a:solidFill>
                  <a:schemeClr val="tx1"/>
                </a:solidFill>
                <a:effectLst/>
                <a:latin typeface="+mn-lt"/>
                <a:ea typeface="+mn-ea"/>
                <a:cs typeface="+mn-cs"/>
              </a:rPr>
              <a:t>). </a:t>
            </a:r>
          </a:p>
          <a:p>
            <a:r>
              <a:rPr lang="en-US" b="0" baseline="0" dirty="0" smtClean="0"/>
              <a:t> </a:t>
            </a:r>
          </a:p>
          <a:p>
            <a:r>
              <a:rPr lang="en-US" b="1" dirty="0" smtClean="0"/>
              <a:t>References:</a:t>
            </a:r>
          </a:p>
          <a:p>
            <a:r>
              <a:rPr lang="en-US" dirty="0" smtClean="0"/>
              <a:t>NAGC position</a:t>
            </a:r>
            <a:r>
              <a:rPr lang="en-US" baseline="0" dirty="0" smtClean="0"/>
              <a:t> statement on “Identifying and serving culturally and linguistically diverse gifted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https://www.nagc.org/sites/default/files/Position%20Statement/Identifying%20and%20Serving%20Culturally%20and%20Linguistically.pdf</a:t>
            </a:r>
          </a:p>
          <a:p>
            <a:endParaRPr lang="en-US" dirty="0" smtClean="0"/>
          </a:p>
          <a:p>
            <a:r>
              <a:rPr lang="en-US" dirty="0" smtClean="0"/>
              <a:t>Smith-Peterson, M., Stewart, K., &amp; </a:t>
            </a:r>
            <a:r>
              <a:rPr lang="en-US" dirty="0" err="1" smtClean="0"/>
              <a:t>Westberg</a:t>
            </a:r>
            <a:r>
              <a:rPr lang="en-US" dirty="0" smtClean="0"/>
              <a:t>, K. (2015, Fall). Finding high potential among</a:t>
            </a:r>
            <a:r>
              <a:rPr lang="en-US" baseline="0" dirty="0" smtClean="0"/>
              <a:t> culturally, linguistically and economically diverse students: Two new scales for equitable identification.  </a:t>
            </a:r>
            <a:r>
              <a:rPr lang="en-US" i="1" baseline="0" dirty="0" smtClean="0"/>
              <a:t>MEGT Voice</a:t>
            </a:r>
            <a:r>
              <a:rPr lang="en-US" i="0" baseline="0" dirty="0" smtClean="0"/>
              <a:t>, 2-4.</a:t>
            </a:r>
            <a:r>
              <a:rPr lang="en-US" baseline="0" dirty="0" smtClean="0"/>
              <a:t> </a:t>
            </a:r>
            <a:r>
              <a:rPr lang="en-US" dirty="0" smtClean="0"/>
              <a:t>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800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US" b="1" dirty="0" err="1"/>
              <a:t>Mun</a:t>
            </a:r>
            <a:r>
              <a:rPr lang="en-US" b="1" dirty="0"/>
              <a:t> et al. EL Lit Review</a:t>
            </a:r>
            <a:endParaRPr lang="en-US" dirty="0"/>
          </a:p>
          <a:p>
            <a:endParaRPr lang="en-US" dirty="0" smtClean="0"/>
          </a:p>
          <a:p>
            <a:r>
              <a:rPr lang="en-US" sz="1200" kern="1200" dirty="0" smtClean="0">
                <a:solidFill>
                  <a:schemeClr val="tx1"/>
                </a:solidFill>
                <a:effectLst/>
                <a:latin typeface="+mn-lt"/>
                <a:ea typeface="+mn-ea"/>
                <a:cs typeface="+mn-cs"/>
              </a:rPr>
              <a:t>Even among the underserved, English learners are the least proportionally represented in gifted programs(Matthews, 2014).  These are a list of recommendations based on a systematic literature review of identifying English Learners for gifted programs (</a:t>
            </a:r>
            <a:r>
              <a:rPr lang="en-US" sz="1200" kern="1200" dirty="0" err="1" smtClean="0">
                <a:solidFill>
                  <a:schemeClr val="tx1"/>
                </a:solidFill>
                <a:effectLst/>
                <a:latin typeface="+mn-lt"/>
                <a:ea typeface="+mn-ea"/>
                <a:cs typeface="+mn-cs"/>
              </a:rPr>
              <a:t>Mun</a:t>
            </a:r>
            <a:r>
              <a:rPr lang="en-US" sz="1200" kern="1200" dirty="0" smtClean="0">
                <a:solidFill>
                  <a:schemeClr val="tx1"/>
                </a:solidFill>
                <a:effectLst/>
                <a:latin typeface="+mn-lt"/>
                <a:ea typeface="+mn-ea"/>
                <a:cs typeface="+mn-cs"/>
              </a:rPr>
              <a:t> et al., 2016).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 students perform more poorly on the verbal component of the Cognitive Abilities Test, also known as the </a:t>
            </a:r>
            <a:r>
              <a:rPr lang="en-US" sz="1200" kern="1200" dirty="0" err="1" smtClean="0">
                <a:solidFill>
                  <a:schemeClr val="tx1"/>
                </a:solidFill>
                <a:effectLst/>
                <a:latin typeface="+mn-lt"/>
                <a:ea typeface="+mn-ea"/>
                <a:cs typeface="+mn-cs"/>
              </a:rPr>
              <a:t>CogAT</a:t>
            </a:r>
            <a:r>
              <a:rPr lang="en-US" sz="1200" kern="1200" dirty="0" smtClean="0">
                <a:solidFill>
                  <a:schemeClr val="tx1"/>
                </a:solidFill>
                <a:effectLst/>
                <a:latin typeface="+mn-lt"/>
                <a:ea typeface="+mn-ea"/>
                <a:cs typeface="+mn-cs"/>
              </a:rPr>
              <a:t>, relative to the nonverbal test, but have comparable scores on the quantitative and figural sections of the tests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Gambrell</a:t>
            </a:r>
            <a:r>
              <a:rPr lang="en-US" sz="1200" kern="1200" dirty="0" smtClean="0">
                <a:solidFill>
                  <a:schemeClr val="tx1"/>
                </a:solidFill>
                <a:effectLst/>
                <a:latin typeface="+mn-lt"/>
                <a:ea typeface="+mn-ea"/>
                <a:cs typeface="+mn-cs"/>
              </a:rPr>
              <a:t>, 2012).  Nonverbal tests of ability should be used with caution due to reliability and validity issues.  Also, we have to consider what we are measuring for when we use nonverbal assessments.  Is it appropriate for the services?  Some additional caveats: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Both the Raven Progressive Matrix (RPM) and </a:t>
            </a:r>
            <a:r>
              <a:rPr lang="en-US" sz="1200" kern="1200" dirty="0" err="1" smtClean="0">
                <a:solidFill>
                  <a:schemeClr val="tx1"/>
                </a:solidFill>
                <a:effectLst/>
                <a:latin typeface="+mn-lt"/>
                <a:ea typeface="+mn-ea"/>
                <a:cs typeface="+mn-cs"/>
              </a:rPr>
              <a:t>Naglieri</a:t>
            </a:r>
            <a:r>
              <a:rPr lang="en-US" sz="1200" kern="1200" dirty="0" smtClean="0">
                <a:solidFill>
                  <a:schemeClr val="tx1"/>
                </a:solidFill>
                <a:effectLst/>
                <a:latin typeface="+mn-lt"/>
                <a:ea typeface="+mn-ea"/>
                <a:cs typeface="+mn-cs"/>
              </a:rPr>
              <a:t> Nonverbal Abilities Test (NNAT) identify more EL students than traditional IQ tests, but they also identify more students in general.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Raven Progressive Matrix has not been appropriately normed in U.S.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et al., 2008).</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Naglieri</a:t>
            </a:r>
            <a:r>
              <a:rPr lang="en-US" sz="1200" kern="1200" dirty="0" smtClean="0">
                <a:solidFill>
                  <a:schemeClr val="tx1"/>
                </a:solidFill>
                <a:effectLst/>
                <a:latin typeface="+mn-lt"/>
                <a:ea typeface="+mn-ea"/>
                <a:cs typeface="+mn-cs"/>
              </a:rPr>
              <a:t> Nonverbal Abilities Test has high variability across grades, especially at lower levels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et al., 2008).</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Nonverbal tests are less accurate in predicting future academic achievement (</a:t>
            </a:r>
            <a:r>
              <a:rPr lang="en-US" sz="1200" kern="1200" dirty="0" err="1" smtClean="0">
                <a:solidFill>
                  <a:schemeClr val="tx1"/>
                </a:solidFill>
                <a:effectLst/>
                <a:latin typeface="+mn-lt"/>
                <a:ea typeface="+mn-ea"/>
                <a:cs typeface="+mn-cs"/>
              </a:rPr>
              <a:t>Lakin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2011).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child may have very strong verbal skills, but verbal assessments may not capture those abilities for a variety of reasons, including that the child is an English Learner, or they use another form of English different from standard English.  In these cases, we may consider using native language assessments or an interpreter.  We may also consider alternative assessments such as performance based, dynamic, and other sources of data, including parental input, teacher observations, and student portfolio work.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Teachers…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make the most referrals (</a:t>
            </a:r>
            <a:r>
              <a:rPr lang="en-US" sz="1200" kern="1200" dirty="0" err="1" smtClean="0">
                <a:solidFill>
                  <a:schemeClr val="tx1"/>
                </a:solidFill>
                <a:effectLst/>
                <a:latin typeface="+mn-lt"/>
                <a:ea typeface="+mn-ea"/>
                <a:cs typeface="+mn-cs"/>
              </a:rPr>
              <a:t>McBee</a:t>
            </a:r>
            <a:r>
              <a:rPr lang="en-US" sz="1200" kern="1200" dirty="0" smtClean="0">
                <a:solidFill>
                  <a:schemeClr val="tx1"/>
                </a:solidFill>
                <a:effectLst/>
                <a:latin typeface="+mn-lt"/>
                <a:ea typeface="+mn-ea"/>
                <a:cs typeface="+mn-cs"/>
              </a:rPr>
              <a:t>, 2006), and deficit thinking biases prevail (Ford &amp; Whiting, 2008).  For example, there is a low chance of an English Learner getting referred for assessment.  Universal screening may increase identification because the teacher is no longer a gatekeeper, however, universal screeners are still a form of cognitive ability test.  As mentioned, standardized intelligence and cognitive reasoning tests are one of the greatest barriers to the identification of diverse learners. </a:t>
            </a:r>
          </a:p>
          <a:p>
            <a:endParaRPr lang="en-US" b="1" dirty="0"/>
          </a:p>
          <a:p>
            <a:r>
              <a:rPr lang="en-US" b="1" dirty="0"/>
              <a:t>References: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Barkan</a:t>
            </a:r>
            <a:r>
              <a:rPr lang="en-US" dirty="0" smtClean="0"/>
              <a:t>, J., &amp; Bernal, E. M. (1991). Gifted education for bilingual and limited English proficient students. </a:t>
            </a:r>
            <a:r>
              <a:rPr lang="en-US" i="1" dirty="0" smtClean="0"/>
              <a:t>Gifted Child Quarterly, 42</a:t>
            </a:r>
            <a:r>
              <a:rPr lang="en-US" dirty="0" smtClean="0"/>
              <a:t>, 144-148.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Espinosa, L. M. (2005). Curriculum and assessment considerations for young children from culturally, linguistically, and economically diverse backgrounds. </a:t>
            </a:r>
            <a:r>
              <a:rPr lang="en-US" i="1" dirty="0" smtClean="0"/>
              <a:t>Psychology in the Schools</a:t>
            </a:r>
            <a:r>
              <a:rPr lang="en-US" dirty="0" smtClean="0"/>
              <a:t>, </a:t>
            </a:r>
            <a:r>
              <a:rPr lang="en-US" i="1" dirty="0" smtClean="0"/>
              <a:t>42</a:t>
            </a:r>
            <a:r>
              <a:rPr lang="en-US" dirty="0" smtClean="0"/>
              <a:t>(8). DOI: 10.1002/pits.20115</a:t>
            </a:r>
          </a:p>
          <a:p>
            <a:endParaRPr lang="en-US" dirty="0" smtClean="0"/>
          </a:p>
          <a:p>
            <a:r>
              <a:rPr lang="en-US" dirty="0" smtClean="0"/>
              <a:t>Ford</a:t>
            </a:r>
            <a:r>
              <a:rPr lang="en-US" dirty="0"/>
              <a:t>, D. Y., &amp; Whiting, G. W. (2008). Recruiting and retaining underrepresented gifted students. In S. I. Pfeiffer (Ed.), </a:t>
            </a:r>
            <a:r>
              <a:rPr lang="en-US" i="1" dirty="0"/>
              <a:t>Handbook of Giftedness in Children</a:t>
            </a:r>
            <a:r>
              <a:rPr lang="en-US" dirty="0"/>
              <a:t> (pp. 293-308). New York, NY: Springer.</a:t>
            </a:r>
          </a:p>
          <a:p>
            <a:endParaRPr lang="en-US" dirty="0" smtClean="0"/>
          </a:p>
          <a:p>
            <a:r>
              <a:rPr lang="en-US" dirty="0" err="1" smtClean="0"/>
              <a:t>Lohman</a:t>
            </a:r>
            <a:r>
              <a:rPr lang="en-US" dirty="0"/>
              <a:t>, D. F., &amp; </a:t>
            </a:r>
            <a:r>
              <a:rPr lang="en-US" dirty="0" err="1"/>
              <a:t>Gambrell</a:t>
            </a:r>
            <a:r>
              <a:rPr lang="en-US" dirty="0"/>
              <a:t>, J. L. (2012). Using nonverbal tests to help identify academically talented children. </a:t>
            </a:r>
            <a:r>
              <a:rPr lang="en-US" i="1" dirty="0"/>
              <a:t>Journal of Psychoeducational Assessment, 30</a:t>
            </a:r>
            <a:r>
              <a:rPr lang="en-US" dirty="0"/>
              <a:t>, 25-44. doi:0.1177/0734282911428194</a:t>
            </a:r>
          </a:p>
          <a:p>
            <a:endParaRPr lang="en-US" dirty="0" smtClean="0"/>
          </a:p>
          <a:p>
            <a:r>
              <a:rPr lang="en-US" dirty="0" err="1" smtClean="0"/>
              <a:t>Lohman</a:t>
            </a:r>
            <a:r>
              <a:rPr lang="en-US" dirty="0"/>
              <a:t>, D. F., </a:t>
            </a:r>
            <a:r>
              <a:rPr lang="en-US" dirty="0" err="1"/>
              <a:t>Korb</a:t>
            </a:r>
            <a:r>
              <a:rPr lang="en-US" dirty="0"/>
              <a:t>, K. A., &amp; </a:t>
            </a:r>
            <a:r>
              <a:rPr lang="en-US" dirty="0" err="1"/>
              <a:t>Lakin</a:t>
            </a:r>
            <a:r>
              <a:rPr lang="en-US" dirty="0"/>
              <a:t>, J. M. (2008). Identifying academically gifted English-language learners using nonverbal tests. </a:t>
            </a:r>
            <a:r>
              <a:rPr lang="en-US" i="1" dirty="0"/>
              <a:t>Gifted Child Quarterly, 52</a:t>
            </a:r>
            <a:r>
              <a:rPr lang="en-US" dirty="0"/>
              <a:t>, 275-296. doi:10.1177/0016986208321808</a:t>
            </a:r>
          </a:p>
          <a:p>
            <a:endParaRPr lang="en-US" dirty="0" smtClean="0"/>
          </a:p>
          <a:p>
            <a:r>
              <a:rPr lang="en-US" dirty="0" err="1" smtClean="0"/>
              <a:t>McBee</a:t>
            </a:r>
            <a:r>
              <a:rPr lang="en-US" dirty="0"/>
              <a:t>, M. T. (2006).  A descriptive analysis of referral sources for gifted identification screening by race and socioeconomic status. </a:t>
            </a:r>
            <a:r>
              <a:rPr lang="en-US" i="1" dirty="0"/>
              <a:t>Journal of Secondary Gifted Education, 27</a:t>
            </a:r>
            <a:r>
              <a:rPr lang="en-US" dirty="0"/>
              <a:t>, 103-111</a:t>
            </a:r>
            <a:r>
              <a:rPr lang="en-US" dirty="0" smtClean="0"/>
              <a:t>.</a:t>
            </a:r>
            <a:r>
              <a:rPr lang="en-US" b="1" dirty="0"/>
              <a:t/>
            </a:r>
            <a:br>
              <a:rPr lang="en-US" b="1" dirty="0"/>
            </a:br>
            <a:r>
              <a:rPr lang="en-US" b="1" dirty="0"/>
              <a:t>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08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Program evaluation is a necessary component of any good gifted program, especially one that serves diverse learners.  </a:t>
            </a:r>
            <a:r>
              <a:rPr lang="en-US" sz="1200" kern="1200" smtClean="0">
                <a:solidFill>
                  <a:schemeClr val="tx1"/>
                </a:solidFill>
                <a:effectLst/>
                <a:latin typeface="+mn-lt"/>
                <a:ea typeface="+mn-ea"/>
                <a:cs typeface="+mn-cs"/>
              </a:rPr>
              <a:t>Bernal  argued that “</a:t>
            </a:r>
            <a:r>
              <a:rPr lang="en-US" sz="1200" i="1" kern="1200" smtClean="0">
                <a:solidFill>
                  <a:schemeClr val="tx1"/>
                </a:solidFill>
                <a:effectLst/>
                <a:latin typeface="+mn-lt"/>
                <a:ea typeface="+mn-ea"/>
                <a:cs typeface="+mn-cs"/>
              </a:rPr>
              <a:t>no meaningful changes in the identification process will take place in very traditional middle-class GT programs unless good data can be used to justify the outcomes of an alternative selection system.</a:t>
            </a:r>
            <a:r>
              <a:rPr lang="en-US" sz="1200" kern="1200" smtClean="0">
                <a:solidFill>
                  <a:schemeClr val="tx1"/>
                </a:solidFill>
                <a:effectLst/>
                <a:latin typeface="+mn-lt"/>
                <a:ea typeface="+mn-ea"/>
                <a:cs typeface="+mn-cs"/>
              </a:rPr>
              <a:t>” Program evaluation is essential to make sure the services and identification methods are appropriate and for justifying the value of such a system.  </a:t>
            </a:r>
          </a:p>
          <a:p>
            <a:endParaRPr lang="en-US" b="1" dirty="0" smtClean="0"/>
          </a:p>
          <a:p>
            <a:r>
              <a:rPr lang="en-US" b="1" dirty="0" smtClean="0"/>
              <a:t>References: </a:t>
            </a:r>
            <a:endParaRPr lang="en-US" dirty="0" smtClean="0"/>
          </a:p>
          <a:p>
            <a:endParaRPr lang="en-US" dirty="0" smtClean="0"/>
          </a:p>
          <a:p>
            <a:r>
              <a:rPr lang="en-US" dirty="0" smtClean="0"/>
              <a:t>Bernal, E. (2001). Three ways to achieve a more equitable representation of culturally and linguistically different students in GT programs. </a:t>
            </a:r>
            <a:r>
              <a:rPr lang="en-US" i="1" dirty="0" err="1" smtClean="0"/>
              <a:t>Roeper</a:t>
            </a:r>
            <a:r>
              <a:rPr lang="en-US" i="1" dirty="0" smtClean="0"/>
              <a:t> Review, 24</a:t>
            </a:r>
            <a:r>
              <a:rPr lang="en-US" dirty="0" smtClean="0"/>
              <a:t>, 82-88. doi:10.1080/02783190209554134</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137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Picture Source: http://www.henlaw.com/news-events/newsletters/lien-release-proceed-with-caution/</a:t>
            </a:r>
            <a:endParaRPr lang="en-US" dirty="0"/>
          </a:p>
          <a:p>
            <a:endParaRPr lang="en-US" b="1" dirty="0"/>
          </a:p>
          <a:p>
            <a:r>
              <a:rPr lang="en-US" sz="1200" b="1" kern="1200" dirty="0" smtClean="0">
                <a:solidFill>
                  <a:schemeClr val="tx1"/>
                </a:solidFill>
                <a:effectLst/>
                <a:latin typeface="+mn-lt"/>
                <a:ea typeface="+mn-ea"/>
                <a:cs typeface="+mn-cs"/>
              </a:rPr>
              <a:t>Simply using multiple criteria for gifted and talented identification is not enough.</a:t>
            </a:r>
            <a:r>
              <a:rPr lang="en-US" sz="1200" kern="1200" dirty="0" smtClean="0">
                <a:solidFill>
                  <a:schemeClr val="tx1"/>
                </a:solidFill>
                <a:effectLst/>
                <a:latin typeface="+mn-lt"/>
                <a:ea typeface="+mn-ea"/>
                <a:cs typeface="+mn-cs"/>
              </a:rPr>
              <a:t>  We have to be conscious of how districts are choosing to weigh and combine scores from each criteria to make their placement decisions (</a:t>
            </a:r>
            <a:r>
              <a:rPr lang="en-US" sz="1200" kern="1200" dirty="0" err="1" smtClean="0">
                <a:solidFill>
                  <a:schemeClr val="tx1"/>
                </a:solidFill>
                <a:effectLst/>
                <a:latin typeface="+mn-lt"/>
                <a:ea typeface="+mn-ea"/>
                <a:cs typeface="+mn-cs"/>
              </a:rPr>
              <a:t>McBee</a:t>
            </a:r>
            <a:r>
              <a:rPr lang="en-US" sz="1200" kern="1200" dirty="0" smtClean="0">
                <a:solidFill>
                  <a:schemeClr val="tx1"/>
                </a:solidFill>
                <a:effectLst/>
                <a:latin typeface="+mn-lt"/>
                <a:ea typeface="+mn-ea"/>
                <a:cs typeface="+mn-cs"/>
              </a:rPr>
              <a:t>, Peters, &amp; Waterman, 2013).  If there are minimum requirements for each criteria, for example GPA, standardized achievement test, and cognitive reasoning score, it can cause diverse, advanced learners who perform very well on two of those measures to still fail to be identified due the third measure, despite their strong potential.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Criteria for how we combine multiple data sets has implications for the size of the population identified, the ability distribution of the identified population, and the psychometric performance of the system. Best practice suggests ‘casting a wider net,’ which may include selecting students in one or more areas of their strengths, and identifying a wider range of students with advanced learning needs (</a:t>
            </a:r>
            <a:r>
              <a:rPr lang="en-US" sz="1200" kern="1200" dirty="0" err="1" smtClean="0">
                <a:solidFill>
                  <a:schemeClr val="tx1"/>
                </a:solidFill>
                <a:effectLst/>
                <a:latin typeface="+mn-lt"/>
                <a:ea typeface="+mn-ea"/>
                <a:cs typeface="+mn-cs"/>
              </a:rPr>
              <a:t>McBee</a:t>
            </a:r>
            <a:r>
              <a:rPr lang="en-US" sz="1200" kern="1200" dirty="0" smtClean="0">
                <a:solidFill>
                  <a:schemeClr val="tx1"/>
                </a:solidFill>
                <a:effectLst/>
                <a:latin typeface="+mn-lt"/>
                <a:ea typeface="+mn-ea"/>
                <a:cs typeface="+mn-cs"/>
              </a:rPr>
              <a:t>, Peters, &amp; Waterman, 2014).</a:t>
            </a:r>
          </a:p>
          <a:p>
            <a:endParaRPr lang="en-US" b="1" dirty="0"/>
          </a:p>
          <a:p>
            <a:r>
              <a:rPr lang="en-US" b="1" dirty="0" smtClean="0"/>
              <a:t>Reference:</a:t>
            </a:r>
            <a:endParaRPr lang="en-US" dirty="0"/>
          </a:p>
          <a:p>
            <a:r>
              <a:rPr lang="en-US" dirty="0" err="1"/>
              <a:t>McBee</a:t>
            </a:r>
            <a:r>
              <a:rPr lang="en-US" dirty="0"/>
              <a:t>, M. T., Peters, S. J., &amp; Waterman, C. (2014). Combining scores in multiple-criteria assessment systems: The impact of combination rule. </a:t>
            </a:r>
            <a:r>
              <a:rPr lang="en-US" i="1" dirty="0"/>
              <a:t>Gifted Child Quarterly, 58</a:t>
            </a:r>
            <a:r>
              <a:rPr lang="en-US" dirty="0"/>
              <a:t>, 69-89. </a:t>
            </a:r>
            <a:r>
              <a:rPr lang="en-US" dirty="0" err="1"/>
              <a:t>doi</a:t>
            </a:r>
            <a:r>
              <a:rPr lang="en-US" dirty="0"/>
              <a:t>: 10.1177/0016986213513794</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89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on Identifying and Serving Diverse Highly Capable Students.</a:t>
            </a:r>
          </a:p>
          <a:p>
            <a:endParaRPr lang="en-US" dirty="0" smtClean="0"/>
          </a:p>
          <a:p>
            <a:r>
              <a:rPr lang="en-US" dirty="0" smtClean="0"/>
              <a:t>This chart</a:t>
            </a:r>
            <a:r>
              <a:rPr lang="en-US" baseline="0" dirty="0" smtClean="0"/>
              <a:t> is in pdf form in the readings.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3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aligns with the following NAGC-CEC Teacher Preparation Standards in Gifted Education- Standard 4: Assessment.</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Professionals understand how language, culture, economic status, family background, and/or area of disability can influence the learning of individuals with gifts and talents. </a:t>
            </a:r>
          </a:p>
          <a:p>
            <a:pPr marL="228600" lvl="0" indent="-228600">
              <a:buFont typeface="+mj-lt"/>
              <a:buAutoNum type="arabicPeriod"/>
            </a:pPr>
            <a:r>
              <a:rPr lang="en-US" sz="1200" kern="1200" dirty="0" smtClean="0">
                <a:solidFill>
                  <a:schemeClr val="tx1"/>
                </a:solidFill>
                <a:effectLst/>
                <a:latin typeface="+mn-lt"/>
                <a:ea typeface="+mn-ea"/>
                <a:cs typeface="+mn-cs"/>
              </a:rPr>
              <a:t>Professionals understand that some groups of individuals with gifts and talents have been underrepresented in gifted education programs and select and use technically sound formal and informal assessments that minimize bias in identifying students for gifted education programs and services.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D303DE-20FF-4D20-AEEC-64EE36D70F47}" type="slidenum">
              <a:rPr lang="en-US" smtClean="0"/>
              <a:t>3</a:t>
            </a:fld>
            <a:endParaRPr lang="en-US"/>
          </a:p>
        </p:txBody>
      </p:sp>
    </p:spTree>
    <p:extLst>
      <p:ext uri="{BB962C8B-B14F-4D97-AF65-F5344CB8AC3E}">
        <p14:creationId xmlns:p14="http://schemas.microsoft.com/office/powerpoint/2010/main" val="3455788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five of the sample models in practice.  You will find readings for each of these models.  After you read through them, continue on to Activity 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models to succeed in increasing representation of diverse students, the support and participation of teachers, administrators, district coordinators, and parents are required (Horn, 2015; Reed, 2007).  Intervention and exposure also needs to happen early.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Notice in each of these models the role of “challenging curriculum and monitoring response as a means to identify and collect evidence of advanced academic potential (</a:t>
            </a:r>
            <a:r>
              <a:rPr lang="en-US" sz="1200" kern="1200" dirty="0" err="1" smtClean="0">
                <a:solidFill>
                  <a:schemeClr val="tx1"/>
                </a:solidFill>
                <a:effectLst/>
                <a:latin typeface="+mn-lt"/>
                <a:ea typeface="+mn-ea"/>
                <a:cs typeface="+mn-cs"/>
              </a:rPr>
              <a:t>Olszewski-Kubilius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Clarenbach</a:t>
            </a:r>
            <a:r>
              <a:rPr lang="en-US" sz="1200" kern="1200" dirty="0" smtClean="0">
                <a:solidFill>
                  <a:schemeClr val="tx1"/>
                </a:solidFill>
                <a:effectLst/>
                <a:latin typeface="+mn-lt"/>
                <a:ea typeface="+mn-ea"/>
                <a:cs typeface="+mn-cs"/>
              </a:rPr>
              <a:t>, 2012, p. 22).</a:t>
            </a:r>
          </a:p>
          <a:p>
            <a:endParaRPr lang="en-US" dirty="0"/>
          </a:p>
          <a:p>
            <a:r>
              <a:rPr lang="en-US" b="1" dirty="0" smtClean="0"/>
              <a:t>References/Readings:</a:t>
            </a:r>
            <a:endParaRPr lang="en-US" b="1" dirty="0"/>
          </a:p>
          <a:p>
            <a:endParaRPr lang="en-US" baseline="0" dirty="0" smtClean="0"/>
          </a:p>
          <a:p>
            <a:pPr marL="0" marR="0" indent="-4572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Harradine, C. C., Coleman, M. B., &amp; Winn, D. C. (2013). Recognizing academic potential in students of color: Findings of </a:t>
            </a:r>
            <a:r>
              <a:rPr lang="en-US" sz="1200" kern="1200" dirty="0" err="1" smtClean="0">
                <a:solidFill>
                  <a:schemeClr val="tx1"/>
                </a:solidFill>
                <a:effectLst/>
                <a:latin typeface="+mn-lt"/>
                <a:ea typeface="+mn-ea"/>
                <a:cs typeface="+mn-cs"/>
              </a:rPr>
              <a:t>U-STARS~Plus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Gifted Child Quarterly, 58</a:t>
            </a:r>
            <a:r>
              <a:rPr lang="en-US" sz="1200" kern="1200" dirty="0" smtClean="0">
                <a:solidFill>
                  <a:schemeClr val="tx1"/>
                </a:solidFill>
                <a:effectLst/>
                <a:latin typeface="+mn-lt"/>
                <a:ea typeface="+mn-ea"/>
                <a:cs typeface="+mn-cs"/>
              </a:rPr>
              <a:t>, 23-34. doi:10.1177/0016986213506040</a:t>
            </a:r>
          </a:p>
          <a:p>
            <a:pPr marL="0" marR="0" indent="-4572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Horn, C. V. (2015). Young Scholars: A talent development model for finding and nurturing potential in underserved populations. </a:t>
            </a:r>
            <a:r>
              <a:rPr lang="en-US" sz="1200" i="1" kern="1200" dirty="0" smtClean="0">
                <a:solidFill>
                  <a:schemeClr val="tx1"/>
                </a:solidFill>
                <a:effectLst/>
                <a:latin typeface="+mn-lt"/>
                <a:ea typeface="+mn-ea"/>
                <a:cs typeface="+mn-cs"/>
              </a:rPr>
              <a:t>Gifted Child Today, 38</a:t>
            </a:r>
            <a:r>
              <a:rPr lang="en-US" sz="1200" kern="1200" dirty="0" smtClean="0">
                <a:solidFill>
                  <a:schemeClr val="tx1"/>
                </a:solidFill>
                <a:effectLst/>
                <a:latin typeface="+mn-lt"/>
                <a:ea typeface="+mn-ea"/>
                <a:cs typeface="+mn-cs"/>
              </a:rPr>
              <a:t>, 19-31.</a:t>
            </a:r>
          </a:p>
          <a:p>
            <a:pPr indent="-457200"/>
            <a:endParaRPr lang="en-US" dirty="0" smtClean="0"/>
          </a:p>
          <a:p>
            <a:pPr marL="0" marR="0" indent="-457200" algn="l" defTabSz="914400" rtl="0" eaLnBrk="1" fontAlgn="auto" latinLnBrk="0" hangingPunct="1">
              <a:lnSpc>
                <a:spcPct val="100000"/>
              </a:lnSpc>
              <a:spcBef>
                <a:spcPts val="0"/>
              </a:spcBef>
              <a:spcAft>
                <a:spcPts val="0"/>
              </a:spcAft>
              <a:buClrTx/>
              <a:buSzTx/>
              <a:buFontTx/>
              <a:buNone/>
              <a:tabLst/>
              <a:defRPr/>
            </a:pPr>
            <a:r>
              <a:rPr lang="en-US" baseline="0" dirty="0" err="1" smtClean="0"/>
              <a:t>Olszewski-Kubilius</a:t>
            </a:r>
            <a:r>
              <a:rPr lang="en-US" baseline="0" dirty="0" smtClean="0"/>
              <a:t>, P., &amp; </a:t>
            </a:r>
            <a:r>
              <a:rPr lang="en-US" baseline="0" dirty="0" err="1" smtClean="0"/>
              <a:t>Clarenbach</a:t>
            </a:r>
            <a:r>
              <a:rPr lang="en-US" baseline="0" dirty="0" smtClean="0"/>
              <a:t>, J. (2012). </a:t>
            </a:r>
            <a:r>
              <a:rPr lang="en-US" i="1" baseline="0" dirty="0" smtClean="0"/>
              <a:t>Unlocking emergent talent: Supporting high achievement of low-income, high-ability students</a:t>
            </a:r>
            <a:r>
              <a:rPr lang="en-US" baseline="0" dirty="0" smtClean="0"/>
              <a:t>. Washington, DC: National Association for Gifted Children.</a:t>
            </a:r>
          </a:p>
          <a:p>
            <a:pPr indent="-457200"/>
            <a:endParaRPr lang="en-US" dirty="0" smtClean="0"/>
          </a:p>
          <a:p>
            <a:pPr indent="-457200"/>
            <a:r>
              <a:rPr lang="en-US" dirty="0" err="1" smtClean="0"/>
              <a:t>Olszewski-Kubilius</a:t>
            </a:r>
            <a:r>
              <a:rPr lang="en-US" dirty="0" smtClean="0"/>
              <a:t>, P.</a:t>
            </a:r>
            <a:r>
              <a:rPr lang="en-US" baseline="0" dirty="0" smtClean="0"/>
              <a:t> (2006). Addressing the achievement gap between minority and nonminority children: Increasing access and achievement through Project Excite.  </a:t>
            </a:r>
            <a:r>
              <a:rPr lang="en-US" i="1" baseline="0" dirty="0" smtClean="0"/>
              <a:t>Gifted Child Today, 29</a:t>
            </a:r>
            <a:r>
              <a:rPr lang="en-US" i="0" baseline="0" dirty="0" smtClean="0"/>
              <a:t>(2), 28-37.</a:t>
            </a:r>
            <a:r>
              <a:rPr lang="en-US" dirty="0" smtClean="0"/>
              <a:t> </a:t>
            </a:r>
          </a:p>
          <a:p>
            <a:pPr marL="0" marR="0" indent="-45720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457200" algn="l" defTabSz="914400" rtl="0" eaLnBrk="1" fontAlgn="auto" latinLnBrk="0" hangingPunct="1">
              <a:lnSpc>
                <a:spcPct val="100000"/>
              </a:lnSpc>
              <a:spcBef>
                <a:spcPts val="0"/>
              </a:spcBef>
              <a:spcAft>
                <a:spcPts val="0"/>
              </a:spcAft>
              <a:buClrTx/>
              <a:buSzTx/>
              <a:buFontTx/>
              <a:buNone/>
              <a:tabLst/>
              <a:defRPr/>
            </a:pPr>
            <a:r>
              <a:rPr lang="en-US" dirty="0" err="1" smtClean="0"/>
              <a:t>Renzulli</a:t>
            </a:r>
            <a:r>
              <a:rPr lang="en-US" dirty="0" smtClean="0"/>
              <a:t>, J. S.,</a:t>
            </a:r>
            <a:r>
              <a:rPr lang="en-US" baseline="0" dirty="0" smtClean="0"/>
              <a:t> &amp; </a:t>
            </a:r>
            <a:r>
              <a:rPr lang="en-US" baseline="0" dirty="0" err="1" smtClean="0"/>
              <a:t>Renzulli</a:t>
            </a:r>
            <a:r>
              <a:rPr lang="en-US" baseline="0" dirty="0" smtClean="0"/>
              <a:t>, S. R. (2010). The </a:t>
            </a:r>
            <a:r>
              <a:rPr lang="en-US" baseline="0" dirty="0" err="1" smtClean="0"/>
              <a:t>schoolwide</a:t>
            </a:r>
            <a:r>
              <a:rPr lang="en-US" baseline="0" dirty="0" smtClean="0"/>
              <a:t> enrichment model: A focus on student strengths and interests. </a:t>
            </a:r>
            <a:r>
              <a:rPr lang="en-US" i="1" baseline="0" dirty="0" smtClean="0"/>
              <a:t>Gifted Education International</a:t>
            </a:r>
            <a:r>
              <a:rPr lang="en-US" i="0" baseline="0" dirty="0" smtClean="0"/>
              <a:t>, </a:t>
            </a:r>
            <a:r>
              <a:rPr lang="en-US" i="1" baseline="0" dirty="0" smtClean="0"/>
              <a:t>26</a:t>
            </a:r>
            <a:r>
              <a:rPr lang="en-US" i="0" baseline="0" dirty="0" smtClean="0"/>
              <a:t>, 140-157.</a:t>
            </a:r>
            <a:endParaRPr lang="en-US" dirty="0" smtClean="0"/>
          </a:p>
          <a:p>
            <a:pPr indent="-45720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61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sample models you read about also highlight the importance of instruction as a method for identifying strengths and talents in diverse students.  Students need exposure to instructional techniques and curriculum where they have “opportunities to respond” and develop their talents.  These strengths emerge in dynamic, not static, interactions where students are provided multiple ways to respond. Instruction plays a critical role, and all teachers can use instruction for students in talent areas.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Teacher beliefs can change if they see evidence of student engagement and growth through changing curriculum and instruction.</a:t>
            </a:r>
          </a:p>
          <a:p>
            <a:r>
              <a:rPr lang="en-US" sz="1200" kern="1200" dirty="0" smtClean="0">
                <a:solidFill>
                  <a:schemeClr val="tx1"/>
                </a:solidFill>
                <a:effectLst/>
                <a:latin typeface="+mn-lt"/>
                <a:ea typeface="+mn-ea"/>
                <a:cs typeface="+mn-cs"/>
              </a:rPr>
              <a:t>2. Project-based learning provides opportunities for students to reveal their strengths and talents.</a:t>
            </a:r>
          </a:p>
          <a:p>
            <a:r>
              <a:rPr lang="en-US" sz="1200" kern="1200" dirty="0" smtClean="0">
                <a:solidFill>
                  <a:schemeClr val="tx1"/>
                </a:solidFill>
                <a:effectLst/>
                <a:latin typeface="+mn-lt"/>
                <a:ea typeface="+mn-ea"/>
                <a:cs typeface="+mn-cs"/>
              </a:rPr>
              <a:t>3. Documentation may become a key tool for identifying strengths in typically underserved populations of gifted children by providing evidence of process.</a:t>
            </a:r>
          </a:p>
          <a:p>
            <a:r>
              <a:rPr lang="en-US" sz="1200" kern="1200" dirty="0" smtClean="0">
                <a:solidFill>
                  <a:schemeClr val="tx1"/>
                </a:solidFill>
                <a:effectLst/>
                <a:latin typeface="+mn-lt"/>
                <a:ea typeface="+mn-ea"/>
                <a:cs typeface="+mn-cs"/>
              </a:rPr>
              <a:t>(Hertzog, 2005)</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a:t>
            </a:r>
          </a:p>
          <a:p>
            <a:r>
              <a:rPr lang="en-US" sz="1200" kern="1200" dirty="0" smtClean="0">
                <a:solidFill>
                  <a:schemeClr val="tx1"/>
                </a:solidFill>
                <a:effectLst/>
                <a:latin typeface="+mn-lt"/>
                <a:ea typeface="+mn-ea"/>
                <a:cs typeface="+mn-cs"/>
              </a:rPr>
              <a:t>Hertzog, N. B. (2005). Equity and access: Creating general education classrooms responsive to potential. </a:t>
            </a:r>
            <a:r>
              <a:rPr lang="en-US" sz="1200" i="1" kern="1200" dirty="0" smtClean="0">
                <a:solidFill>
                  <a:schemeClr val="tx1"/>
                </a:solidFill>
                <a:effectLst/>
                <a:latin typeface="+mn-lt"/>
                <a:ea typeface="+mn-ea"/>
                <a:cs typeface="+mn-cs"/>
              </a:rPr>
              <a:t>Journal for the Education of the Gifted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(2), 213-257.</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74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Reference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dirty="0" smtClean="0"/>
              <a:t>Tomlinson, C. A., Ford, D. Y, Reis, S. M., Briggs, C. J., &amp; Strickland, C. A. (2004). In search of the dream: Designing schools and classrooms that work for high potential students from diverse cultural backgrounds. Washington, DC: National Association for Gifted Children.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573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In </a:t>
            </a:r>
            <a:r>
              <a:rPr lang="en-US" b="1" dirty="0" smtClean="0"/>
              <a:t>this module,</a:t>
            </a:r>
            <a:r>
              <a:rPr lang="en-US" b="1" baseline="0" dirty="0" smtClean="0"/>
              <a:t> we…</a:t>
            </a:r>
            <a:endParaRPr lang="en-US" b="1"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smtClean="0"/>
              <a:t>Explored how diversity impacts access and equity to highly capable services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Learned that our preconceptions and implicit beliefs about giftedness and who should be served in highly capable programs could influence the referral and identification process for diverse learners in a negative way.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Were challenged to shift our paradigms from a deficit to a strengths based approach.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Became more familiar with who diverse learners are and how their experiences often shaped their behaviors and performance in schools.</a:t>
            </a:r>
          </a:p>
          <a:p>
            <a:pPr marL="0" indent="0">
              <a:buFont typeface="+mj-lt"/>
              <a:buNone/>
            </a:pPr>
            <a:r>
              <a:rPr lang="en-US" sz="1200" b="0" dirty="0" smtClean="0"/>
              <a:t>5.   Learned evidence-based practices on identifying diverse advanced learners for appropriate highly capable services.</a:t>
            </a:r>
          </a:p>
          <a:p>
            <a:pPr marL="228600" indent="-228600">
              <a:buFont typeface="+mj-lt"/>
              <a:buAutoNum type="arabicPeriod" startAt="6"/>
            </a:pPr>
            <a:r>
              <a:rPr lang="en-US" sz="1200" b="0" dirty="0" smtClean="0"/>
              <a:t>Read and reflected</a:t>
            </a:r>
            <a:r>
              <a:rPr lang="en-US" sz="1200" b="0" baseline="0" dirty="0" smtClean="0"/>
              <a:t> on articles depicting effective models in practice, and considered ways we could implement parts of the model in our own classrooms, schools, and districts  </a:t>
            </a:r>
          </a:p>
          <a:p>
            <a:pPr marL="228600" indent="-228600">
              <a:buFont typeface="+mj-lt"/>
              <a:buAutoNum type="arabicPeriod" startAt="6"/>
            </a:pPr>
            <a:r>
              <a:rPr lang="en-US" sz="1200" b="0" baseline="0" dirty="0" smtClean="0"/>
              <a:t>Furthermore, we learned about how instruction was critical for identifying and developing strengths and talents in diverse learners through “opportunities to respond”  </a:t>
            </a:r>
          </a:p>
          <a:p>
            <a:pPr marL="228600" indent="-228600">
              <a:buFont typeface="+mj-lt"/>
              <a:buAutoNum type="arabicPeriod" startAt="6"/>
            </a:pP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15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 are the “change agent” and “advocate” for your students who can bring about positive improvements to your</a:t>
            </a:r>
            <a:r>
              <a:rPr lang="en-US" b="1" baseline="0" dirty="0" smtClean="0"/>
              <a:t> </a:t>
            </a:r>
            <a:r>
              <a:rPr lang="en-US" b="1" baseline="0" smtClean="0"/>
              <a:t>school.</a:t>
            </a:r>
            <a:endParaRPr lang="en-US" b="1"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98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36</a:t>
            </a:fld>
            <a:endParaRPr lang="en-US" dirty="0"/>
          </a:p>
        </p:txBody>
      </p:sp>
    </p:spTree>
    <p:extLst>
      <p:ext uri="{BB962C8B-B14F-4D97-AF65-F5344CB8AC3E}">
        <p14:creationId xmlns:p14="http://schemas.microsoft.com/office/powerpoint/2010/main" val="723080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b="1" dirty="0"/>
              <a:t>Picture Source: Rachel </a:t>
            </a:r>
            <a:r>
              <a:rPr lang="en-US" b="1" dirty="0" err="1"/>
              <a:t>Mun</a:t>
            </a:r>
            <a:endParaRPr lang="en-US" b="1" dirty="0"/>
          </a:p>
          <a:p>
            <a:endParaRPr lang="en-US" dirty="0"/>
          </a:p>
          <a:p>
            <a:r>
              <a:rPr lang="en-US" dirty="0"/>
              <a:t>Dr. Rachel U. </a:t>
            </a:r>
            <a:r>
              <a:rPr lang="en-US" dirty="0" err="1"/>
              <a:t>Mun</a:t>
            </a:r>
            <a:r>
              <a:rPr lang="en-US" dirty="0"/>
              <a:t> graduated with a PhD in Education from the University of Washington and conducted research at the Robinson Center for Young Scholars at the University of Washington for three years.  She is also currently a Research Scientist with the National Center for Research on Gifted Education (NCRGE) at the University of Connecticut.  In fall 2016, she will join the Educational Psychology Faculty (Office for Giftedness, Talent Development, and Creativity) at the University of North Texas as Assistant Professor.  For the last four years, Dr. </a:t>
            </a:r>
            <a:r>
              <a:rPr lang="en-US" dirty="0" err="1"/>
              <a:t>Mun’s</a:t>
            </a:r>
            <a:r>
              <a:rPr lang="en-US" dirty="0"/>
              <a:t> research has focused on social and emotional development, immigration, parental influences, career decision-making, and educational access for diverse populations of gifted learners.  She is currently involved in multiple federal grant projects related to serving the needs of K-12 underrepresented gifted learners. </a:t>
            </a:r>
          </a:p>
          <a:p>
            <a:r>
              <a:rPr lang="en-US" b="1" dirty="0"/>
              <a:t/>
            </a:r>
            <a:br>
              <a:rPr lang="en-US" b="1" dirty="0"/>
            </a:br>
            <a:r>
              <a:rPr lang="en-US" b="1" dirty="0"/>
              <a:t> </a:t>
            </a:r>
            <a:endParaRPr lang="en-US" dirty="0"/>
          </a:p>
          <a:p>
            <a:endParaRPr lang="en-US" b="1" dirty="0" smtClean="0"/>
          </a:p>
        </p:txBody>
      </p:sp>
      <p:sp>
        <p:nvSpPr>
          <p:cNvPr id="4" name="Slide Number Placeholder 3"/>
          <p:cNvSpPr>
            <a:spLocks noGrp="1"/>
          </p:cNvSpPr>
          <p:nvPr>
            <p:ph type="sldNum" sz="quarter" idx="10"/>
          </p:nvPr>
        </p:nvSpPr>
        <p:spPr/>
        <p:txBody>
          <a:bodyPr/>
          <a:lstStyle/>
          <a:p>
            <a:fld id="{CD1D93A9-14AD-4695-94A8-00688E38366A}" type="slidenum">
              <a:rPr lang="en-US" smtClean="0"/>
              <a:t>37</a:t>
            </a:fld>
            <a:endParaRPr lang="en-US"/>
          </a:p>
        </p:txBody>
      </p:sp>
    </p:spTree>
    <p:extLst>
      <p:ext uri="{BB962C8B-B14F-4D97-AF65-F5344CB8AC3E}">
        <p14:creationId xmlns:p14="http://schemas.microsoft.com/office/powerpoint/2010/main" val="415218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Picture Source: http://7-themes.com/data_images/out/39/6901291-free-crayon-wallpaper.jpg</a:t>
            </a:r>
            <a:endParaRPr lang="en-US" dirty="0" smtClean="0"/>
          </a:p>
          <a:p>
            <a:endParaRPr lang="en-US" dirty="0" smtClean="0"/>
          </a:p>
          <a:p>
            <a:r>
              <a:rPr lang="en-US" sz="1200" b="1" kern="1200" dirty="0" smtClean="0">
                <a:solidFill>
                  <a:schemeClr val="tx1"/>
                </a:solidFill>
                <a:effectLst/>
                <a:latin typeface="+mn-lt"/>
                <a:ea typeface="+mn-ea"/>
                <a:cs typeface="+mn-cs"/>
              </a:rPr>
              <a:t>The American school population grows more diverse by the day. </a:t>
            </a:r>
            <a:r>
              <a:rPr lang="en-US" sz="1200" kern="1200" dirty="0" smtClean="0">
                <a:solidFill>
                  <a:schemeClr val="tx1"/>
                </a:solidFill>
                <a:effectLst/>
                <a:latin typeface="+mn-lt"/>
                <a:ea typeface="+mn-ea"/>
                <a:cs typeface="+mn-cs"/>
              </a:rPr>
              <a:t>Growing diversity can, in part, be attributed to immigration, the rates of which have increased considerably in the last few decades.  Approximately 13 percent of the general population were identified as foreign-born according to the 2010 American Community Survey (</a:t>
            </a:r>
            <a:r>
              <a:rPr lang="en-US" sz="1200" kern="1200" dirty="0" err="1" smtClean="0">
                <a:solidFill>
                  <a:schemeClr val="tx1"/>
                </a:solidFill>
                <a:effectLst/>
                <a:latin typeface="+mn-lt"/>
                <a:ea typeface="+mn-ea"/>
                <a:cs typeface="+mn-cs"/>
              </a:rPr>
              <a:t>Grieco</a:t>
            </a:r>
            <a:r>
              <a:rPr lang="en-US" sz="1200" kern="1200" dirty="0" smtClean="0">
                <a:solidFill>
                  <a:schemeClr val="tx1"/>
                </a:solidFill>
                <a:effectLst/>
                <a:latin typeface="+mn-lt"/>
                <a:ea typeface="+mn-ea"/>
                <a:cs typeface="+mn-cs"/>
              </a:rPr>
              <a:t> et al., 2012). . One in five public school students come from immigrant households. Steven </a:t>
            </a:r>
            <a:r>
              <a:rPr lang="en-US" sz="1200" kern="1200" dirty="0" err="1" smtClean="0">
                <a:solidFill>
                  <a:schemeClr val="tx1"/>
                </a:solidFill>
                <a:effectLst/>
                <a:latin typeface="+mn-lt"/>
                <a:ea typeface="+mn-ea"/>
                <a:cs typeface="+mn-cs"/>
              </a:rPr>
              <a:t>Camarota</a:t>
            </a:r>
            <a:r>
              <a:rPr lang="en-US" sz="1200" kern="1200" dirty="0" smtClean="0">
                <a:solidFill>
                  <a:schemeClr val="tx1"/>
                </a:solidFill>
                <a:effectLst/>
                <a:latin typeface="+mn-lt"/>
                <a:ea typeface="+mn-ea"/>
                <a:cs typeface="+mn-cs"/>
              </a:rPr>
              <a:t>, director of research for the Center for Immigration Studies, found that 78 percent of students in immigrant households speak a language other than English at home. (</a:t>
            </a:r>
            <a:r>
              <a:rPr lang="en-US" sz="1200" kern="1200" dirty="0" err="1" smtClean="0">
                <a:solidFill>
                  <a:schemeClr val="tx1"/>
                </a:solidFill>
                <a:effectLst/>
                <a:latin typeface="+mn-lt"/>
                <a:ea typeface="+mn-ea"/>
                <a:cs typeface="+mn-cs"/>
              </a:rPr>
              <a:t>Camarota</a:t>
            </a:r>
            <a:r>
              <a:rPr lang="en-US" sz="1200" kern="1200" dirty="0" smtClean="0">
                <a:solidFill>
                  <a:schemeClr val="tx1"/>
                </a:solidFill>
                <a:effectLst/>
                <a:latin typeface="+mn-lt"/>
                <a:ea typeface="+mn-ea"/>
                <a:cs typeface="+mn-cs"/>
              </a:rPr>
              <a:t>, 2012). The US Census Bureau projected that racial and ethnic minorities will make up more than 50% of all American children by 2020, and America will have a majority-minority total population by 2044 (Colby &amp; </a:t>
            </a:r>
            <a:r>
              <a:rPr lang="en-US" sz="1200" kern="1200" dirty="0" err="1" smtClean="0">
                <a:solidFill>
                  <a:schemeClr val="tx1"/>
                </a:solidFill>
                <a:effectLst/>
                <a:latin typeface="+mn-lt"/>
                <a:ea typeface="+mn-ea"/>
                <a:cs typeface="+mn-cs"/>
              </a:rPr>
              <a:t>Ortman</a:t>
            </a:r>
            <a:r>
              <a:rPr lang="en-US" sz="1200" kern="1200" dirty="0" smtClean="0">
                <a:solidFill>
                  <a:schemeClr val="tx1"/>
                </a:solidFill>
                <a:effectLst/>
                <a:latin typeface="+mn-lt"/>
                <a:ea typeface="+mn-ea"/>
                <a:cs typeface="+mn-cs"/>
              </a:rPr>
              <a:t>, 2015).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However, this diversity is not proportionately represented in Washington state highly capable education programs nor in similar programs across the nation.  </a:t>
            </a:r>
            <a:r>
              <a:rPr lang="en-US" sz="1200" kern="1200" dirty="0" smtClean="0">
                <a:solidFill>
                  <a:schemeClr val="tx1"/>
                </a:solidFill>
                <a:effectLst/>
                <a:latin typeface="+mn-lt"/>
                <a:ea typeface="+mn-ea"/>
                <a:cs typeface="+mn-cs"/>
              </a:rPr>
              <a:t>Gifted education programs are primarily comprised of European American and certain nationalities of Asian American students, typically from higher-income families.  According to </a:t>
            </a:r>
            <a:r>
              <a:rPr lang="en-US" sz="1200" kern="1200" dirty="0" err="1" smtClean="0">
                <a:solidFill>
                  <a:schemeClr val="tx1"/>
                </a:solidFill>
                <a:effectLst/>
                <a:latin typeface="+mn-lt"/>
                <a:ea typeface="+mn-ea"/>
                <a:cs typeface="+mn-cs"/>
              </a:rPr>
              <a:t>Siegle</a:t>
            </a:r>
            <a:r>
              <a:rPr lang="en-US" sz="1200" kern="1200" dirty="0" smtClean="0">
                <a:solidFill>
                  <a:schemeClr val="tx1"/>
                </a:solidFill>
                <a:effectLst/>
                <a:latin typeface="+mn-lt"/>
                <a:ea typeface="+mn-ea"/>
                <a:cs typeface="+mn-cs"/>
              </a:rPr>
              <a:t> and colleagues, groups generally under represented include African Americans, Hispanic Americans, Southeast Asian Americans and Pacific Islanders, Native Americans, and students identified as English learners, twice exceptional, low-income, and/or rural (</a:t>
            </a:r>
            <a:r>
              <a:rPr lang="en-US" sz="1200" kern="1200" dirty="0" err="1" smtClean="0">
                <a:solidFill>
                  <a:schemeClr val="tx1"/>
                </a:solidFill>
                <a:effectLst/>
                <a:latin typeface="+mn-lt"/>
                <a:ea typeface="+mn-ea"/>
                <a:cs typeface="+mn-cs"/>
              </a:rPr>
              <a:t>Siegle</a:t>
            </a:r>
            <a:r>
              <a:rPr lang="en-US" sz="1200" kern="1200" dirty="0" smtClean="0">
                <a:solidFill>
                  <a:schemeClr val="tx1"/>
                </a:solidFill>
                <a:effectLst/>
                <a:latin typeface="+mn-lt"/>
                <a:ea typeface="+mn-ea"/>
                <a:cs typeface="+mn-cs"/>
              </a:rPr>
              <a:t> et al., 2016).  In particular, English learners are the least represented (Matthews, 2014).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recognize that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advanced abilities and academic needs are present in all children regardless of their backgrounds and life situations.  </a:t>
            </a:r>
            <a:r>
              <a:rPr lang="en-US" sz="1200" b="1" kern="1200" dirty="0" smtClean="0">
                <a:solidFill>
                  <a:schemeClr val="tx1"/>
                </a:solidFill>
                <a:effectLst/>
                <a:latin typeface="+mn-lt"/>
                <a:ea typeface="+mn-ea"/>
                <a:cs typeface="+mn-cs"/>
              </a:rPr>
              <a:t>When we continually see specific groups of students underrepresented or overlooked in gifted programs, the problem is one of access and equity.</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things we must do in order to improve access and equity.</a:t>
            </a:r>
          </a:p>
          <a:p>
            <a:pPr marL="228600" lvl="0" indent="-228600">
              <a:buFont typeface="+mj-lt"/>
              <a:buAutoNum type="arabicPeriod"/>
            </a:pPr>
            <a:r>
              <a:rPr lang="en-US" sz="1200" kern="1200" dirty="0" smtClean="0">
                <a:solidFill>
                  <a:schemeClr val="tx1"/>
                </a:solidFill>
                <a:effectLst/>
                <a:latin typeface="+mn-lt"/>
                <a:ea typeface="+mn-ea"/>
                <a:cs typeface="+mn-cs"/>
              </a:rPr>
              <a:t>Rethink how we assess and identify children, especially those from diverse backgrounds</a:t>
            </a:r>
          </a:p>
          <a:p>
            <a:pPr marL="228600" lvl="0" indent="-228600">
              <a:buFont typeface="+mj-lt"/>
              <a:buAutoNum type="arabicPeriod"/>
            </a:pPr>
            <a:r>
              <a:rPr lang="en-US" sz="1200" kern="1200" dirty="0" smtClean="0">
                <a:solidFill>
                  <a:schemeClr val="tx1"/>
                </a:solidFill>
                <a:effectLst/>
                <a:latin typeface="+mn-lt"/>
                <a:ea typeface="+mn-ea"/>
                <a:cs typeface="+mn-cs"/>
              </a:rPr>
              <a:t>Determine whether methods and services ultimately match instructional needs</a:t>
            </a:r>
          </a:p>
          <a:p>
            <a:pPr marL="228600" lvl="0" indent="-228600">
              <a:buFont typeface="+mj-lt"/>
              <a:buAutoNum type="arabicPeriod"/>
            </a:pPr>
            <a:r>
              <a:rPr lang="en-US" sz="1200" kern="1200" dirty="0" smtClean="0">
                <a:solidFill>
                  <a:schemeClr val="tx1"/>
                </a:solidFill>
                <a:effectLst/>
                <a:latin typeface="+mn-lt"/>
                <a:ea typeface="+mn-ea"/>
                <a:cs typeface="+mn-cs"/>
              </a:rPr>
              <a:t>Improve our cultural competency to better serve all students. </a:t>
            </a:r>
          </a:p>
          <a:p>
            <a:r>
              <a:rPr lang="en-US" b="1" dirty="0" smtClean="0"/>
              <a:t> </a:t>
            </a:r>
            <a:endParaRPr lang="en-US" dirty="0" smtClean="0"/>
          </a:p>
          <a:p>
            <a:r>
              <a:rPr lang="en-US" b="1" dirty="0" smtClean="0"/>
              <a:t>References:</a:t>
            </a:r>
            <a:endParaRPr lang="en-US" dirty="0" smtClean="0"/>
          </a:p>
          <a:p>
            <a:r>
              <a:rPr lang="en-US" dirty="0" err="1" smtClean="0"/>
              <a:t>Camarota</a:t>
            </a:r>
            <a:r>
              <a:rPr lang="en-US" dirty="0" smtClean="0"/>
              <a:t>, S.A. (2012). Immigrants in the United States: A Profile of American’s Foreign-Born population. Retrieved from the Center for Immigration Studies website, </a:t>
            </a:r>
            <a:r>
              <a:rPr lang="en-US" u="sng" dirty="0" smtClean="0">
                <a:hlinkClick r:id="rId3"/>
              </a:rPr>
              <a:t>http://www.cis.org/sites/cis.org/files/articles/2012/immigrants-in-the-united-states-2012.pdf</a:t>
            </a:r>
            <a:r>
              <a:rPr lang="en-US" dirty="0" smtClean="0"/>
              <a:t>.</a:t>
            </a:r>
          </a:p>
          <a:p>
            <a:r>
              <a:rPr lang="en-US" dirty="0" smtClean="0"/>
              <a:t> </a:t>
            </a:r>
          </a:p>
          <a:p>
            <a:r>
              <a:rPr lang="en-US" dirty="0" smtClean="0"/>
              <a:t>Colby, S. L., &amp; </a:t>
            </a:r>
            <a:r>
              <a:rPr lang="en-US" dirty="0" err="1" smtClean="0"/>
              <a:t>Ortman</a:t>
            </a:r>
            <a:r>
              <a:rPr lang="en-US" dirty="0" smtClean="0"/>
              <a:t>, J. M. (2015, March). </a:t>
            </a:r>
            <a:r>
              <a:rPr lang="en-US" i="1" dirty="0" smtClean="0"/>
              <a:t>Projections of the size and composition of the U.S. population: 2014 to 2060</a:t>
            </a:r>
            <a:r>
              <a:rPr lang="en-US" dirty="0" smtClean="0"/>
              <a:t>, </a:t>
            </a:r>
            <a:r>
              <a:rPr lang="en-US" i="1" dirty="0" smtClean="0"/>
              <a:t>Current Population Reports</a:t>
            </a:r>
            <a:r>
              <a:rPr lang="en-US" dirty="0" smtClean="0"/>
              <a:t> (Report No. P25-1143). Retrieved from the U.S. Census Bureau website,  </a:t>
            </a:r>
            <a:r>
              <a:rPr lang="en-US" u="sng" dirty="0" smtClean="0">
                <a:hlinkClick r:id="rId4"/>
              </a:rPr>
              <a:t>https://www.census.gov/content/dam/Census/library/publications/2015/demo/p25-1143.pdf</a:t>
            </a:r>
            <a:endParaRPr lang="en-US" dirty="0" smtClean="0"/>
          </a:p>
          <a:p>
            <a:r>
              <a:rPr lang="en-US" dirty="0" smtClean="0"/>
              <a:t> </a:t>
            </a:r>
          </a:p>
          <a:p>
            <a:r>
              <a:rPr lang="en-US" dirty="0" err="1" smtClean="0"/>
              <a:t>Grieco</a:t>
            </a:r>
            <a:r>
              <a:rPr lang="en-US" dirty="0" smtClean="0"/>
              <a:t>, E.M., Acosta, Y.D., de la Cruz, P., Gambino, C., </a:t>
            </a:r>
            <a:r>
              <a:rPr lang="en-US" dirty="0" err="1" smtClean="0"/>
              <a:t>Gryn</a:t>
            </a:r>
            <a:r>
              <a:rPr lang="en-US" dirty="0" smtClean="0"/>
              <a:t>, T., Larsen, L.J.,…Walters, N.P. (2012). The foreign-born population in the United States: 2010. Retrieved from the U.S. Census Bureau website, http://www.census.gov/prod/2012pubs/acs-19.pdf.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Humes</a:t>
            </a:r>
            <a:r>
              <a:rPr lang="en-US" dirty="0" smtClean="0"/>
              <a:t>, K. R., Jones, N. A., &amp; Ramirez, R. R. (2011, March). </a:t>
            </a:r>
            <a:r>
              <a:rPr lang="en-US" i="1" dirty="0" smtClean="0"/>
              <a:t>Overview of race and Hispanic origin: 2010</a:t>
            </a:r>
            <a:r>
              <a:rPr lang="en-US" dirty="0" smtClean="0"/>
              <a:t> (Report No. C2010BR-02).  Retrieved from the U.S. Census Bureau website, </a:t>
            </a:r>
            <a:r>
              <a:rPr lang="en-US" u="sng" dirty="0" smtClean="0">
                <a:hlinkClick r:id="rId5"/>
              </a:rPr>
              <a:t>http://www.census.gov/prod/cen2010/briefs/c2010br-02.pdf</a:t>
            </a:r>
            <a:endParaRPr lang="en-US" dirty="0" smtClean="0"/>
          </a:p>
          <a:p>
            <a:r>
              <a:rPr lang="en-US" dirty="0" smtClean="0"/>
              <a:t>  </a:t>
            </a:r>
          </a:p>
          <a:p>
            <a:r>
              <a:rPr lang="en-US" dirty="0" smtClean="0"/>
              <a:t>Matthews, M. S. (2014). Advanced academics, inclusive education, and English language learners. In M. S. Matthews &amp; J. A. Castellano (Eds.), </a:t>
            </a:r>
            <a:r>
              <a:rPr lang="en-US" i="1" dirty="0" smtClean="0"/>
              <a:t>Talent development in English language learners </a:t>
            </a:r>
            <a:r>
              <a:rPr lang="en-US" dirty="0" smtClean="0"/>
              <a:t>(pp 11-14).</a:t>
            </a:r>
            <a:r>
              <a:rPr lang="en-US" i="1" dirty="0" smtClean="0"/>
              <a:t> </a:t>
            </a:r>
            <a:r>
              <a:rPr lang="en-US" dirty="0" smtClean="0"/>
              <a:t>Waco, TX: </a:t>
            </a:r>
            <a:r>
              <a:rPr lang="en-US" dirty="0" err="1" smtClean="0"/>
              <a:t>Prufrock</a:t>
            </a:r>
            <a:r>
              <a:rPr lang="en-US" dirty="0" smtClean="0"/>
              <a:t> Press.</a:t>
            </a:r>
          </a:p>
          <a:p>
            <a:r>
              <a:rPr lang="en-US" dirty="0" smtClean="0"/>
              <a:t> </a:t>
            </a:r>
          </a:p>
          <a:p>
            <a:r>
              <a:rPr lang="en-US" dirty="0" smtClean="0"/>
              <a:t>Siegle, D., Gubbins, J. E., O’Rourke, P., Langley, S. D., </a:t>
            </a:r>
            <a:r>
              <a:rPr lang="en-US" b="1" dirty="0" err="1" smtClean="0"/>
              <a:t>Mun</a:t>
            </a:r>
            <a:r>
              <a:rPr lang="en-US" b="1" dirty="0" smtClean="0"/>
              <a:t>, R. U</a:t>
            </a:r>
            <a:r>
              <a:rPr lang="en-US" dirty="0" smtClean="0"/>
              <a:t>., Luria, S. R., Little, C. A., </a:t>
            </a:r>
            <a:r>
              <a:rPr lang="en-US" dirty="0" err="1" smtClean="0"/>
              <a:t>McCoach</a:t>
            </a:r>
            <a:r>
              <a:rPr lang="en-US" dirty="0" smtClean="0"/>
              <a:t>, D. B., </a:t>
            </a:r>
            <a:r>
              <a:rPr lang="en-US" dirty="0" err="1" smtClean="0"/>
              <a:t>Knupp</a:t>
            </a:r>
            <a:r>
              <a:rPr lang="en-US" dirty="0" smtClean="0"/>
              <a:t>, T., Callahan, C. M., &amp; </a:t>
            </a:r>
            <a:r>
              <a:rPr lang="en-US" dirty="0" err="1" smtClean="0"/>
              <a:t>Plucker</a:t>
            </a:r>
            <a:r>
              <a:rPr lang="en-US" dirty="0" smtClean="0"/>
              <a:t>, J. A. (2016). Barriers to underserved students’ participation in gifted programs and possible solutions.  </a:t>
            </a:r>
            <a:r>
              <a:rPr lang="en-US" i="1" dirty="0" smtClean="0"/>
              <a:t>Journal for the Education of the Gifted</a:t>
            </a:r>
            <a:r>
              <a:rPr lang="en-US" dirty="0" smtClean="0"/>
              <a:t>.  Advance online publication.   doi:10.1177/0162353216640930</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46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major objectives for this module:</a:t>
            </a:r>
          </a:p>
          <a:p>
            <a:endParaRPr lang="en-US" dirty="0" smtClean="0"/>
          </a:p>
          <a:p>
            <a:pPr marL="342900" indent="-342900">
              <a:buFont typeface="+mj-lt"/>
              <a:buAutoNum type="arabicPeriod"/>
            </a:pPr>
            <a:r>
              <a:rPr lang="en-US" sz="1200" b="0" dirty="0" smtClean="0"/>
              <a:t>Explore how diversity impacts access and equity to highly capable services</a:t>
            </a:r>
          </a:p>
          <a:p>
            <a:pPr marL="342900" indent="-342900">
              <a:buFont typeface="+mj-lt"/>
              <a:buAutoNum type="arabicPeriod"/>
            </a:pPr>
            <a:r>
              <a:rPr lang="en-US" sz="1200" b="0" dirty="0" smtClean="0"/>
              <a:t>Challenge your own personal beliefs about conceptions of giftedness and who should be served in highly capable programs</a:t>
            </a:r>
          </a:p>
          <a:p>
            <a:pPr marL="342900" indent="-342900">
              <a:buFont typeface="+mj-lt"/>
              <a:buAutoNum type="arabicPeriod"/>
            </a:pPr>
            <a:r>
              <a:rPr lang="en-US" sz="1200" b="0" dirty="0" smtClean="0"/>
              <a:t>Become familiar with evidence-based practices on identifying diverse advanced learners for appropriate highly capable services </a:t>
            </a:r>
          </a:p>
          <a:p>
            <a:pPr marL="342900" indent="-342900">
              <a:buFont typeface="+mj-lt"/>
              <a:buAutoNum type="arabicPeriod"/>
            </a:pPr>
            <a:r>
              <a:rPr lang="en-US" sz="1200" b="0" dirty="0" smtClean="0"/>
              <a:t>Develop and design an identification plan that incorporates best practices in the identification of students from diverse populations from a strengths-based approach </a:t>
            </a:r>
          </a:p>
          <a:p>
            <a:pPr marL="342900" indent="-342900">
              <a:buFont typeface="+mj-lt"/>
              <a:buAutoNum type="arabicPeriod"/>
            </a:pPr>
            <a:endParaRPr lang="en-US" sz="1200" b="0" dirty="0" smtClean="0"/>
          </a:p>
          <a:p>
            <a:pPr marL="0" indent="0">
              <a:buFont typeface="+mj-lt"/>
              <a:buNone/>
            </a:pPr>
            <a:r>
              <a:rPr lang="en-US" sz="1200" b="0" dirty="0" smtClean="0"/>
              <a:t>Upon completion of this module, participants will be able incorporate best practices to identify diverse learners for highly capable services.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842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Picture Source: </a:t>
            </a:r>
            <a:r>
              <a:rPr lang="en-US" dirty="0" smtClean="0"/>
              <a:t>http://www.teamhughesrealestateschool.com/is-the-glass-half-full-or-is-it-half-empty/</a:t>
            </a:r>
          </a:p>
          <a:p>
            <a:endParaRPr lang="en-US" b="1" i="1" dirty="0" smtClean="0"/>
          </a:p>
          <a:p>
            <a:r>
              <a:rPr lang="en-US" sz="1200" b="1" i="1" kern="1200" dirty="0" smtClean="0">
                <a:solidFill>
                  <a:schemeClr val="tx1"/>
                </a:solidFill>
                <a:effectLst/>
                <a:latin typeface="+mn-lt"/>
                <a:ea typeface="+mn-ea"/>
                <a:cs typeface="+mn-cs"/>
              </a:rPr>
              <a:t>Disadvantaged.  Learning deficits. Achievement gap. Limited English Proficient.  </a:t>
            </a:r>
            <a:r>
              <a:rPr lang="en-US" sz="1200" kern="1200" dirty="0" smtClean="0">
                <a:solidFill>
                  <a:schemeClr val="tx1"/>
                </a:solidFill>
                <a:effectLst/>
                <a:latin typeface="+mn-lt"/>
                <a:ea typeface="+mn-ea"/>
                <a:cs typeface="+mn-cs"/>
              </a:rPr>
              <a:t>What images do these words conjure up for you?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about these words: </a:t>
            </a:r>
            <a:r>
              <a:rPr lang="en-US" sz="1200" b="1" i="1" kern="1200" dirty="0" smtClean="0">
                <a:solidFill>
                  <a:schemeClr val="tx1"/>
                </a:solidFill>
                <a:effectLst/>
                <a:latin typeface="+mn-lt"/>
                <a:ea typeface="+mn-ea"/>
                <a:cs typeface="+mn-cs"/>
              </a:rPr>
              <a:t>Advantaged.  Strengths and talents. Multilingual</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we think and talk about children influences how we interact with them and how they learn.  Our beliefs matter!  Having high expectations for children can positively impact their school performance and help nurture their gifts.  This has been called a self-fulfilling prophecy or Pygmalion effect.  On the flip side, low expectations can negatively influence a student’s academic outcomes.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59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Picture Source</a:t>
            </a:r>
            <a:r>
              <a:rPr lang="en-US" dirty="0"/>
              <a:t>: http://reology.org/2011/08/change-the-way-you-look-at-things-and-the-things-you-look-at-change/</a:t>
            </a:r>
          </a:p>
          <a:p>
            <a:endParaRPr lang="en-US" dirty="0" smtClean="0"/>
          </a:p>
          <a:p>
            <a:r>
              <a:rPr lang="en-US" sz="1200" kern="1200" dirty="0" smtClean="0">
                <a:solidFill>
                  <a:schemeClr val="tx1"/>
                </a:solidFill>
                <a:effectLst/>
                <a:latin typeface="+mn-lt"/>
                <a:ea typeface="+mn-ea"/>
                <a:cs typeface="+mn-cs"/>
              </a:rPr>
              <a:t>Psychologist Carol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(2006) talks about implicit beliefs in ability and how beliefs can influence achievement.  Mindsets act as a “psychological lens” (p. 312) or filter that influences how we think and act (Yeager &amp;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2012).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 fixed mindset, an individual conceptualizes ability as unchangeable and innate. This is also called the entity theory.  According to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(2014), Talents and abilities are viewed as fixed and unchanging and these beliefs lead to an overemphasis on innate ability. Individuals with a fixed mindset fear setback because it is interpreted as a lack of ability.  In a growth mindset, an individual sees ability as malleable with room for improvement. This is known as the incremental theory (</a:t>
            </a:r>
            <a:r>
              <a:rPr lang="en-US" sz="1200" kern="1200" dirty="0" err="1" smtClean="0">
                <a:solidFill>
                  <a:schemeClr val="tx1"/>
                </a:solidFill>
                <a:effectLst/>
                <a:latin typeface="+mn-lt"/>
                <a:ea typeface="+mn-ea"/>
                <a:cs typeface="+mn-cs"/>
              </a:rPr>
              <a:t>Subotnik</a:t>
            </a:r>
            <a:r>
              <a:rPr lang="en-US" sz="1200" kern="1200" dirty="0" smtClean="0">
                <a:solidFill>
                  <a:schemeClr val="tx1"/>
                </a:solidFill>
                <a:effectLst/>
                <a:latin typeface="+mn-lt"/>
                <a:ea typeface="+mn-ea"/>
                <a:cs typeface="+mn-cs"/>
              </a:rPr>
              <a:t>, Robinson, Callahan, &amp; </a:t>
            </a:r>
            <a:r>
              <a:rPr lang="en-US" sz="1200" kern="1200" dirty="0" err="1" smtClean="0">
                <a:solidFill>
                  <a:schemeClr val="tx1"/>
                </a:solidFill>
                <a:effectLst/>
                <a:latin typeface="+mn-lt"/>
                <a:ea typeface="+mn-ea"/>
                <a:cs typeface="+mn-cs"/>
              </a:rPr>
              <a:t>Gubbins</a:t>
            </a:r>
            <a:r>
              <a:rPr lang="en-US" sz="1200" kern="1200" dirty="0" smtClean="0">
                <a:solidFill>
                  <a:schemeClr val="tx1"/>
                </a:solidFill>
                <a:effectLst/>
                <a:latin typeface="+mn-lt"/>
                <a:ea typeface="+mn-ea"/>
                <a:cs typeface="+mn-cs"/>
              </a:rPr>
              <a:t>, 2012; Yeager &amp;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2012).  The emphasis then is on improving, growing, and learning from challenges.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educators, it matters what type of mindsets we have when we work with students, particularly students from diverse populations with a range of abilities.  </a:t>
            </a:r>
            <a:r>
              <a:rPr lang="en-US" sz="1200" b="1" kern="1200" dirty="0" smtClean="0">
                <a:solidFill>
                  <a:schemeClr val="tx1"/>
                </a:solidFill>
                <a:effectLst/>
                <a:latin typeface="+mn-lt"/>
                <a:ea typeface="+mn-ea"/>
                <a:cs typeface="+mn-cs"/>
              </a:rPr>
              <a:t>We should strive to have a growth mindset and see the potential for growth in all our children.</a:t>
            </a:r>
            <a:r>
              <a:rPr lang="en-US" sz="1200" kern="1200" dirty="0" smtClean="0">
                <a:solidFill>
                  <a:schemeClr val="tx1"/>
                </a:solidFill>
                <a:effectLst/>
                <a:latin typeface="+mn-lt"/>
                <a:ea typeface="+mn-ea"/>
                <a:cs typeface="+mn-cs"/>
              </a:rPr>
              <a:t>  </a:t>
            </a:r>
          </a:p>
          <a:p>
            <a:endParaRPr lang="en-US" b="0" baseline="0" dirty="0" smtClean="0"/>
          </a:p>
          <a:p>
            <a:r>
              <a:rPr lang="en-US" b="0" dirty="0" smtClean="0"/>
              <a:t>WHAT </a:t>
            </a:r>
            <a:r>
              <a:rPr lang="en-US" b="0" dirty="0"/>
              <a:t>IS YOUR MINDSET?</a:t>
            </a:r>
          </a:p>
          <a:p>
            <a:endParaRPr lang="en-US" b="1" dirty="0"/>
          </a:p>
          <a:p>
            <a:r>
              <a:rPr lang="en-US" b="1" dirty="0"/>
              <a:t>References</a:t>
            </a:r>
            <a:r>
              <a:rPr lang="en-US" b="1" dirty="0" smtClean="0"/>
              <a:t>:</a:t>
            </a:r>
            <a:endParaRPr lang="en-US" dirty="0" smtClean="0"/>
          </a:p>
          <a:p>
            <a:r>
              <a:rPr lang="en-US" dirty="0" err="1" smtClean="0"/>
              <a:t>Dweck</a:t>
            </a:r>
            <a:r>
              <a:rPr lang="en-US" dirty="0"/>
              <a:t>, C. (2006). </a:t>
            </a:r>
            <a:r>
              <a:rPr lang="en-US" i="1" dirty="0"/>
              <a:t>Mindset: The new psychology of success</a:t>
            </a:r>
            <a:r>
              <a:rPr lang="en-US" dirty="0"/>
              <a:t>. </a:t>
            </a:r>
            <a:r>
              <a:rPr lang="en-US" dirty="0" smtClean="0"/>
              <a:t>New York, NY: Random </a:t>
            </a:r>
            <a:r>
              <a:rPr lang="en-US" dirty="0"/>
              <a:t>House.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Dweck</a:t>
            </a:r>
            <a:r>
              <a:rPr lang="en-US" dirty="0" smtClean="0"/>
              <a:t>, C. (2014). Teachers’ mindsets: “Every student has something to teach me.” </a:t>
            </a:r>
            <a:r>
              <a:rPr lang="en-US" i="1" dirty="0" smtClean="0"/>
              <a:t>Educational Horizons</a:t>
            </a:r>
            <a:r>
              <a:rPr lang="en-US" dirty="0" smtClean="0"/>
              <a:t>, </a:t>
            </a:r>
            <a:r>
              <a:rPr lang="en-US" i="1" dirty="0" smtClean="0"/>
              <a:t>93</a:t>
            </a:r>
            <a:r>
              <a:rPr lang="en-US" dirty="0" smtClean="0"/>
              <a:t>(2), 10-15. </a:t>
            </a:r>
            <a:r>
              <a:rPr lang="en-US" dirty="0" err="1" smtClean="0"/>
              <a:t>doi</a:t>
            </a:r>
            <a:r>
              <a:rPr lang="en-US" dirty="0" smtClean="0"/>
              <a:t>: 10.1177/0013175X14561420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Subotnik,</a:t>
            </a:r>
            <a:r>
              <a:rPr lang="en-US" b="0" baseline="0" dirty="0" smtClean="0"/>
              <a:t> R. F., Robinson, A., Callahan, C. M., &amp; Gubbins, E. J. (Eds.). (2012). </a:t>
            </a:r>
            <a:r>
              <a:rPr lang="en-US" b="0" i="1" baseline="0" dirty="0" smtClean="0"/>
              <a:t>Malleable minds: Translating insights from psychology and neuroscience to gifted education.  </a:t>
            </a:r>
            <a:r>
              <a:rPr lang="en-US" b="0" i="0" baseline="0" dirty="0" smtClean="0"/>
              <a:t>Storrs, CT: National Center for Research on Giftedness and Talent.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Yeager &amp; </a:t>
            </a:r>
            <a:r>
              <a:rPr lang="en-US" dirty="0" err="1" smtClean="0"/>
              <a:t>Dweck</a:t>
            </a:r>
            <a:r>
              <a:rPr lang="en-US" dirty="0" smtClean="0"/>
              <a:t> (2012). Mindsets that promote resilience: When students believe that personal characteristics can be developed. </a:t>
            </a:r>
            <a:r>
              <a:rPr lang="en-US" i="1" dirty="0" smtClean="0"/>
              <a:t>Educational Psychologist</a:t>
            </a:r>
            <a:r>
              <a:rPr lang="en-US" dirty="0" smtClean="0"/>
              <a:t>, </a:t>
            </a:r>
            <a:r>
              <a:rPr lang="en-US" i="1" dirty="0" smtClean="0"/>
              <a:t>47</a:t>
            </a:r>
            <a:r>
              <a:rPr lang="en-US" dirty="0" smtClean="0"/>
              <a:t>(4), 302-314.</a:t>
            </a:r>
          </a:p>
          <a:p>
            <a:endParaRPr lang="en-US" b="1" dirty="0"/>
          </a:p>
          <a:p>
            <a:r>
              <a:rPr lang="en-US" b="1" dirty="0" smtClean="0"/>
              <a:t>Readings/Resources: </a:t>
            </a:r>
            <a:endParaRPr lang="en-US" dirty="0"/>
          </a:p>
          <a:p>
            <a:r>
              <a:rPr lang="en-US" dirty="0" err="1" smtClean="0"/>
              <a:t>Dweck</a:t>
            </a:r>
            <a:r>
              <a:rPr lang="en-US" dirty="0"/>
              <a:t>, C. (2014). Teachers’ mindsets: “Every student has something to teach me.” </a:t>
            </a:r>
            <a:r>
              <a:rPr lang="en-US" i="1" dirty="0"/>
              <a:t>Educational Horizons</a:t>
            </a:r>
            <a:r>
              <a:rPr lang="en-US" dirty="0"/>
              <a:t>, </a:t>
            </a:r>
            <a:r>
              <a:rPr lang="en-US" i="1" dirty="0"/>
              <a:t>93</a:t>
            </a:r>
            <a:r>
              <a:rPr lang="en-US" dirty="0"/>
              <a:t>(2), 10-15. </a:t>
            </a:r>
            <a:r>
              <a:rPr lang="en-US" dirty="0" err="1"/>
              <a:t>doi</a:t>
            </a:r>
            <a:r>
              <a:rPr lang="en-US" dirty="0"/>
              <a:t>: 10.1177/0013175X14561420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Dweck</a:t>
            </a:r>
            <a:r>
              <a:rPr lang="en-US" dirty="0" smtClean="0"/>
              <a:t>, C. (2006). </a:t>
            </a:r>
            <a:r>
              <a:rPr lang="en-US" i="1" dirty="0" smtClean="0"/>
              <a:t>Mindset: The new psychology of success</a:t>
            </a:r>
            <a:r>
              <a:rPr lang="en-US" dirty="0" smtClean="0"/>
              <a:t>. Random House.</a:t>
            </a:r>
          </a:p>
          <a:p>
            <a:endParaRPr lang="en-US" dirty="0" smtClean="0"/>
          </a:p>
          <a:p>
            <a:r>
              <a:rPr lang="en-US" dirty="0" smtClean="0"/>
              <a:t>Yeager &amp; </a:t>
            </a:r>
            <a:r>
              <a:rPr lang="en-US" dirty="0" err="1" smtClean="0"/>
              <a:t>Dweck</a:t>
            </a:r>
            <a:r>
              <a:rPr lang="en-US" dirty="0" smtClean="0"/>
              <a:t> (2012). Mindsets that promote resilience: When students believe that personal characteristics can be developed. </a:t>
            </a:r>
            <a:r>
              <a:rPr lang="en-US" i="1" dirty="0" smtClean="0"/>
              <a:t>Educational Psychologist</a:t>
            </a:r>
            <a:r>
              <a:rPr lang="en-US" dirty="0" smtClean="0"/>
              <a:t>, </a:t>
            </a:r>
            <a:r>
              <a:rPr lang="en-US" i="1" dirty="0" smtClean="0"/>
              <a:t>47</a:t>
            </a:r>
            <a:r>
              <a:rPr lang="en-US" dirty="0" smtClean="0"/>
              <a:t>(4), 302-314.</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929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D93A9-14AD-4695-94A8-00688E3836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61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 discussed, we all have a set of internal beliefs and mindsets that guide our thoughts and behaviors.  </a:t>
            </a:r>
            <a:r>
              <a:rPr lang="en-US" sz="1200" kern="1200" dirty="0" smtClean="0">
                <a:solidFill>
                  <a:schemeClr val="tx1"/>
                </a:solidFill>
                <a:effectLst/>
                <a:latin typeface="+mn-lt"/>
                <a:ea typeface="+mn-ea"/>
                <a:cs typeface="+mn-cs"/>
              </a:rPr>
              <a:t>Unfortunately, diverse learners are often associated with deficits rather than strengths, and thus have a higher chance of being overlooked for advanced academic work and other gifted services.  For example, ethnically, culturally and linguistically diverse learners may be associated with lower intelligence due to historical group performance on IQ tests.  In particular, low performance of Black students have led some authors to conclude that “Blacks are intellectually inferior” while others argue that the problem rests on the tests themselves and test bias (Ford &amp; Grantham, p. 218).  What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likely is that if educators have fixed mindsets about intelligence and believe that Black students are intellectually inferior, then they are not likely to refer them for gifted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Likewise, educators may have a certain deficit perception of children with disabilities. Among these perceptions are that children with disabilities do not qualify for gifted services, are unable to keep up in class, need special attention, or lack necessary communication or social skills. These perceptions make teachers less likely to refer twice exceptional children for gifted services, especially those on the autism spectrum.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English learners in particular are the most overlooked group of all diverse students. This is partly due to identification procedures that require advanced English fluency, and partly due to educator beliefs about who would thrive in gifted programs (</a:t>
            </a:r>
            <a:r>
              <a:rPr lang="en-US" sz="1200" kern="1200" dirty="0" err="1" smtClean="0">
                <a:solidFill>
                  <a:schemeClr val="tx1"/>
                </a:solidFill>
                <a:effectLst/>
                <a:latin typeface="+mn-lt"/>
                <a:ea typeface="+mn-ea"/>
                <a:cs typeface="+mn-cs"/>
              </a:rPr>
              <a:t>Mun</a:t>
            </a:r>
            <a:r>
              <a:rPr lang="en-US" sz="1200" kern="1200" dirty="0" smtClean="0">
                <a:solidFill>
                  <a:schemeClr val="tx1"/>
                </a:solidFill>
                <a:effectLst/>
                <a:latin typeface="+mn-lt"/>
                <a:ea typeface="+mn-ea"/>
                <a:cs typeface="+mn-cs"/>
              </a:rPr>
              <a:t> et al., 2016).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a systematic review of the literature conducted by the National Center for Research on Gifted Education, teachers may overlook academic potential in English learners due to </a:t>
            </a:r>
            <a:r>
              <a:rPr lang="en-US" sz="1200" i="1" kern="1200" dirty="0" smtClean="0">
                <a:solidFill>
                  <a:schemeClr val="tx1"/>
                </a:solidFill>
                <a:effectLst/>
                <a:latin typeface="+mn-lt"/>
                <a:ea typeface="+mn-ea"/>
                <a:cs typeface="+mn-cs"/>
              </a:rPr>
              <a:t>“(a) a strong valuing of the English language as a characteristic of giftedness, and (b) a cultural bias in what ‘giftedness’ should look like in children, with a tendency to favor behaviors that reflect dominant culture values such as individualism and verbal expression” explains (</a:t>
            </a:r>
            <a:r>
              <a:rPr lang="en-US" sz="1200" i="1" kern="1200" dirty="0" err="1" smtClean="0">
                <a:solidFill>
                  <a:schemeClr val="tx1"/>
                </a:solidFill>
                <a:effectLst/>
                <a:latin typeface="+mn-lt"/>
                <a:ea typeface="+mn-ea"/>
                <a:cs typeface="+mn-cs"/>
              </a:rPr>
              <a:t>Mun</a:t>
            </a:r>
            <a:r>
              <a:rPr lang="en-US" sz="1200" i="1" kern="1200" dirty="0" smtClean="0">
                <a:solidFill>
                  <a:schemeClr val="tx1"/>
                </a:solidFill>
                <a:effectLst/>
                <a:latin typeface="+mn-lt"/>
                <a:ea typeface="+mn-ea"/>
                <a:cs typeface="+mn-cs"/>
              </a:rPr>
              <a:t> et al., 2016, p. 35)</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the examples provided, we see how important it is that educators experience a </a:t>
            </a:r>
            <a:r>
              <a:rPr lang="en-US" sz="1200" b="1" u="sng" kern="1200" dirty="0" smtClean="0">
                <a:solidFill>
                  <a:schemeClr val="tx1"/>
                </a:solidFill>
                <a:effectLst/>
                <a:latin typeface="+mn-lt"/>
                <a:ea typeface="+mn-ea"/>
                <a:cs typeface="+mn-cs"/>
              </a:rPr>
              <a:t>paradigm shift</a:t>
            </a:r>
            <a:r>
              <a:rPr lang="en-US" sz="1200" b="1" kern="1200" dirty="0" smtClean="0">
                <a:solidFill>
                  <a:schemeClr val="tx1"/>
                </a:solidFill>
                <a:effectLst/>
                <a:latin typeface="+mn-lt"/>
                <a:ea typeface="+mn-ea"/>
                <a:cs typeface="+mn-cs"/>
              </a:rPr>
              <a:t> from a deficit framework to a strength-based framework.</a:t>
            </a:r>
            <a:endParaRPr lang="en-US" sz="1200" kern="1200" dirty="0" smtClean="0">
              <a:solidFill>
                <a:schemeClr val="tx1"/>
              </a:solidFill>
              <a:effectLst/>
              <a:latin typeface="+mn-lt"/>
              <a:ea typeface="+mn-ea"/>
              <a:cs typeface="+mn-cs"/>
            </a:endParaRPr>
          </a:p>
          <a:p>
            <a:endParaRPr lang="en-US" b="1" dirty="0" smtClean="0"/>
          </a:p>
          <a:p>
            <a:r>
              <a:rPr lang="en-US" b="1" dirty="0" smtClean="0"/>
              <a:t>References:</a:t>
            </a:r>
            <a:endParaRPr lang="en-US" dirty="0" smtClean="0"/>
          </a:p>
          <a:p>
            <a:r>
              <a:rPr lang="en-US" dirty="0" smtClean="0"/>
              <a:t>Ford, D. Y., &amp; Grantham, T. C. (2003). Providing access for culturally diverse gifted students: From deficit to dynamic thinking. </a:t>
            </a:r>
            <a:r>
              <a:rPr lang="en-US" i="1" dirty="0" smtClean="0"/>
              <a:t>Theory Into Practice</a:t>
            </a:r>
            <a:r>
              <a:rPr lang="en-US" dirty="0" smtClean="0"/>
              <a:t>, </a:t>
            </a:r>
            <a:r>
              <a:rPr lang="en-US" i="1" dirty="0" smtClean="0"/>
              <a:t>42</a:t>
            </a:r>
            <a:r>
              <a:rPr lang="en-US" dirty="0" smtClean="0"/>
              <a:t>, 217-225. doi:10.1207/s15430421tip4203_8</a:t>
            </a:r>
          </a:p>
          <a:p>
            <a:endParaRPr lang="en-US" dirty="0" smtClean="0"/>
          </a:p>
          <a:p>
            <a:r>
              <a:rPr lang="en-US" dirty="0" err="1" smtClean="0"/>
              <a:t>Mun</a:t>
            </a:r>
            <a:r>
              <a:rPr lang="en-US" dirty="0" smtClean="0"/>
              <a:t>, R. U., Langley, S. D., Ware, S., Siegle, D., Gubbins, J. E., </a:t>
            </a:r>
            <a:r>
              <a:rPr lang="en-US" dirty="0" err="1" smtClean="0"/>
              <a:t>McCoach</a:t>
            </a:r>
            <a:r>
              <a:rPr lang="en-US" dirty="0" smtClean="0"/>
              <a:t>, D. B.,</a:t>
            </a:r>
            <a:r>
              <a:rPr lang="en-US" baseline="0" dirty="0" smtClean="0"/>
              <a:t>…C</a:t>
            </a:r>
            <a:r>
              <a:rPr lang="en-US" dirty="0" smtClean="0"/>
              <a:t>allahan, C. M. (2016). Effective practices for identifying and serving English Learners in gifted education: A systematic review of the literature. Unpublished manuscript.  </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95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12/13/2017</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702853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t>12/13/2017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7092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2781748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12/13/2017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573919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23362133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t>12/13/2017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07861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t>12/13/2017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1910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12/13/2017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9184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22873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5452803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t>12/13/2017</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591839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12/13/2017</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568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apps.leg.wa.gov/RCW/default.aspx?cite=28A.6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apps.leg.wa.gov/RCW/default.aspx?cite=28A.64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pps.leg.wa.gov/wac/default.aspx?cite=392-170-04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rachel.chung@uconn.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457200">
              <a:lnSpc>
                <a:spcPct val="100000"/>
              </a:lnSpc>
              <a:spcBef>
                <a:spcPts val="0"/>
              </a:spcBef>
              <a:defRPr/>
            </a:pPr>
            <a:r>
              <a:rPr lang="en-US" sz="3600" spc="0" dirty="0">
                <a:solidFill>
                  <a:srgbClr val="B7C333">
                    <a:lumMod val="75000"/>
                  </a:srgbClr>
                </a:solidFill>
                <a:ea typeface="+mn-ea"/>
                <a:cs typeface="+mn-cs"/>
              </a:rPr>
              <a:t>Access and Equity: Module </a:t>
            </a:r>
            <a:r>
              <a:rPr lang="en-US" sz="3600" spc="0" dirty="0" smtClean="0">
                <a:solidFill>
                  <a:srgbClr val="B7C333">
                    <a:lumMod val="75000"/>
                  </a:srgbClr>
                </a:solidFill>
                <a:ea typeface="+mn-ea"/>
                <a:cs typeface="+mn-cs"/>
              </a:rPr>
              <a:t>3</a:t>
            </a:r>
            <a:endParaRPr lang="en-US" dirty="0"/>
          </a:p>
        </p:txBody>
      </p:sp>
      <p:sp>
        <p:nvSpPr>
          <p:cNvPr id="4" name="Text Placeholder 3"/>
          <p:cNvSpPr>
            <a:spLocks noGrp="1"/>
          </p:cNvSpPr>
          <p:nvPr>
            <p:ph type="body" sz="half" idx="2"/>
          </p:nvPr>
        </p:nvSpPr>
        <p:spPr/>
        <p:txBody>
          <a:bodyPr/>
          <a:lstStyle/>
          <a:p>
            <a:pPr lvl="0" algn="r" defTabSz="457200">
              <a:lnSpc>
                <a:spcPct val="100000"/>
              </a:lnSpc>
              <a:spcBef>
                <a:spcPts val="0"/>
              </a:spcBef>
              <a:spcAft>
                <a:spcPts val="0"/>
              </a:spcAft>
              <a:buClrTx/>
              <a:buSzTx/>
              <a:defRPr/>
            </a:pPr>
            <a:r>
              <a:rPr lang="en-US" sz="3200" b="1" dirty="0"/>
              <a:t>Challenges and Issues in Addressing Diversity</a:t>
            </a:r>
            <a:endParaRPr lang="en-US" sz="3200" dirty="0"/>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5D5B4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5D5B4E"/>
              </a:solidFill>
              <a:effectLst/>
              <a:uLnTx/>
              <a:uFillTx/>
              <a:latin typeface="Calibri"/>
              <a:ea typeface="+mn-ea"/>
              <a:cs typeface="+mn-cs"/>
            </a:endParaRPr>
          </a:p>
        </p:txBody>
      </p:sp>
      <p:pic>
        <p:nvPicPr>
          <p:cNvPr id="8" name="Picture 2" title="Group of students smiling at camer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85233" y="237263"/>
            <a:ext cx="3893113" cy="58396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0916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Deficit Thinking to Dynamic Thinking</a:t>
            </a:r>
            <a:endParaRPr lang="en-US" dirty="0"/>
          </a:p>
        </p:txBody>
      </p:sp>
      <p:sp>
        <p:nvSpPr>
          <p:cNvPr id="3" name="Content Placeholder 2"/>
          <p:cNvSpPr>
            <a:spLocks noGrp="1"/>
          </p:cNvSpPr>
          <p:nvPr>
            <p:ph idx="1"/>
          </p:nvPr>
        </p:nvSpPr>
        <p:spPr/>
        <p:txBody>
          <a:bodyPr>
            <a:normAutofit lnSpcReduction="10000"/>
          </a:bodyPr>
          <a:lstStyle/>
          <a:p>
            <a:pPr marL="274320" indent="-274320">
              <a:buFont typeface="Arial" panose="020B0604020202020204" pitchFamily="34" charset="0"/>
              <a:buChar char="•"/>
            </a:pPr>
            <a:r>
              <a:rPr lang="en-US" sz="2800" b="1" dirty="0" smtClean="0"/>
              <a:t>Intelligence</a:t>
            </a:r>
            <a:r>
              <a:rPr lang="en-US" sz="2800" dirty="0" smtClean="0"/>
              <a:t> – Measure using multiple intelligences and areas of strength.</a:t>
            </a:r>
            <a:endParaRPr lang="en-US" sz="2800" b="1" dirty="0" smtClean="0"/>
          </a:p>
          <a:p>
            <a:pPr marL="274320" indent="-274320">
              <a:buFont typeface="Arial" panose="020B0604020202020204" pitchFamily="34" charset="0"/>
              <a:buChar char="•"/>
            </a:pPr>
            <a:r>
              <a:rPr lang="en-US" sz="2800" b="1" dirty="0" smtClean="0"/>
              <a:t>Testing &amp; Assessment</a:t>
            </a:r>
            <a:r>
              <a:rPr lang="en-US" sz="2800" dirty="0" smtClean="0"/>
              <a:t> – Use multiple criteria and holistic understanding of child.</a:t>
            </a:r>
            <a:endParaRPr lang="en-US" sz="2800" b="1" dirty="0" smtClean="0"/>
          </a:p>
          <a:p>
            <a:pPr marL="274320" indent="-274320">
              <a:buFont typeface="Arial" panose="020B0604020202020204" pitchFamily="34" charset="0"/>
              <a:buChar char="•"/>
            </a:pPr>
            <a:r>
              <a:rPr lang="en-US" sz="2800" b="1" dirty="0" smtClean="0"/>
              <a:t>Communication/Relationships with Diverse Families &amp; Communities</a:t>
            </a:r>
            <a:r>
              <a:rPr lang="en-US" sz="2800" dirty="0" smtClean="0"/>
              <a:t> – Proactively build relationships with families &amp; communities.</a:t>
            </a:r>
            <a:endParaRPr lang="en-US" sz="2800" b="1" dirty="0" smtClean="0"/>
          </a:p>
          <a:p>
            <a:pPr marL="274320" indent="-274320">
              <a:buFont typeface="Arial" panose="020B0604020202020204" pitchFamily="34" charset="0"/>
              <a:buChar char="•"/>
            </a:pPr>
            <a:r>
              <a:rPr lang="en-US" sz="2800" b="1" dirty="0" smtClean="0"/>
              <a:t>Policies and Practices </a:t>
            </a:r>
            <a:r>
              <a:rPr lang="en-US" sz="2800" dirty="0" smtClean="0"/>
              <a:t>– Professional development for identification, consider universal screening.</a:t>
            </a:r>
            <a:endParaRPr lang="en-US" sz="2800" b="1" dirty="0"/>
          </a:p>
        </p:txBody>
      </p:sp>
      <p:sp>
        <p:nvSpPr>
          <p:cNvPr id="4" name="Date Placeholder 3"/>
          <p:cNvSpPr>
            <a:spLocks noGrp="1"/>
          </p:cNvSpPr>
          <p:nvPr>
            <p:ph type="dt" sz="half" idx="10"/>
          </p:nvPr>
        </p:nvSpPr>
        <p:spPr/>
        <p:txBody>
          <a:bodyPr/>
          <a:lstStyle/>
          <a:p>
            <a:fld id="{F702B7ED-B104-40F3-ADEA-4532734BE1FC}" type="datetime1">
              <a:rPr lang="en-US" smtClean="0"/>
              <a:t>12/13/2017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190129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Funds of Knowledge</a:t>
            </a:r>
            <a:endParaRPr lang="en-US" i="1"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title="Man holding piggy bank"/>
          <p:cNvPicPr>
            <a:picLocks noChangeAspect="1"/>
          </p:cNvPicPr>
          <p:nvPr/>
        </p:nvPicPr>
        <p:blipFill rotWithShape="1">
          <a:blip r:embed="rId3" cstate="print">
            <a:extLst>
              <a:ext uri="{28A0092B-C50C-407E-A947-70E740481C1C}">
                <a14:useLocalDpi xmlns:a14="http://schemas.microsoft.com/office/drawing/2010/main" val="0"/>
              </a:ext>
            </a:extLst>
          </a:blip>
          <a:srcRect l="15503" t="19150" r="13473"/>
          <a:stretch/>
        </p:blipFill>
        <p:spPr>
          <a:xfrm>
            <a:off x="2219795" y="1995810"/>
            <a:ext cx="4750130" cy="3619033"/>
          </a:xfrm>
          <a:prstGeom prst="rect">
            <a:avLst/>
          </a:prstGeom>
        </p:spPr>
      </p:pic>
    </p:spTree>
    <p:extLst>
      <p:ext uri="{BB962C8B-B14F-4D97-AF65-F5344CB8AC3E}">
        <p14:creationId xmlns:p14="http://schemas.microsoft.com/office/powerpoint/2010/main" val="127167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Competency</a:t>
            </a:r>
            <a:endParaRPr lang="en-US" dirty="0"/>
          </a:p>
        </p:txBody>
      </p:sp>
      <p:sp>
        <p:nvSpPr>
          <p:cNvPr id="3" name="Content Placeholder 2"/>
          <p:cNvSpPr>
            <a:spLocks noGrp="1"/>
          </p:cNvSpPr>
          <p:nvPr>
            <p:ph idx="1"/>
          </p:nvPr>
        </p:nvSpPr>
        <p:spPr/>
        <p:txBody>
          <a:bodyPr>
            <a:noAutofit/>
          </a:bodyPr>
          <a:lstStyle/>
          <a:p>
            <a:pPr marL="274320" indent="-274320">
              <a:buFont typeface="Arial" panose="020B0604020202020204" pitchFamily="34" charset="0"/>
              <a:buChar char="•"/>
            </a:pPr>
            <a:r>
              <a:rPr lang="en-US" sz="3000" dirty="0" smtClean="0"/>
              <a:t>Valuing Diversity</a:t>
            </a:r>
          </a:p>
          <a:p>
            <a:pPr marL="274320" indent="-274320">
              <a:buFont typeface="Arial" panose="020B0604020202020204" pitchFamily="34" charset="0"/>
              <a:buChar char="•"/>
            </a:pPr>
            <a:r>
              <a:rPr lang="en-US" sz="3000" dirty="0" smtClean="0"/>
              <a:t>Being Culturally Self-Aware</a:t>
            </a:r>
          </a:p>
          <a:p>
            <a:pPr marL="274320" indent="-274320">
              <a:buFont typeface="Arial" panose="020B0604020202020204" pitchFamily="34" charset="0"/>
              <a:buChar char="•"/>
            </a:pPr>
            <a:r>
              <a:rPr lang="en-US" sz="3000" dirty="0" smtClean="0"/>
              <a:t>Dynamics of Difference</a:t>
            </a:r>
          </a:p>
          <a:p>
            <a:pPr marL="274320" indent="-274320">
              <a:buFont typeface="Arial" panose="020B0604020202020204" pitchFamily="34" charset="0"/>
              <a:buChar char="•"/>
            </a:pPr>
            <a:r>
              <a:rPr lang="en-US" sz="3000" dirty="0" smtClean="0"/>
              <a:t>Knowledge of Students’ Culture</a:t>
            </a:r>
          </a:p>
          <a:p>
            <a:pPr marL="274320" indent="-274320">
              <a:buFont typeface="Arial" panose="020B0604020202020204" pitchFamily="34" charset="0"/>
              <a:buChar char="•"/>
            </a:pPr>
            <a:r>
              <a:rPr lang="en-US" sz="3000" dirty="0" smtClean="0"/>
              <a:t>Institutionalizing Cultural Knowledge and Adapting to Diversity</a:t>
            </a:r>
          </a:p>
          <a:p>
            <a:pPr marL="274320" indent="-274320"/>
            <a:r>
              <a:rPr lang="en-US" sz="3000" dirty="0" smtClean="0"/>
              <a:t>(Diller &amp; </a:t>
            </a:r>
            <a:r>
              <a:rPr lang="en-US" sz="3000" dirty="0" err="1" smtClean="0"/>
              <a:t>Moule</a:t>
            </a:r>
            <a:r>
              <a:rPr lang="en-US" sz="3000" dirty="0" smtClean="0"/>
              <a:t>, 2005)</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6177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Culturally Responsive Teaching</a:t>
            </a:r>
            <a:endParaRPr lang="en-US" dirty="0"/>
          </a:p>
        </p:txBody>
      </p:sp>
      <p:sp>
        <p:nvSpPr>
          <p:cNvPr id="3" name="Content Placeholder 2"/>
          <p:cNvSpPr>
            <a:spLocks noGrp="1"/>
          </p:cNvSpPr>
          <p:nvPr>
            <p:ph idx="1"/>
          </p:nvPr>
        </p:nvSpPr>
        <p:spPr>
          <a:xfrm>
            <a:off x="5215466" y="1867801"/>
            <a:ext cx="3657601" cy="3616603"/>
          </a:xfrm>
        </p:spPr>
        <p:txBody>
          <a:bodyPr>
            <a:normAutofit/>
          </a:bodyPr>
          <a:lstStyle/>
          <a:p>
            <a:r>
              <a:rPr lang="en-US" sz="2500" dirty="0" smtClean="0">
                <a:solidFill>
                  <a:schemeClr val="tx1"/>
                </a:solidFill>
              </a:rPr>
              <a:t>“…using </a:t>
            </a:r>
            <a:r>
              <a:rPr lang="en-US" sz="2500" dirty="0">
                <a:solidFill>
                  <a:schemeClr val="tx1"/>
                </a:solidFill>
              </a:rPr>
              <a:t>the cultural knowledge, prior experiences, frames of reference, and performance styles of ethnically diverse students to make learning encounters more relevant to and effective for them” (Gay, 2010, p.31)</a:t>
            </a:r>
          </a:p>
          <a:p>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26" name="Picture 2" descr="Elementary classroom setting.  Focus on teacher and chalkboard."/>
          <p:cNvPicPr>
            <a:picLocks noChangeAspect="1" noChangeArrowheads="1"/>
          </p:cNvPicPr>
          <p:nvPr/>
        </p:nvPicPr>
        <p:blipFill rotWithShape="1">
          <a:blip r:embed="rId3">
            <a:extLst>
              <a:ext uri="{28A0092B-C50C-407E-A947-70E740481C1C}">
                <a14:useLocalDpi xmlns:a14="http://schemas.microsoft.com/office/drawing/2010/main" val="0"/>
              </a:ext>
            </a:extLst>
          </a:blip>
          <a:srcRect l="9473" r="952" b="10033"/>
          <a:stretch/>
        </p:blipFill>
        <p:spPr bwMode="auto">
          <a:xfrm>
            <a:off x="653627" y="1889866"/>
            <a:ext cx="4392507" cy="29293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45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imes New Roman" panose="02020603050405020304" pitchFamily="18" charset="0"/>
              </a:rPr>
              <a:t>Terms and Definitions</a:t>
            </a:r>
            <a:endParaRPr lang="en-US" dirty="0">
              <a:cs typeface="Times New Roman" panose="02020603050405020304" pitchFamily="18" charset="0"/>
            </a:endParaRPr>
          </a:p>
        </p:txBody>
      </p:sp>
      <p:sp>
        <p:nvSpPr>
          <p:cNvPr id="3" name="Content Placeholder 2"/>
          <p:cNvSpPr>
            <a:spLocks noGrp="1"/>
          </p:cNvSpPr>
          <p:nvPr>
            <p:ph idx="1"/>
          </p:nvPr>
        </p:nvSpPr>
        <p:spPr>
          <a:xfrm>
            <a:off x="956310" y="2150537"/>
            <a:ext cx="7543800" cy="3616603"/>
          </a:xfrm>
        </p:spPr>
        <p:txBody>
          <a:bodyPr>
            <a:normAutofit/>
          </a:bodyPr>
          <a:lstStyle/>
          <a:p>
            <a:pPr marL="0" indent="0">
              <a:buNone/>
            </a:pPr>
            <a:r>
              <a:rPr lang="en-US" sz="2600" dirty="0" smtClean="0">
                <a:latin typeface="+mj-lt"/>
                <a:cs typeface="Times New Roman" panose="02020603050405020304" pitchFamily="18" charset="0"/>
              </a:rPr>
              <a:t>Federal Definition</a:t>
            </a:r>
          </a:p>
          <a:p>
            <a:pPr marL="0" indent="0">
              <a:buNone/>
            </a:pPr>
            <a:r>
              <a:rPr lang="en-US" sz="2600" dirty="0" smtClean="0">
                <a:latin typeface="+mj-lt"/>
                <a:cs typeface="Times New Roman" panose="02020603050405020304" pitchFamily="18" charset="0"/>
              </a:rPr>
              <a:t>State Definitions</a:t>
            </a:r>
            <a:endParaRPr lang="en-US" sz="2600" dirty="0">
              <a:latin typeface="+mj-lt"/>
              <a:cs typeface="Times New Roman" panose="02020603050405020304" pitchFamily="18" charset="0"/>
            </a:endParaRPr>
          </a:p>
        </p:txBody>
      </p:sp>
      <p:pic>
        <p:nvPicPr>
          <p:cNvPr id="4" name="Picture 3" title="US map with american fl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232" y="3255041"/>
            <a:ext cx="3385628" cy="2124481"/>
          </a:xfrm>
          <a:prstGeom prst="rect">
            <a:avLst/>
          </a:prstGeom>
        </p:spPr>
      </p:pic>
      <p:pic>
        <p:nvPicPr>
          <p:cNvPr id="5" name="Picture 4" title="Washington map with flag as backg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091" y="3255040"/>
            <a:ext cx="3164787" cy="2124481"/>
          </a:xfrm>
          <a:prstGeom prst="rect">
            <a:avLst/>
          </a:prstGeom>
        </p:spPr>
      </p:pic>
    </p:spTree>
    <p:extLst>
      <p:ext uri="{BB962C8B-B14F-4D97-AF65-F5344CB8AC3E}">
        <p14:creationId xmlns:p14="http://schemas.microsoft.com/office/powerpoint/2010/main" val="282968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2888" y="-156624"/>
            <a:ext cx="8592853" cy="1753642"/>
          </a:xfrm>
        </p:spPr>
        <p:txBody>
          <a:bodyPr>
            <a:noAutofit/>
          </a:bodyPr>
          <a:lstStyle/>
          <a:p>
            <a:r>
              <a:rPr lang="en-US" dirty="0">
                <a:ea typeface="ＭＳ Ｐゴシック" charset="0"/>
                <a:cs typeface="Times New Roman"/>
              </a:rPr>
              <a:t>Washington State </a:t>
            </a:r>
            <a:r>
              <a:rPr lang="en-US" dirty="0" smtClean="0">
                <a:ea typeface="ＭＳ Ｐゴシック" charset="0"/>
                <a:cs typeface="Times New Roman"/>
              </a:rPr>
              <a:t>Definition:</a:t>
            </a:r>
            <a:br>
              <a:rPr lang="en-US" dirty="0" smtClean="0">
                <a:ea typeface="ＭＳ Ｐゴシック" charset="0"/>
                <a:cs typeface="Times New Roman"/>
              </a:rPr>
            </a:br>
            <a:r>
              <a:rPr lang="en-US" dirty="0" smtClean="0">
                <a:ea typeface="ＭＳ Ｐゴシック" charset="0"/>
                <a:cs typeface="Times New Roman"/>
              </a:rPr>
              <a:t> </a:t>
            </a:r>
            <a:r>
              <a:rPr lang="en-US" dirty="0">
                <a:ea typeface="ＭＳ Ｐゴシック" charset="0"/>
                <a:cs typeface="Times New Roman"/>
              </a:rPr>
              <a:t>Students Who are Highly Capable</a:t>
            </a:r>
          </a:p>
        </p:txBody>
      </p:sp>
      <p:sp>
        <p:nvSpPr>
          <p:cNvPr id="3" name="Content Placeholder 2"/>
          <p:cNvSpPr>
            <a:spLocks noGrp="1"/>
          </p:cNvSpPr>
          <p:nvPr>
            <p:ph idx="1"/>
          </p:nvPr>
        </p:nvSpPr>
        <p:spPr>
          <a:xfrm>
            <a:off x="388029" y="1848734"/>
            <a:ext cx="8367712" cy="4297363"/>
          </a:xfrm>
        </p:spPr>
        <p:txBody>
          <a:bodyPr>
            <a:normAutofit/>
          </a:bodyPr>
          <a:lstStyle/>
          <a:p>
            <a:pPr marL="0" indent="0">
              <a:buFont typeface="Arial" charset="0"/>
              <a:buNone/>
            </a:pPr>
            <a:r>
              <a:rPr lang="en-US" sz="2600" dirty="0" smtClean="0">
                <a:latin typeface="+mj-lt"/>
                <a:ea typeface="ＭＳ Ｐゴシック" charset="0"/>
                <a:cs typeface="Times New Roman"/>
              </a:rPr>
              <a:t>Highly capable </a:t>
            </a:r>
            <a:r>
              <a:rPr lang="en-US" sz="2600" dirty="0">
                <a:latin typeface="+mj-lt"/>
                <a:ea typeface="ＭＳ Ｐゴシック" charset="0"/>
                <a:cs typeface="Times New Roman"/>
              </a:rPr>
              <a:t>students are students </a:t>
            </a:r>
            <a:r>
              <a:rPr lang="en-US" sz="2600" dirty="0">
                <a:solidFill>
                  <a:srgbClr val="FF0000"/>
                </a:solidFill>
                <a:latin typeface="+mj-lt"/>
                <a:ea typeface="ＭＳ Ｐゴシック" charset="0"/>
                <a:cs typeface="Times New Roman"/>
              </a:rPr>
              <a:t>who perform or show potential </a:t>
            </a:r>
            <a:r>
              <a:rPr lang="en-US" sz="2600" dirty="0">
                <a:latin typeface="+mj-lt"/>
                <a:ea typeface="ＭＳ Ｐゴシック" charset="0"/>
                <a:cs typeface="Times New Roman"/>
              </a:rPr>
              <a:t>for performing at significantly advanced academic levels when compared with others of their age, experiences, or environments.  Outstanding abilities are seen within students</a:t>
            </a:r>
            <a:r>
              <a:rPr lang="ja-JP" altLang="en-US" sz="2600" dirty="0">
                <a:latin typeface="+mj-lt"/>
                <a:ea typeface="ＭＳ Ｐゴシック" charset="0"/>
                <a:cs typeface="Times New Roman"/>
              </a:rPr>
              <a:t>’</a:t>
            </a:r>
            <a:r>
              <a:rPr lang="en-US" sz="2600" dirty="0">
                <a:latin typeface="+mj-lt"/>
                <a:ea typeface="ＭＳ Ｐゴシック" charset="0"/>
                <a:cs typeface="Times New Roman"/>
              </a:rPr>
              <a:t> </a:t>
            </a:r>
            <a:r>
              <a:rPr lang="en-US" sz="2600" dirty="0">
                <a:solidFill>
                  <a:srgbClr val="FF0000"/>
                </a:solidFill>
                <a:latin typeface="+mj-lt"/>
                <a:ea typeface="ＭＳ Ｐゴシック" charset="0"/>
                <a:cs typeface="Times New Roman"/>
              </a:rPr>
              <a:t>general intellectual aptitudes, specific academic abilities, and/or creative productivities within a specific domain</a:t>
            </a:r>
            <a:r>
              <a:rPr lang="en-US" sz="2600" dirty="0">
                <a:latin typeface="+mj-lt"/>
                <a:ea typeface="ＭＳ Ｐゴシック" charset="0"/>
                <a:cs typeface="Times New Roman"/>
              </a:rPr>
              <a:t>. These students are present not only in the general populace, but are present within all protected classes according to chapters </a:t>
            </a:r>
            <a:r>
              <a:rPr lang="en-US" sz="2600" u="sng" dirty="0">
                <a:latin typeface="+mj-lt"/>
                <a:ea typeface="ＭＳ Ｐゴシック" charset="0"/>
                <a:cs typeface="Times New Roman"/>
                <a:hlinkClick r:id="rId3"/>
              </a:rPr>
              <a:t>28A.640</a:t>
            </a:r>
            <a:r>
              <a:rPr lang="en-US" sz="2600" dirty="0">
                <a:latin typeface="+mj-lt"/>
                <a:ea typeface="ＭＳ Ｐゴシック" charset="0"/>
                <a:cs typeface="Times New Roman"/>
              </a:rPr>
              <a:t> and </a:t>
            </a:r>
            <a:r>
              <a:rPr lang="en-US" sz="2600" u="sng" dirty="0">
                <a:latin typeface="+mj-lt"/>
                <a:ea typeface="ＭＳ Ｐゴシック" charset="0"/>
                <a:cs typeface="Times New Roman"/>
                <a:hlinkClick r:id="rId4"/>
              </a:rPr>
              <a:t>28A.642</a:t>
            </a:r>
            <a:r>
              <a:rPr lang="en-US" sz="2600" dirty="0">
                <a:latin typeface="+mj-lt"/>
                <a:ea typeface="ＭＳ Ｐゴシック" charset="0"/>
                <a:cs typeface="Times New Roman"/>
              </a:rPr>
              <a:t> RCW.</a:t>
            </a:r>
          </a:p>
          <a:p>
            <a:pPr marL="0" indent="0" algn="r">
              <a:buFont typeface="Arial" charset="0"/>
              <a:buNone/>
            </a:pPr>
            <a:r>
              <a:rPr lang="en-US" sz="2600" b="1" dirty="0">
                <a:latin typeface="+mj-lt"/>
                <a:ea typeface="ＭＳ Ｐゴシック" charset="0"/>
                <a:cs typeface="Times New Roman"/>
              </a:rPr>
              <a:t>WAC 392-170-035</a:t>
            </a:r>
          </a:p>
          <a:p>
            <a:pPr marL="0" indent="0"/>
            <a:endParaRPr lang="en-US" dirty="0">
              <a:ea typeface="ＭＳ Ｐゴシック" charset="0"/>
            </a:endParaRPr>
          </a:p>
          <a:p>
            <a:pPr marL="0" indent="0"/>
            <a:endParaRPr lang="en-US" dirty="0">
              <a:ea typeface="ＭＳ Ｐゴシック" charset="0"/>
            </a:endParaRPr>
          </a:p>
        </p:txBody>
      </p:sp>
    </p:spTree>
    <p:extLst>
      <p:ext uri="{BB962C8B-B14F-4D97-AF65-F5344CB8AC3E}">
        <p14:creationId xmlns:p14="http://schemas.microsoft.com/office/powerpoint/2010/main" val="386517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Irrelevant: Bright Vs Gifted </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title="Water droplets on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750" y="1819594"/>
            <a:ext cx="5569527" cy="3713018"/>
          </a:xfrm>
          <a:prstGeom prst="rect">
            <a:avLst/>
          </a:prstGeom>
        </p:spPr>
      </p:pic>
    </p:spTree>
    <p:extLst>
      <p:ext uri="{BB962C8B-B14F-4D97-AF65-F5344CB8AC3E}">
        <p14:creationId xmlns:p14="http://schemas.microsoft.com/office/powerpoint/2010/main" val="53505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Multicultural Conceptions of Giftedness</a:t>
            </a:r>
            <a:endParaRPr lang="en-US" dirty="0">
              <a:cs typeface="Times New Roman" panose="02020603050405020304" pitchFamily="18" charset="0"/>
            </a:endParaRPr>
          </a:p>
        </p:txBody>
      </p:sp>
      <p:pic>
        <p:nvPicPr>
          <p:cNvPr id="4" name="Picture 3" title="Zen Tower"/>
          <p:cNvPicPr>
            <a:picLocks noChangeAspect="1"/>
          </p:cNvPicPr>
          <p:nvPr/>
        </p:nvPicPr>
        <p:blipFill rotWithShape="1">
          <a:blip r:embed="rId3" cstate="print">
            <a:extLst>
              <a:ext uri="{28A0092B-C50C-407E-A947-70E740481C1C}">
                <a14:useLocalDpi xmlns:a14="http://schemas.microsoft.com/office/drawing/2010/main" val="0"/>
              </a:ext>
            </a:extLst>
          </a:blip>
          <a:srcRect l="40048"/>
          <a:stretch/>
        </p:blipFill>
        <p:spPr>
          <a:xfrm>
            <a:off x="1128157" y="1803815"/>
            <a:ext cx="3222488" cy="3583418"/>
          </a:xfrm>
          <a:prstGeom prst="rect">
            <a:avLst/>
          </a:prstGeom>
        </p:spPr>
      </p:pic>
      <p:pic>
        <p:nvPicPr>
          <p:cNvPr id="4098" name="Picture 2" title="Red popp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524" r="-1"/>
          <a:stretch/>
        </p:blipFill>
        <p:spPr bwMode="auto">
          <a:xfrm>
            <a:off x="4572000" y="1803815"/>
            <a:ext cx="3091826" cy="35834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41590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Assignment 2: Reflection – Conceptions of Giftedness</a:t>
            </a:r>
            <a:endParaRPr lang="en-US"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600" dirty="0">
                <a:latin typeface="+mj-lt"/>
                <a:cs typeface="Times New Roman" panose="02020603050405020304" pitchFamily="18" charset="0"/>
              </a:rPr>
              <a:t>Reflect on </a:t>
            </a:r>
            <a:r>
              <a:rPr lang="en-US" sz="2600" dirty="0" smtClean="0">
                <a:latin typeface="+mj-lt"/>
                <a:cs typeface="Times New Roman" panose="02020603050405020304" pitchFamily="18" charset="0"/>
              </a:rPr>
              <a:t>your personal conception of who would benefit from highly capable services. Take </a:t>
            </a:r>
            <a:r>
              <a:rPr lang="en-US" sz="2600" dirty="0">
                <a:latin typeface="+mj-lt"/>
                <a:cs typeface="Times New Roman" panose="02020603050405020304" pitchFamily="18" charset="0"/>
              </a:rPr>
              <a:t>a minute to </a:t>
            </a:r>
            <a:r>
              <a:rPr lang="en-US" sz="2600" dirty="0" smtClean="0">
                <a:latin typeface="+mj-lt"/>
                <a:cs typeface="Times New Roman" panose="02020603050405020304" pitchFamily="18" charset="0"/>
              </a:rPr>
              <a:t>write or visually represent this.  </a:t>
            </a:r>
          </a:p>
          <a:p>
            <a:pPr marL="514350" indent="-514350">
              <a:buFont typeface="+mj-lt"/>
              <a:buAutoNum type="arabicPeriod"/>
            </a:pPr>
            <a:r>
              <a:rPr lang="en-US" sz="2600" dirty="0" smtClean="0">
                <a:latin typeface="+mj-lt"/>
                <a:cs typeface="Times New Roman" panose="02020603050405020304" pitchFamily="18" charset="0"/>
              </a:rPr>
              <a:t>How is the personal conception challenged by what you have just learned about the impact of diversity  on conceptions of giftedness? </a:t>
            </a:r>
          </a:p>
          <a:p>
            <a:pPr marL="514350" indent="-514350">
              <a:buFont typeface="+mj-lt"/>
              <a:buAutoNum type="arabicPeriod"/>
            </a:pPr>
            <a:r>
              <a:rPr lang="en-US" sz="2600" dirty="0" smtClean="0">
                <a:latin typeface="+mj-lt"/>
                <a:cs typeface="Times New Roman" panose="02020603050405020304" pitchFamily="18" charset="0"/>
              </a:rPr>
              <a:t>How does your program serve students </a:t>
            </a:r>
            <a:r>
              <a:rPr lang="en-US" sz="2600" dirty="0" smtClean="0">
                <a:latin typeface="+mj-lt"/>
              </a:rPr>
              <a:t>“</a:t>
            </a:r>
            <a:r>
              <a:rPr lang="en-US" sz="2600" dirty="0">
                <a:latin typeface="+mj-lt"/>
              </a:rPr>
              <a:t>who </a:t>
            </a:r>
            <a:r>
              <a:rPr lang="en-US" sz="2600" dirty="0" smtClean="0">
                <a:latin typeface="+mj-lt"/>
              </a:rPr>
              <a:t>perform” and students who “show potential?” </a:t>
            </a:r>
            <a:endParaRPr lang="en-US" sz="2600" dirty="0">
              <a:latin typeface="+mj-lt"/>
              <a:cs typeface="Times New Roman" panose="02020603050405020304" pitchFamily="18" charset="0"/>
            </a:endParaRPr>
          </a:p>
        </p:txBody>
      </p:sp>
    </p:spTree>
    <p:extLst>
      <p:ext uri="{BB962C8B-B14F-4D97-AF65-F5344CB8AC3E}">
        <p14:creationId xmlns:p14="http://schemas.microsoft.com/office/powerpoint/2010/main" val="118374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Stop and Pause: Read</a:t>
            </a:r>
            <a:endParaRPr lang="en-US" dirty="0"/>
          </a:p>
        </p:txBody>
      </p:sp>
      <p:sp>
        <p:nvSpPr>
          <p:cNvPr id="3" name="Content Placeholder 2"/>
          <p:cNvSpPr>
            <a:spLocks noGrp="1"/>
          </p:cNvSpPr>
          <p:nvPr>
            <p:ph idx="1"/>
          </p:nvPr>
        </p:nvSpPr>
        <p:spPr/>
        <p:txBody>
          <a:bodyPr>
            <a:normAutofit/>
          </a:bodyPr>
          <a:lstStyle/>
          <a:p>
            <a:r>
              <a:rPr lang="en-US" sz="2600" dirty="0" smtClean="0">
                <a:solidFill>
                  <a:schemeClr val="tx1"/>
                </a:solidFill>
              </a:rPr>
              <a:t>Read the following article about diverse learners and the barriers they typically experience in accessing gifted education before proceeding to the next section of this module.</a:t>
            </a:r>
          </a:p>
          <a:p>
            <a:endParaRPr lang="en-US" sz="2000" dirty="0">
              <a:solidFill>
                <a:schemeClr val="tx1"/>
              </a:solidFill>
            </a:endParaRPr>
          </a:p>
          <a:p>
            <a:r>
              <a:rPr lang="en-US" sz="2000" dirty="0" smtClean="0">
                <a:solidFill>
                  <a:schemeClr val="tx1"/>
                </a:solidFill>
              </a:rPr>
              <a:t>Siegle</a:t>
            </a:r>
            <a:r>
              <a:rPr lang="en-US" sz="2000" dirty="0">
                <a:solidFill>
                  <a:schemeClr val="tx1"/>
                </a:solidFill>
              </a:rPr>
              <a:t>, D., Gubbins, J. E., O’Rourke, P., Langley, S. D., </a:t>
            </a:r>
            <a:r>
              <a:rPr lang="en-US" sz="2000" dirty="0" err="1">
                <a:solidFill>
                  <a:schemeClr val="tx1"/>
                </a:solidFill>
              </a:rPr>
              <a:t>Mun</a:t>
            </a:r>
            <a:r>
              <a:rPr lang="en-US" sz="2000" dirty="0">
                <a:solidFill>
                  <a:schemeClr val="tx1"/>
                </a:solidFill>
              </a:rPr>
              <a:t>, R. U., Luria, S. R., Little, C. A</a:t>
            </a:r>
            <a:r>
              <a:rPr lang="en-US" sz="2000" dirty="0" smtClean="0">
                <a:solidFill>
                  <a:schemeClr val="tx1"/>
                </a:solidFill>
              </a:rPr>
              <a:t>.,…</a:t>
            </a:r>
            <a:r>
              <a:rPr lang="en-US" sz="2000" dirty="0" err="1" smtClean="0">
                <a:solidFill>
                  <a:schemeClr val="tx1"/>
                </a:solidFill>
              </a:rPr>
              <a:t>Plucker</a:t>
            </a:r>
            <a:r>
              <a:rPr lang="en-US" sz="2000" dirty="0">
                <a:solidFill>
                  <a:schemeClr val="tx1"/>
                </a:solidFill>
              </a:rPr>
              <a:t>, J. A. (In press). Barriers to underserved students’ participation in gifted programs and possible solutions.  </a:t>
            </a:r>
            <a:r>
              <a:rPr lang="en-US" sz="2000" i="1" dirty="0">
                <a:solidFill>
                  <a:schemeClr val="tx1"/>
                </a:solidFill>
              </a:rPr>
              <a:t>Journal for the Education of the Gifted</a:t>
            </a:r>
            <a:r>
              <a:rPr lang="en-US" sz="2000" i="1" dirty="0" smtClean="0">
                <a:solidFill>
                  <a:schemeClr val="tx1"/>
                </a:solidFill>
              </a:rPr>
              <a:t>. </a:t>
            </a:r>
            <a:r>
              <a:rPr lang="en-US" sz="2000" dirty="0"/>
              <a:t>Advance online publication.   doi:10.1177/0162353216640930</a:t>
            </a:r>
            <a:r>
              <a:rPr lang="en-US" sz="2000" dirty="0" smtClean="0">
                <a:solidFill>
                  <a:schemeClr val="tx1"/>
                </a:solidFill>
              </a:rPr>
              <a:t>  </a:t>
            </a:r>
            <a:endParaRPr lang="en-US" sz="2000" dirty="0">
              <a:solidFill>
                <a:schemeClr val="tx1"/>
              </a:solidFill>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3111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10" y="831915"/>
            <a:ext cx="8124190" cy="835723"/>
          </a:xfrm>
        </p:spPr>
        <p:txBody>
          <a:bodyPr/>
          <a:lstStyle/>
          <a:p>
            <a:r>
              <a:rPr lang="en-US" dirty="0" smtClean="0"/>
              <a:t>Description of Module: Addressing Diversity</a:t>
            </a:r>
            <a:endParaRPr lang="en-US" dirty="0"/>
          </a:p>
        </p:txBody>
      </p:sp>
      <p:sp>
        <p:nvSpPr>
          <p:cNvPr id="3" name="Content Placeholder 2"/>
          <p:cNvSpPr>
            <a:spLocks noGrp="1"/>
          </p:cNvSpPr>
          <p:nvPr>
            <p:ph idx="1"/>
          </p:nvPr>
        </p:nvSpPr>
        <p:spPr>
          <a:xfrm>
            <a:off x="391160" y="1939980"/>
            <a:ext cx="7452106" cy="3494531"/>
          </a:xfrm>
        </p:spPr>
        <p:txBody>
          <a:bodyPr>
            <a:noAutofit/>
          </a:bodyPr>
          <a:lstStyle/>
          <a:p>
            <a:r>
              <a:rPr lang="en-US" sz="1700" dirty="0"/>
              <a:t>This </a:t>
            </a:r>
            <a:r>
              <a:rPr lang="en-US" sz="1700" dirty="0" smtClean="0"/>
              <a:t>module:</a:t>
            </a:r>
          </a:p>
          <a:p>
            <a:pPr marL="274320" indent="-274320">
              <a:buFont typeface="Arial" panose="020B0604020202020204" pitchFamily="34" charset="0"/>
              <a:buChar char="•"/>
            </a:pPr>
            <a:r>
              <a:rPr lang="en-US" sz="1700" b="1" dirty="0" smtClean="0"/>
              <a:t>Examines </a:t>
            </a:r>
            <a:r>
              <a:rPr lang="en-US" sz="1700" b="1" dirty="0"/>
              <a:t>our thinking </a:t>
            </a:r>
            <a:r>
              <a:rPr lang="en-US" sz="1700" dirty="0"/>
              <a:t>about the diversity of our student </a:t>
            </a:r>
            <a:r>
              <a:rPr lang="en-US" sz="1700" dirty="0" smtClean="0"/>
              <a:t>population.</a:t>
            </a:r>
          </a:p>
          <a:p>
            <a:pPr marL="274320" indent="-274320">
              <a:buFont typeface="Arial" panose="020B0604020202020204" pitchFamily="34" charset="0"/>
              <a:buChar char="•"/>
            </a:pPr>
            <a:r>
              <a:rPr lang="en-US" sz="1700" dirty="0" smtClean="0"/>
              <a:t>Encourages </a:t>
            </a:r>
            <a:r>
              <a:rPr lang="en-US" sz="1700" dirty="0"/>
              <a:t>us to examine and </a:t>
            </a:r>
            <a:r>
              <a:rPr lang="en-US" sz="1700" b="1" dirty="0"/>
              <a:t>reflect upon our own preconceptions</a:t>
            </a:r>
            <a:r>
              <a:rPr lang="en-US" sz="1700" dirty="0"/>
              <a:t> about who benefits from highly capable services.  </a:t>
            </a:r>
            <a:endParaRPr lang="en-US" sz="1700" dirty="0" smtClean="0"/>
          </a:p>
          <a:p>
            <a:pPr marL="274320" indent="-274320">
              <a:buFont typeface="Arial" panose="020B0604020202020204" pitchFamily="34" charset="0"/>
              <a:buChar char="•"/>
            </a:pPr>
            <a:r>
              <a:rPr lang="en-US" sz="1700" dirty="0"/>
              <a:t>F</a:t>
            </a:r>
            <a:r>
              <a:rPr lang="en-US" sz="1700" dirty="0" smtClean="0"/>
              <a:t>orces </a:t>
            </a:r>
            <a:r>
              <a:rPr lang="en-US" sz="1700" dirty="0"/>
              <a:t>us to </a:t>
            </a:r>
            <a:r>
              <a:rPr lang="en-US" sz="1700" b="1" dirty="0"/>
              <a:t>question traditional paradigms </a:t>
            </a:r>
            <a:r>
              <a:rPr lang="en-US" sz="1700" dirty="0"/>
              <a:t>of characteristics of gifted students and causes us to reflect upon the relationship between language, culture, economic status, family background, and/or area of disability and learning.  </a:t>
            </a:r>
            <a:endParaRPr lang="en-US" sz="1700" dirty="0" smtClean="0"/>
          </a:p>
          <a:p>
            <a:pPr marL="274320" indent="-274320">
              <a:buFont typeface="Arial" panose="020B0604020202020204" pitchFamily="34" charset="0"/>
              <a:buChar char="•"/>
            </a:pPr>
            <a:r>
              <a:rPr lang="en-US" sz="1700" dirty="0" smtClean="0"/>
              <a:t>Participants </a:t>
            </a:r>
            <a:r>
              <a:rPr lang="en-US" sz="1700" dirty="0"/>
              <a:t>will learn about current research and </a:t>
            </a:r>
            <a:r>
              <a:rPr lang="en-US" sz="1700" b="1" dirty="0"/>
              <a:t>effective practices </a:t>
            </a:r>
            <a:r>
              <a:rPr lang="en-US" sz="1700" dirty="0"/>
              <a:t>for addressing the needs of diverse populations of students in need of highly capable services. </a:t>
            </a:r>
            <a:endParaRPr lang="en-US" sz="1700" dirty="0" smtClean="0"/>
          </a:p>
          <a:p>
            <a:pPr marL="274320" indent="-274320">
              <a:buFont typeface="Arial" panose="020B0604020202020204" pitchFamily="34" charset="0"/>
              <a:buChar char="•"/>
            </a:pPr>
            <a:r>
              <a:rPr lang="en-US" sz="1700" dirty="0" smtClean="0"/>
              <a:t>Most </a:t>
            </a:r>
            <a:r>
              <a:rPr lang="en-US" sz="1700" dirty="0"/>
              <a:t>importantly, this module emphasizes the </a:t>
            </a:r>
            <a:r>
              <a:rPr lang="en-US" sz="1700" b="1" dirty="0"/>
              <a:t>need to provide access and equity </a:t>
            </a:r>
            <a:r>
              <a:rPr lang="en-US" sz="1700" dirty="0"/>
              <a:t>to students from all populations who need highly capable services. </a:t>
            </a:r>
          </a:p>
          <a:p>
            <a:pPr marL="274320" indent="-274320">
              <a:buFont typeface="Arial" panose="020B0604020202020204" pitchFamily="34" charset="0"/>
              <a:buChar char="•"/>
            </a:pPr>
            <a:endParaRPr lang="en-US" sz="1700" dirty="0">
              <a:solidFill>
                <a:schemeClr val="tx1"/>
              </a:solidFill>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35682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Times New Roman" panose="02020603050405020304" pitchFamily="18" charset="0"/>
              </a:rPr>
              <a:t>Who are Diverse, Advanced Learners?</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title="Students smiling at camer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82642" y="1835711"/>
            <a:ext cx="2424435" cy="3636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13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Ethnically and Culturally Diverse</a:t>
            </a:r>
            <a:endParaRPr lang="en-US" dirty="0">
              <a:cs typeface="Times New Roman" panose="02020603050405020304" pitchFamily="18" charset="0"/>
            </a:endParaRPr>
          </a:p>
        </p:txBody>
      </p:sp>
      <p:sp>
        <p:nvSpPr>
          <p:cNvPr id="3" name="Content Placeholder 2"/>
          <p:cNvSpPr>
            <a:spLocks noGrp="1"/>
          </p:cNvSpPr>
          <p:nvPr>
            <p:ph idx="1"/>
          </p:nvPr>
        </p:nvSpPr>
        <p:spPr>
          <a:xfrm>
            <a:off x="822960" y="2157984"/>
            <a:ext cx="7543800" cy="3304356"/>
          </a:xfrm>
        </p:spPr>
        <p:txBody>
          <a:bodyPr/>
          <a:lstStyle/>
          <a:p>
            <a:r>
              <a:rPr lang="en-US" sz="3200" b="1" dirty="0" smtClean="0">
                <a:latin typeface="+mj-lt"/>
                <a:cs typeface="Times New Roman" panose="02020603050405020304" pitchFamily="18" charset="0"/>
              </a:rPr>
              <a:t>African Americans</a:t>
            </a:r>
          </a:p>
          <a:p>
            <a:r>
              <a:rPr lang="en-US" sz="3200" b="1" dirty="0" smtClean="0">
                <a:latin typeface="+mj-lt"/>
                <a:cs typeface="Times New Roman" panose="02020603050405020304" pitchFamily="18" charset="0"/>
              </a:rPr>
              <a:t>Hispanic Americans</a:t>
            </a:r>
          </a:p>
          <a:p>
            <a:r>
              <a:rPr lang="en-US" sz="3200" b="1" dirty="0" smtClean="0">
                <a:latin typeface="+mj-lt"/>
                <a:cs typeface="Times New Roman" panose="02020603050405020304" pitchFamily="18" charset="0"/>
              </a:rPr>
              <a:t>Asian Americans and Pacific Islanders</a:t>
            </a:r>
          </a:p>
          <a:p>
            <a:r>
              <a:rPr lang="en-US" sz="3200" b="1" dirty="0" smtClean="0">
                <a:latin typeface="+mj-lt"/>
                <a:cs typeface="Times New Roman" panose="02020603050405020304" pitchFamily="18" charset="0"/>
              </a:rPr>
              <a:t>Native Americans</a:t>
            </a:r>
          </a:p>
          <a:p>
            <a:endParaRPr lang="en-US" dirty="0"/>
          </a:p>
        </p:txBody>
      </p:sp>
    </p:spTree>
    <p:extLst>
      <p:ext uri="{BB962C8B-B14F-4D97-AF65-F5344CB8AC3E}">
        <p14:creationId xmlns:p14="http://schemas.microsoft.com/office/powerpoint/2010/main" val="62203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Diverse by Experiences</a:t>
            </a:r>
            <a:endParaRPr lang="en-US" dirty="0">
              <a:cs typeface="Times New Roman" panose="02020603050405020304" pitchFamily="18" charset="0"/>
            </a:endParaRPr>
          </a:p>
        </p:txBody>
      </p:sp>
      <p:sp>
        <p:nvSpPr>
          <p:cNvPr id="3" name="Content Placeholder 2"/>
          <p:cNvSpPr>
            <a:spLocks noGrp="1"/>
          </p:cNvSpPr>
          <p:nvPr>
            <p:ph idx="1"/>
          </p:nvPr>
        </p:nvSpPr>
        <p:spPr>
          <a:xfrm>
            <a:off x="822960" y="2304288"/>
            <a:ext cx="7543800" cy="3158052"/>
          </a:xfrm>
        </p:spPr>
        <p:txBody>
          <a:bodyPr>
            <a:normAutofit/>
          </a:bodyPr>
          <a:lstStyle/>
          <a:p>
            <a:r>
              <a:rPr lang="en-US" sz="3200" b="1" dirty="0" smtClean="0">
                <a:latin typeface="+mj-lt"/>
                <a:cs typeface="Times New Roman" panose="02020603050405020304" pitchFamily="18" charset="0"/>
              </a:rPr>
              <a:t>English Learners</a:t>
            </a:r>
          </a:p>
          <a:p>
            <a:r>
              <a:rPr lang="en-US" sz="3200" b="1" dirty="0" smtClean="0">
                <a:latin typeface="+mj-lt"/>
                <a:cs typeface="Times New Roman" panose="02020603050405020304" pitchFamily="18" charset="0"/>
              </a:rPr>
              <a:t>Low Income</a:t>
            </a:r>
          </a:p>
          <a:p>
            <a:r>
              <a:rPr lang="en-US" sz="3200" b="1" dirty="0" smtClean="0">
                <a:latin typeface="+mj-lt"/>
                <a:cs typeface="Times New Roman" panose="02020603050405020304" pitchFamily="18" charset="0"/>
              </a:rPr>
              <a:t>Twice Exceptional</a:t>
            </a:r>
          </a:p>
          <a:p>
            <a:r>
              <a:rPr lang="en-US" sz="3200" b="1" dirty="0" smtClean="0">
                <a:latin typeface="+mj-lt"/>
                <a:cs typeface="Times New Roman" panose="02020603050405020304" pitchFamily="18" charset="0"/>
              </a:rPr>
              <a:t>Rural</a:t>
            </a:r>
            <a:endParaRPr lang="en-US" sz="3200" b="1" dirty="0">
              <a:latin typeface="+mj-lt"/>
              <a:cs typeface="Times New Roman" panose="02020603050405020304" pitchFamily="18" charset="0"/>
            </a:endParaRPr>
          </a:p>
        </p:txBody>
      </p:sp>
    </p:spTree>
    <p:extLst>
      <p:ext uri="{BB962C8B-B14F-4D97-AF65-F5344CB8AC3E}">
        <p14:creationId xmlns:p14="http://schemas.microsoft.com/office/powerpoint/2010/main" val="877644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ea typeface="ＭＳ Ｐゴシック" charset="0"/>
                <a:cs typeface="Times New Roman" charset="0"/>
              </a:rPr>
              <a:t>Washington State </a:t>
            </a:r>
            <a:r>
              <a:rPr lang="en-US" dirty="0" smtClean="0">
                <a:ea typeface="ＭＳ Ｐゴシック" charset="0"/>
                <a:cs typeface="Times New Roman" charset="0"/>
              </a:rPr>
              <a:t>Definition: </a:t>
            </a:r>
            <a:br>
              <a:rPr lang="en-US" dirty="0" smtClean="0">
                <a:ea typeface="ＭＳ Ｐゴシック" charset="0"/>
                <a:cs typeface="Times New Roman" charset="0"/>
              </a:rPr>
            </a:br>
            <a:r>
              <a:rPr lang="en-US" dirty="0" smtClean="0">
                <a:ea typeface="ＭＳ Ｐゴシック" charset="0"/>
                <a:cs typeface="Times New Roman" charset="0"/>
              </a:rPr>
              <a:t>Assessment </a:t>
            </a:r>
            <a:r>
              <a:rPr lang="en-US" dirty="0">
                <a:ea typeface="ＭＳ Ｐゴシック" charset="0"/>
                <a:cs typeface="Times New Roman" charset="0"/>
              </a:rPr>
              <a:t>Process</a:t>
            </a:r>
          </a:p>
        </p:txBody>
      </p:sp>
      <p:sp>
        <p:nvSpPr>
          <p:cNvPr id="3" name="Content Placeholder 2"/>
          <p:cNvSpPr>
            <a:spLocks noGrp="1"/>
          </p:cNvSpPr>
          <p:nvPr>
            <p:ph idx="1"/>
          </p:nvPr>
        </p:nvSpPr>
        <p:spPr>
          <a:xfrm>
            <a:off x="822960" y="1905000"/>
            <a:ext cx="7940039" cy="4597400"/>
          </a:xfrm>
        </p:spPr>
        <p:txBody>
          <a:bodyPr>
            <a:noAutofit/>
          </a:bodyPr>
          <a:lstStyle/>
          <a:p>
            <a:r>
              <a:rPr lang="en-US" sz="2400" dirty="0">
                <a:latin typeface="+mj-lt"/>
                <a:ea typeface="ＭＳ Ｐゴシック" charset="0"/>
                <a:cs typeface="Times New Roman" charset="0"/>
              </a:rPr>
              <a:t>1) Students nominated for selection as a highly capable student, unless eliminated through screening as provided in WAC </a:t>
            </a:r>
            <a:r>
              <a:rPr lang="en-US" sz="2400" u="sng" dirty="0">
                <a:latin typeface="+mj-lt"/>
                <a:ea typeface="ＭＳ Ｐゴシック" charset="0"/>
                <a:cs typeface="Times New Roman" charset="0"/>
                <a:hlinkClick r:id="rId3"/>
              </a:rPr>
              <a:t>392-170-045</a:t>
            </a:r>
            <a:r>
              <a:rPr lang="en-US" sz="2400" dirty="0">
                <a:latin typeface="+mj-lt"/>
                <a:ea typeface="ＭＳ Ｐゴシック" charset="0"/>
                <a:cs typeface="Times New Roman" charset="0"/>
              </a:rPr>
              <a:t>, shall be assessed by qualified district personnel;</a:t>
            </a:r>
          </a:p>
          <a:p>
            <a:r>
              <a:rPr lang="en-US" sz="2400" dirty="0">
                <a:latin typeface="+mj-lt"/>
                <a:ea typeface="ＭＳ Ｐゴシック" charset="0"/>
                <a:cs typeface="Times New Roman" charset="0"/>
              </a:rPr>
              <a:t>(2) Districts shall </a:t>
            </a:r>
            <a:r>
              <a:rPr lang="en-US" sz="2400" dirty="0">
                <a:solidFill>
                  <a:srgbClr val="FF0000"/>
                </a:solidFill>
                <a:latin typeface="+mj-lt"/>
                <a:ea typeface="ＭＳ Ｐゴシック" charset="0"/>
                <a:cs typeface="Times New Roman" charset="0"/>
              </a:rPr>
              <a:t>use multiple objective criteria for identification of students who are among the most highly capable</a:t>
            </a:r>
            <a:r>
              <a:rPr lang="en-US" sz="2400" dirty="0">
                <a:latin typeface="+mj-lt"/>
                <a:ea typeface="ＭＳ Ｐゴシック" charset="0"/>
                <a:cs typeface="Times New Roman" charset="0"/>
              </a:rPr>
              <a:t>. </a:t>
            </a:r>
            <a:r>
              <a:rPr lang="en-US" sz="2400" dirty="0">
                <a:solidFill>
                  <a:srgbClr val="FF0000"/>
                </a:solidFill>
                <a:latin typeface="+mj-lt"/>
                <a:ea typeface="ＭＳ Ｐゴシック" charset="0"/>
                <a:cs typeface="Times New Roman" charset="0"/>
              </a:rPr>
              <a:t>There is no single prescribed method for identification of students among the most highly capable</a:t>
            </a:r>
            <a:r>
              <a:rPr lang="en-US" sz="2400" dirty="0">
                <a:latin typeface="+mj-lt"/>
                <a:ea typeface="ＭＳ Ｐゴシック" charset="0"/>
                <a:cs typeface="Times New Roman" charset="0"/>
              </a:rPr>
              <a:t>; and</a:t>
            </a:r>
          </a:p>
          <a:p>
            <a:r>
              <a:rPr lang="en-US" sz="2400" dirty="0">
                <a:latin typeface="+mj-lt"/>
                <a:ea typeface="ＭＳ Ｐゴシック" charset="0"/>
                <a:cs typeface="Times New Roman" charset="0"/>
              </a:rPr>
              <a:t>(3) Districts shall have a clearly defined and written assessment process.</a:t>
            </a:r>
          </a:p>
          <a:p>
            <a:pPr algn="r">
              <a:buFont typeface="Arial" charset="0"/>
              <a:buNone/>
            </a:pPr>
            <a:r>
              <a:rPr lang="en-US" sz="2400" dirty="0">
                <a:latin typeface="+mj-lt"/>
                <a:ea typeface="ＭＳ Ｐゴシック" charset="0"/>
                <a:cs typeface="Times New Roman" charset="0"/>
              </a:rPr>
              <a:t>WAC 392-170-055</a:t>
            </a:r>
          </a:p>
          <a:p>
            <a:endParaRPr lang="en-US" sz="2400" b="1" dirty="0">
              <a:latin typeface="+mj-lt"/>
              <a:ea typeface="ＭＳ Ｐゴシック" charset="0"/>
            </a:endParaRPr>
          </a:p>
        </p:txBody>
      </p:sp>
    </p:spTree>
    <p:extLst>
      <p:ext uri="{BB962C8B-B14F-4D97-AF65-F5344CB8AC3E}">
        <p14:creationId xmlns:p14="http://schemas.microsoft.com/office/powerpoint/2010/main" val="233267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Assessments Should…</a:t>
            </a:r>
            <a:endParaRPr lang="en-US" dirty="0">
              <a:cs typeface="Times New Roman" panose="02020603050405020304" pitchFamily="18" charset="0"/>
            </a:endParaRPr>
          </a:p>
        </p:txBody>
      </p:sp>
      <p:sp>
        <p:nvSpPr>
          <p:cNvPr id="3" name="Content Placeholder 2"/>
          <p:cNvSpPr>
            <a:spLocks noGrp="1"/>
          </p:cNvSpPr>
          <p:nvPr>
            <p:ph idx="1"/>
          </p:nvPr>
        </p:nvSpPr>
        <p:spPr/>
        <p:txBody>
          <a:bodyPr/>
          <a:lstStyle/>
          <a:p>
            <a:pPr marL="342900" indent="-342900">
              <a:buFont typeface="+mj-lt"/>
              <a:buAutoNum type="arabicPeriod"/>
            </a:pPr>
            <a:r>
              <a:rPr lang="en-US" sz="2600" dirty="0" smtClean="0">
                <a:latin typeface="+mj-lt"/>
                <a:cs typeface="Times New Roman" panose="02020603050405020304" pitchFamily="18" charset="0"/>
              </a:rPr>
              <a:t>Match services</a:t>
            </a:r>
          </a:p>
          <a:p>
            <a:pPr marL="342900" indent="-342900">
              <a:buFont typeface="+mj-lt"/>
              <a:buAutoNum type="arabicPeriod"/>
            </a:pPr>
            <a:r>
              <a:rPr lang="en-US" sz="2600" dirty="0" smtClean="0">
                <a:latin typeface="+mj-lt"/>
                <a:cs typeface="Times New Roman" panose="02020603050405020304" pitchFamily="18" charset="0"/>
              </a:rPr>
              <a:t>Be appropriate for the individual</a:t>
            </a:r>
          </a:p>
          <a:p>
            <a:pPr marL="342900" indent="-342900">
              <a:buFont typeface="+mj-lt"/>
              <a:buAutoNum type="arabicPeriod"/>
            </a:pPr>
            <a:r>
              <a:rPr lang="en-US" sz="2600" dirty="0" smtClean="0">
                <a:latin typeface="+mj-lt"/>
                <a:cs typeface="Times New Roman" panose="02020603050405020304" pitchFamily="18" charset="0"/>
              </a:rPr>
              <a:t>Be considered among multiple sources of data</a:t>
            </a:r>
          </a:p>
          <a:p>
            <a:pPr marL="342900" indent="-342900">
              <a:buFont typeface="+mj-lt"/>
              <a:buAutoNum type="arabicPeriod"/>
            </a:pPr>
            <a:r>
              <a:rPr lang="en-US" sz="2600" dirty="0" smtClean="0">
                <a:latin typeface="+mj-lt"/>
                <a:cs typeface="Times New Roman" panose="02020603050405020304" pitchFamily="18" charset="0"/>
              </a:rPr>
              <a:t>Be research based </a:t>
            </a:r>
          </a:p>
          <a:p>
            <a:endParaRPr lang="en-US" dirty="0"/>
          </a:p>
        </p:txBody>
      </p:sp>
    </p:spTree>
    <p:extLst>
      <p:ext uri="{BB962C8B-B14F-4D97-AF65-F5344CB8AC3E}">
        <p14:creationId xmlns:p14="http://schemas.microsoft.com/office/powerpoint/2010/main" val="2594586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anose="02020603050405020304" pitchFamily="18" charset="0"/>
              </a:rPr>
              <a:t>Culturally Sensitive Assessments for Gifted Services?</a:t>
            </a:r>
            <a:endParaRPr lang="en-US" dirty="0">
              <a:cs typeface="Times New Roman" panose="02020603050405020304" pitchFamily="18" charset="0"/>
            </a:endParaRPr>
          </a:p>
        </p:txBody>
      </p:sp>
      <p:pic>
        <p:nvPicPr>
          <p:cNvPr id="4098" name="Picture 2" title="Hands holding glob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291" r="14517"/>
          <a:stretch/>
        </p:blipFill>
        <p:spPr bwMode="auto">
          <a:xfrm>
            <a:off x="2260715" y="1922592"/>
            <a:ext cx="4668290" cy="37106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95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86606"/>
            <a:ext cx="8601456" cy="1450757"/>
          </a:xfrm>
        </p:spPr>
        <p:txBody>
          <a:bodyPr/>
          <a:lstStyle/>
          <a:p>
            <a:pPr algn="ctr"/>
            <a:r>
              <a:rPr lang="en-US" dirty="0" smtClean="0">
                <a:cs typeface="Times New Roman" panose="02020603050405020304" pitchFamily="18" charset="0"/>
              </a:rPr>
              <a:t>Best Practices for Identifying </a:t>
            </a:r>
            <a:br>
              <a:rPr lang="en-US" dirty="0" smtClean="0">
                <a:cs typeface="Times New Roman" panose="02020603050405020304" pitchFamily="18" charset="0"/>
              </a:rPr>
            </a:br>
            <a:r>
              <a:rPr lang="en-US" dirty="0" smtClean="0">
                <a:solidFill>
                  <a:srgbClr val="FF0000"/>
                </a:solidFill>
                <a:cs typeface="Times New Roman" panose="02020603050405020304" pitchFamily="18" charset="0"/>
              </a:rPr>
              <a:t>English Learners</a:t>
            </a:r>
            <a:endParaRPr lang="en-US" dirty="0">
              <a:solidFill>
                <a:srgbClr val="FF0000"/>
              </a:solidFill>
              <a:cs typeface="Times New Roman" panose="02020603050405020304" pitchFamily="18" charset="0"/>
            </a:endParaRPr>
          </a:p>
        </p:txBody>
      </p:sp>
      <p:sp>
        <p:nvSpPr>
          <p:cNvPr id="3" name="Content Placeholder 2"/>
          <p:cNvSpPr>
            <a:spLocks noGrp="1"/>
          </p:cNvSpPr>
          <p:nvPr>
            <p:ph idx="1"/>
          </p:nvPr>
        </p:nvSpPr>
        <p:spPr>
          <a:xfrm>
            <a:off x="557784" y="1859283"/>
            <a:ext cx="8144256" cy="3688077"/>
          </a:xfrm>
        </p:spPr>
        <p:txBody>
          <a:bodyPr numCol="2">
            <a:normAutofit fontScale="25000" lnSpcReduction="20000"/>
          </a:bodyPr>
          <a:lstStyle/>
          <a:p>
            <a:pPr marL="274320" indent="0">
              <a:buNone/>
            </a:pPr>
            <a:r>
              <a:rPr lang="en-US" sz="9200" dirty="0" smtClean="0"/>
              <a:t>Multiple Strategies Recommended: (</a:t>
            </a:r>
            <a:r>
              <a:rPr lang="en-US" sz="9200" dirty="0" err="1" smtClean="0"/>
              <a:t>Mun</a:t>
            </a:r>
            <a:r>
              <a:rPr lang="en-US" sz="9200" dirty="0" smtClean="0"/>
              <a:t> et al., 2016)</a:t>
            </a:r>
          </a:p>
          <a:p>
            <a:pPr marL="274320" lvl="1" indent="-274320"/>
            <a:r>
              <a:rPr lang="en-US" sz="9200" dirty="0" smtClean="0"/>
              <a:t>Shift from deficit to strengths-based views—especially teachers who are responsible for most referrals</a:t>
            </a:r>
          </a:p>
          <a:p>
            <a:pPr marL="274320" lvl="1" indent="-274320"/>
            <a:r>
              <a:rPr lang="en-US" sz="9200" dirty="0" smtClean="0"/>
              <a:t>High-quality professional development</a:t>
            </a:r>
          </a:p>
          <a:p>
            <a:pPr marL="274320" lvl="1" indent="-274320"/>
            <a:r>
              <a:rPr lang="en-US" sz="9200" dirty="0" smtClean="0"/>
              <a:t>Assess students in native language</a:t>
            </a:r>
          </a:p>
          <a:p>
            <a:pPr marL="274320" lvl="1" indent="-274320"/>
            <a:r>
              <a:rPr lang="en-US" sz="9200" dirty="0" smtClean="0"/>
              <a:t>Assess student portfolio work</a:t>
            </a:r>
          </a:p>
          <a:p>
            <a:pPr marL="274320" lvl="1" indent="-274320"/>
            <a:r>
              <a:rPr lang="en-US" sz="9200" dirty="0" smtClean="0"/>
              <a:t>Teacher observations</a:t>
            </a:r>
          </a:p>
          <a:p>
            <a:pPr marL="274320" lvl="1" indent="-274320"/>
            <a:endParaRPr lang="en-US" sz="9200" dirty="0" smtClean="0"/>
          </a:p>
          <a:p>
            <a:pPr marL="274320" lvl="1" indent="-274320"/>
            <a:r>
              <a:rPr lang="en-US" sz="9200" dirty="0" smtClean="0"/>
              <a:t>Behavioral checklists</a:t>
            </a:r>
          </a:p>
          <a:p>
            <a:pPr marL="274320" lvl="1" indent="-274320"/>
            <a:r>
              <a:rPr lang="en-US" sz="9200" dirty="0" smtClean="0"/>
              <a:t>Parental Input</a:t>
            </a:r>
          </a:p>
          <a:p>
            <a:pPr marL="274320" lvl="1" indent="-274320"/>
            <a:r>
              <a:rPr lang="en-US" sz="9200" dirty="0" smtClean="0"/>
              <a:t>Standardized intelligence tests alone should not be used as they are one of the single greatest barriers</a:t>
            </a:r>
          </a:p>
          <a:p>
            <a:pPr marL="274320" lvl="1" indent="-274320"/>
            <a:r>
              <a:rPr lang="en-US" sz="9200" dirty="0" smtClean="0"/>
              <a:t>Nonverbal tests of ability should be used with caution due to reliability and validity issues</a:t>
            </a:r>
          </a:p>
          <a:p>
            <a:pPr marL="274320" lvl="1" indent="-274320"/>
            <a:r>
              <a:rPr lang="en-US" sz="9200" dirty="0" smtClean="0"/>
              <a:t>Universal Screening</a:t>
            </a:r>
          </a:p>
          <a:p>
            <a:pPr marL="274320" lvl="1" indent="-274320"/>
            <a:r>
              <a:rPr lang="en-US" sz="9200" dirty="0"/>
              <a:t>Observe students as they complete problem solving tasks (performance based</a:t>
            </a:r>
            <a:r>
              <a:rPr lang="en-US" sz="9200" dirty="0" smtClean="0"/>
              <a:t>)</a:t>
            </a:r>
          </a:p>
          <a:p>
            <a:endParaRPr lang="en-US" dirty="0"/>
          </a:p>
        </p:txBody>
      </p:sp>
    </p:spTree>
    <p:extLst>
      <p:ext uri="{BB962C8B-B14F-4D97-AF65-F5344CB8AC3E}">
        <p14:creationId xmlns:p14="http://schemas.microsoft.com/office/powerpoint/2010/main" val="1996332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Assignment 3: Reflection – Culturally Responsive</a:t>
            </a:r>
            <a:endParaRPr lang="en-US"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600" dirty="0" smtClean="0">
                <a:latin typeface="+mj-lt"/>
                <a:cs typeface="Times New Roman" panose="02020603050405020304" pitchFamily="18" charset="0"/>
              </a:rPr>
              <a:t>If you look at your district plan, what changes need to be made to employ best practices for the assessment of diverse populations?  </a:t>
            </a:r>
          </a:p>
          <a:p>
            <a:pPr marL="514350" indent="-514350">
              <a:buFont typeface="+mj-lt"/>
              <a:buAutoNum type="arabicPeriod"/>
            </a:pPr>
            <a:r>
              <a:rPr lang="en-US" sz="2600" dirty="0" smtClean="0">
                <a:latin typeface="+mj-lt"/>
                <a:cs typeface="Times New Roman" panose="02020603050405020304" pitchFamily="18" charset="0"/>
              </a:rPr>
              <a:t>How culturally responsive is your identification plan based on what you now understand about limitations of identification of students from diverse populations</a:t>
            </a:r>
            <a:r>
              <a:rPr lang="en-US" sz="2600" dirty="0">
                <a:latin typeface="+mj-lt"/>
                <a:cs typeface="Times New Roman" panose="02020603050405020304" pitchFamily="18" charset="0"/>
              </a:rPr>
              <a:t>?</a:t>
            </a:r>
          </a:p>
        </p:txBody>
      </p:sp>
    </p:spTree>
    <p:extLst>
      <p:ext uri="{BB962C8B-B14F-4D97-AF65-F5344CB8AC3E}">
        <p14:creationId xmlns:p14="http://schemas.microsoft.com/office/powerpoint/2010/main" val="172271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cs typeface="Times New Roman" panose="02020603050405020304" pitchFamily="18" charset="0"/>
              </a:rPr>
              <a:t>Caveat on Multiple Criteria</a:t>
            </a:r>
            <a:endParaRPr lang="en-US" b="1" dirty="0">
              <a:latin typeface="+mn-lt"/>
              <a:cs typeface="Times New Roman" panose="02020603050405020304" pitchFamily="18" charset="0"/>
            </a:endParaRPr>
          </a:p>
        </p:txBody>
      </p:sp>
      <p:pic>
        <p:nvPicPr>
          <p:cNvPr id="1028" name="Picture 4" title="Proceed with Caution sign"/>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r="29684"/>
          <a:stretch/>
        </p:blipFill>
        <p:spPr bwMode="auto">
          <a:xfrm>
            <a:off x="1996408" y="1910687"/>
            <a:ext cx="5196903" cy="37531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0345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7200"/>
            <a:ext cx="9144000" cy="1214400"/>
          </a:xfrm>
        </p:spPr>
        <p:txBody>
          <a:bodyPr>
            <a:normAutofit/>
          </a:bodyPr>
          <a:lstStyle/>
          <a:p>
            <a:r>
              <a:rPr lang="en-US" sz="2800" b="1" dirty="0" smtClean="0">
                <a:cs typeface="Times New Roman" panose="02020603050405020304" pitchFamily="18" charset="0"/>
              </a:rPr>
              <a:t>Identifying and Serving Diverse Highly Capable Students</a:t>
            </a:r>
            <a:endParaRPr lang="en-US" sz="2800" b="1" dirty="0">
              <a:cs typeface="Times New Roman" panose="02020603050405020304" pitchFamily="18" charset="0"/>
            </a:endParaRPr>
          </a:p>
        </p:txBody>
      </p:sp>
      <p:graphicFrame>
        <p:nvGraphicFramePr>
          <p:cNvPr id="4" name="Table 3" title="Identifying and Serving Diverse Highly Capable Students table"/>
          <p:cNvGraphicFramePr>
            <a:graphicFrameLocks noGrp="1"/>
          </p:cNvGraphicFramePr>
          <p:nvPr>
            <p:extLst>
              <p:ext uri="{D42A27DB-BD31-4B8C-83A1-F6EECF244321}">
                <p14:modId xmlns:p14="http://schemas.microsoft.com/office/powerpoint/2010/main" val="2990905041"/>
              </p:ext>
            </p:extLst>
          </p:nvPr>
        </p:nvGraphicFramePr>
        <p:xfrm>
          <a:off x="0" y="607200"/>
          <a:ext cx="9144000" cy="6250801"/>
        </p:xfrm>
        <a:graphic>
          <a:graphicData uri="http://schemas.openxmlformats.org/drawingml/2006/table">
            <a:tbl>
              <a:tblPr firstRow="1" bandRow="1" bandCol="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87183">
                <a:tc>
                  <a:txBody>
                    <a:bodyPr/>
                    <a:lstStyle/>
                    <a:p>
                      <a:r>
                        <a:rPr lang="en-US" sz="1600" dirty="0" smtClean="0">
                          <a:latin typeface="+mj-lt"/>
                        </a:rPr>
                        <a:t>TO DO…</a:t>
                      </a:r>
                      <a:endParaRPr lang="en-US" sz="1600" dirty="0">
                        <a:latin typeface="+mj-lt"/>
                      </a:endParaRPr>
                    </a:p>
                  </a:txBody>
                  <a:tcPr/>
                </a:tc>
                <a:tc>
                  <a:txBody>
                    <a:bodyPr/>
                    <a:lstStyle/>
                    <a:p>
                      <a:r>
                        <a:rPr lang="en-US" sz="1600" dirty="0" smtClean="0"/>
                        <a:t>TO</a:t>
                      </a:r>
                      <a:r>
                        <a:rPr lang="en-US" sz="1600" baseline="0" dirty="0" smtClean="0"/>
                        <a:t> AVOID</a:t>
                      </a:r>
                      <a:r>
                        <a:rPr lang="en-US" sz="1600" dirty="0" smtClean="0"/>
                        <a:t>…</a:t>
                      </a:r>
                      <a:endParaRPr lang="en-US" sz="1600" dirty="0"/>
                    </a:p>
                  </a:txBody>
                  <a:tcPr/>
                </a:tc>
                <a:extLst>
                  <a:ext uri="{0D108BD9-81ED-4DB2-BD59-A6C34878D82A}">
                    <a16:rowId xmlns:a16="http://schemas.microsoft.com/office/drawing/2014/main" val="10000"/>
                  </a:ext>
                </a:extLst>
              </a:tr>
              <a:tr h="793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rPr>
                        <a:t>Understand that </a:t>
                      </a:r>
                      <a:r>
                        <a:rPr lang="en-US" sz="1400" b="1" dirty="0" smtClean="0">
                          <a:latin typeface="+mj-lt"/>
                          <a:cs typeface="Times New Roman" panose="02020603050405020304" pitchFamily="18" charset="0"/>
                        </a:rPr>
                        <a:t>highly capable students are those who need advanced learning opportunities</a:t>
                      </a:r>
                    </a:p>
                  </a:txBody>
                  <a:tcPr>
                    <a:solidFill>
                      <a:schemeClr val="accent1">
                        <a:lumMod val="40000"/>
                        <a:lumOff val="60000"/>
                      </a:schemeClr>
                    </a:solidFill>
                  </a:tcPr>
                </a:tc>
                <a:tc>
                  <a:txBody>
                    <a:bodyPr/>
                    <a:lstStyle/>
                    <a:p>
                      <a:r>
                        <a:rPr lang="en-US" sz="1400" b="1" dirty="0" smtClean="0"/>
                        <a:t>Practices that promote the idea that high</a:t>
                      </a:r>
                      <a:r>
                        <a:rPr lang="en-US" sz="1400" b="1" baseline="0" dirty="0" smtClean="0"/>
                        <a:t> IQ equates giftedness (e.g. giftedness only exists in the top 5-6% of the population)</a:t>
                      </a:r>
                    </a:p>
                  </a:txBody>
                  <a:tcPr>
                    <a:solidFill>
                      <a:schemeClr val="accent1">
                        <a:lumMod val="40000"/>
                        <a:lumOff val="60000"/>
                      </a:schemeClr>
                    </a:solidFill>
                  </a:tcPr>
                </a:tc>
                <a:extLst>
                  <a:ext uri="{0D108BD9-81ED-4DB2-BD59-A6C34878D82A}">
                    <a16:rowId xmlns:a16="http://schemas.microsoft.com/office/drawing/2014/main" val="10001"/>
                  </a:ext>
                </a:extLst>
              </a:tr>
              <a:tr h="79315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t>Design services that match students’ needs and provide ample opportunities for students to display strengths and talents through curriculum and instruction</a:t>
                      </a:r>
                      <a:endParaRPr lang="en-US" sz="1400" b="1"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Place students in programs without regard for their individualized learning needs</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solidFill>
                      <a:schemeClr val="accent4">
                        <a:lumMod val="20000"/>
                        <a:lumOff val="80000"/>
                      </a:schemeClr>
                    </a:solidFill>
                  </a:tcPr>
                </a:tc>
                <a:extLst>
                  <a:ext uri="{0D108BD9-81ED-4DB2-BD59-A6C34878D82A}">
                    <a16:rowId xmlns:a16="http://schemas.microsoft.com/office/drawing/2014/main" val="10002"/>
                  </a:ext>
                </a:extLst>
              </a:tr>
              <a:tr h="573620">
                <a:tc>
                  <a:txBody>
                    <a:bodyPr/>
                    <a:lstStyle/>
                    <a:p>
                      <a:r>
                        <a:rPr lang="en-US" sz="1400" b="1" dirty="0" smtClean="0"/>
                        <a:t>Match assessments with highly</a:t>
                      </a:r>
                      <a:r>
                        <a:rPr lang="en-US" sz="1400" b="1" baseline="0" dirty="0" smtClean="0"/>
                        <a:t> capable</a:t>
                      </a:r>
                      <a:r>
                        <a:rPr lang="en-US" sz="1400" b="1" dirty="0" smtClean="0"/>
                        <a:t> services (and be sensitive to cultural</a:t>
                      </a:r>
                      <a:r>
                        <a:rPr lang="en-US" sz="1400" b="1" baseline="0" dirty="0" smtClean="0"/>
                        <a:t> and linguistic differences</a:t>
                      </a:r>
                      <a:r>
                        <a:rPr lang="en-US" sz="1400" b="1" dirty="0" smtClean="0"/>
                        <a:t>)</a:t>
                      </a:r>
                      <a:endParaRPr lang="en-US" sz="1400" b="1"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Use mainly rigid cut-off scores on IQ tests or cognitive ability tests, or use a single test for identification</a:t>
                      </a:r>
                      <a:endParaRPr lang="en-US" sz="1400" b="1" dirty="0"/>
                    </a:p>
                  </a:txBody>
                  <a:tcPr>
                    <a:solidFill>
                      <a:schemeClr val="accent1">
                        <a:lumMod val="40000"/>
                        <a:lumOff val="60000"/>
                      </a:schemeClr>
                    </a:solidFill>
                  </a:tcPr>
                </a:tc>
                <a:extLst>
                  <a:ext uri="{0D108BD9-81ED-4DB2-BD59-A6C34878D82A}">
                    <a16:rowId xmlns:a16="http://schemas.microsoft.com/office/drawing/2014/main" val="10003"/>
                  </a:ext>
                </a:extLst>
              </a:tr>
              <a:tr h="793154">
                <a:tc>
                  <a:txBody>
                    <a:bodyPr/>
                    <a:lstStyle/>
                    <a:p>
                      <a:r>
                        <a:rPr lang="en-US" sz="1400" b="1" dirty="0" smtClean="0"/>
                        <a:t>Use multiple objective criteria to holistically identify students with a need for highly capable services</a:t>
                      </a:r>
                      <a:endParaRPr lang="en-US" sz="1400" b="1" dirty="0"/>
                    </a:p>
                  </a:txBody>
                  <a:tcPr>
                    <a:solidFill>
                      <a:schemeClr val="accent4">
                        <a:lumMod val="20000"/>
                        <a:lumOff val="80000"/>
                      </a:schemeClr>
                    </a:solidFill>
                  </a:tcPr>
                </a:tc>
                <a:tc>
                  <a:txBody>
                    <a:bodyPr/>
                    <a:lstStyle/>
                    <a:p>
                      <a:r>
                        <a:rPr lang="en-US" sz="1400" b="1" dirty="0" smtClean="0"/>
                        <a:t>Use matrices,</a:t>
                      </a:r>
                      <a:r>
                        <a:rPr lang="en-US" sz="1400" b="1" baseline="0" dirty="0" smtClean="0"/>
                        <a:t> composite scores, or otherwise put multiple criteria together in ways that limit the recognition of individual student strengths</a:t>
                      </a:r>
                      <a:endParaRPr lang="en-US" sz="1400" b="1" dirty="0"/>
                    </a:p>
                  </a:txBody>
                  <a:tcPr>
                    <a:solidFill>
                      <a:schemeClr val="accent4">
                        <a:lumMod val="20000"/>
                        <a:lumOff val="80000"/>
                      </a:schemeClr>
                    </a:solidFill>
                  </a:tcPr>
                </a:tc>
                <a:extLst>
                  <a:ext uri="{0D108BD9-81ED-4DB2-BD59-A6C34878D82A}">
                    <a16:rowId xmlns:a16="http://schemas.microsoft.com/office/drawing/2014/main" val="10004"/>
                  </a:ext>
                </a:extLst>
              </a:tr>
              <a:tr h="977221">
                <a:tc>
                  <a:txBody>
                    <a:bodyPr/>
                    <a:lstStyle/>
                    <a:p>
                      <a:r>
                        <a:rPr lang="en-US" sz="1400" b="1" dirty="0" smtClean="0"/>
                        <a:t>Offer professional development to</a:t>
                      </a:r>
                      <a:r>
                        <a:rPr lang="en-US" sz="1400" b="1" baseline="0" dirty="0" smtClean="0"/>
                        <a:t> various stakeholders (parents, educators, community members)</a:t>
                      </a:r>
                      <a:r>
                        <a:rPr lang="en-US" sz="1400" b="1" dirty="0" smtClean="0"/>
                        <a:t> to expand</a:t>
                      </a:r>
                      <a:r>
                        <a:rPr lang="en-US" sz="1400" b="1" baseline="0" dirty="0" smtClean="0"/>
                        <a:t> upon</a:t>
                      </a:r>
                      <a:r>
                        <a:rPr lang="en-US" sz="1400" b="1" dirty="0" smtClean="0"/>
                        <a:t> their understandings  and awareness of the</a:t>
                      </a:r>
                      <a:r>
                        <a:rPr lang="en-US" sz="1400" b="1" baseline="0" dirty="0" smtClean="0"/>
                        <a:t> needs of advanced learners</a:t>
                      </a:r>
                      <a:endParaRPr lang="en-US" sz="1400" b="1" dirty="0"/>
                    </a:p>
                  </a:txBody>
                  <a:tcPr>
                    <a:solidFill>
                      <a:schemeClr val="accent1">
                        <a:lumMod val="40000"/>
                        <a:lumOff val="60000"/>
                      </a:schemeClr>
                    </a:solidFill>
                  </a:tcPr>
                </a:tc>
                <a:tc>
                  <a:txBody>
                    <a:bodyPr/>
                    <a:lstStyle/>
                    <a:p>
                      <a:r>
                        <a:rPr lang="en-US" sz="1400" b="1" dirty="0" smtClean="0"/>
                        <a:t>Checklists</a:t>
                      </a:r>
                      <a:r>
                        <a:rPr lang="en-US" sz="1400" b="1" baseline="0" dirty="0" smtClean="0"/>
                        <a:t> of bright vs. gifted which reinforces innate views of giftedness (e.g. giftedness is in-born)</a:t>
                      </a:r>
                      <a:endParaRPr lang="en-US" sz="1400" b="1" dirty="0"/>
                    </a:p>
                  </a:txBody>
                  <a:tcPr>
                    <a:solidFill>
                      <a:schemeClr val="accent1">
                        <a:lumMod val="40000"/>
                        <a:lumOff val="60000"/>
                      </a:schemeClr>
                    </a:solidFill>
                  </a:tcPr>
                </a:tc>
                <a:extLst>
                  <a:ext uri="{0D108BD9-81ED-4DB2-BD59-A6C34878D82A}">
                    <a16:rowId xmlns:a16="http://schemas.microsoft.com/office/drawing/2014/main" val="10005"/>
                  </a:ext>
                </a:extLst>
              </a:tr>
              <a:tr h="1019769">
                <a:tc>
                  <a:txBody>
                    <a:bodyPr/>
                    <a:lstStyle/>
                    <a:p>
                      <a:r>
                        <a:rPr lang="en-US" sz="1400" b="1" dirty="0" smtClean="0"/>
                        <a:t>Seek</a:t>
                      </a:r>
                      <a:r>
                        <a:rPr lang="en-US" sz="1400" b="1" baseline="0" dirty="0" smtClean="0"/>
                        <a:t> and solicit parent involvement as partners and collaborators in their education, send out parent letters in home languages when possible and offer translators for information nights</a:t>
                      </a:r>
                      <a:endParaRPr lang="en-US" sz="1400" b="1" dirty="0"/>
                    </a:p>
                  </a:txBody>
                  <a:tcPr>
                    <a:solidFill>
                      <a:schemeClr val="accent4">
                        <a:lumMod val="20000"/>
                        <a:lumOff val="80000"/>
                      </a:schemeClr>
                    </a:solidFill>
                  </a:tcPr>
                </a:tc>
                <a:tc>
                  <a:txBody>
                    <a:bodyPr/>
                    <a:lstStyle/>
                    <a:p>
                      <a:r>
                        <a:rPr lang="en-US" sz="1400" b="1" dirty="0" smtClean="0"/>
                        <a:t>Not</a:t>
                      </a:r>
                      <a:r>
                        <a:rPr lang="en-US" sz="1400" b="1" baseline="0" dirty="0" smtClean="0"/>
                        <a:t> involve parents</a:t>
                      </a:r>
                      <a:endParaRPr lang="en-US" sz="1400" b="1" dirty="0"/>
                    </a:p>
                  </a:txBody>
                  <a:tcPr>
                    <a:solidFill>
                      <a:schemeClr val="accent4">
                        <a:lumMod val="20000"/>
                        <a:lumOff val="80000"/>
                      </a:schemeClr>
                    </a:solidFill>
                  </a:tcPr>
                </a:tc>
                <a:extLst>
                  <a:ext uri="{0D108BD9-81ED-4DB2-BD59-A6C34878D82A}">
                    <a16:rowId xmlns:a16="http://schemas.microsoft.com/office/drawing/2014/main" val="10006"/>
                  </a:ext>
                </a:extLst>
              </a:tr>
              <a:tr h="913546">
                <a:tc>
                  <a:txBody>
                    <a:bodyPr/>
                    <a:lstStyle/>
                    <a:p>
                      <a:r>
                        <a:rPr lang="en-US" sz="1400" b="1" dirty="0" smtClean="0"/>
                        <a:t>Provide opportunities for families</a:t>
                      </a:r>
                      <a:r>
                        <a:rPr lang="en-US" sz="1400" b="1" baseline="0" dirty="0" smtClean="0"/>
                        <a:t> and educators to learn from each other and develop inclusive educational communities</a:t>
                      </a:r>
                      <a:endParaRPr lang="en-US" sz="1400" b="1" dirty="0"/>
                    </a:p>
                  </a:txBody>
                  <a:tcPr>
                    <a:solidFill>
                      <a:schemeClr val="accent1">
                        <a:lumMod val="40000"/>
                        <a:lumOff val="60000"/>
                      </a:schemeClr>
                    </a:solidFill>
                  </a:tcPr>
                </a:tc>
                <a:tc>
                  <a:txBody>
                    <a:bodyPr/>
                    <a:lstStyle/>
                    <a:p>
                      <a:r>
                        <a:rPr lang="en-US" sz="1400" b="1" dirty="0" smtClean="0"/>
                        <a:t>Assume</a:t>
                      </a:r>
                      <a:r>
                        <a:rPr lang="en-US" sz="1400" b="1" baseline="0" dirty="0" smtClean="0"/>
                        <a:t> that educators must always teach parents about their children</a:t>
                      </a:r>
                      <a:endParaRPr lang="en-US" sz="1400" b="1" dirty="0"/>
                    </a:p>
                  </a:txBody>
                  <a:tcP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9845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NAGC-CEC</a:t>
            </a:r>
            <a:endParaRPr lang="en-US" dirty="0"/>
          </a:p>
        </p:txBody>
      </p:sp>
      <p:sp>
        <p:nvSpPr>
          <p:cNvPr id="3" name="Content Placeholder 2"/>
          <p:cNvSpPr>
            <a:spLocks noGrp="1"/>
          </p:cNvSpPr>
          <p:nvPr>
            <p:ph idx="1"/>
          </p:nvPr>
        </p:nvSpPr>
        <p:spPr/>
        <p:txBody>
          <a:bodyPr>
            <a:normAutofit/>
          </a:bodyPr>
          <a:lstStyle/>
          <a:p>
            <a:r>
              <a:rPr lang="en-US" sz="1800" dirty="0"/>
              <a:t>This module aligns with the following NAGC-CEC Teacher Preparation Standards in Gifted Education- Standard 4: Assessment (NAGC, 2013).</a:t>
            </a:r>
          </a:p>
          <a:p>
            <a:pPr marL="342900" indent="-342900">
              <a:buFont typeface="+mj-lt"/>
              <a:buAutoNum type="arabicPeriod"/>
            </a:pPr>
            <a:r>
              <a:rPr lang="en-US" sz="1800" dirty="0"/>
              <a:t>Professionals understand how language, culture, economic status, family background, and/or area of disability can influence the learning of individuals with gifts and talents. </a:t>
            </a:r>
          </a:p>
          <a:p>
            <a:pPr marL="342900" indent="-342900">
              <a:buFont typeface="+mj-lt"/>
              <a:buAutoNum type="arabicPeriod"/>
            </a:pPr>
            <a:r>
              <a:rPr lang="en-US" sz="1800" dirty="0"/>
              <a:t>Professionals understand that some groups of individuals with gifts and talents have been underrepresented in gifted education programs and select and use technically sound formal and informal assessments that minimize bias in identifying students for gifted education programs and services. </a:t>
            </a:r>
          </a:p>
          <a:p>
            <a:pPr marL="0" indent="0">
              <a:buNone/>
            </a:pPr>
            <a:r>
              <a:rPr lang="en-US" sz="1800" dirty="0"/>
              <a:t>Upon completion of this module, participants will be able incorporate best practices from the field on identifying diverse learners for appropriate highly capable services</a:t>
            </a:r>
            <a:r>
              <a:rPr lang="en-US" sz="1800" dirty="0" smtClean="0"/>
              <a:t>.</a:t>
            </a:r>
            <a:endParaRPr lang="en-US" sz="1800" dirty="0">
              <a:solidFill>
                <a:schemeClr val="tx1"/>
              </a:solidFill>
            </a:endParaRPr>
          </a:p>
        </p:txBody>
      </p:sp>
      <p:sp>
        <p:nvSpPr>
          <p:cNvPr id="4" name="Date Placeholder 3"/>
          <p:cNvSpPr>
            <a:spLocks noGrp="1"/>
          </p:cNvSpPr>
          <p:nvPr>
            <p:ph type="dt" sz="half" idx="10"/>
          </p:nvPr>
        </p:nvSpPr>
        <p:spPr/>
        <p:txBody>
          <a:bodyPr/>
          <a:lstStyle/>
          <a:p>
            <a:fld id="{F702B7ED-B104-40F3-ADEA-4532734BE1FC}" type="datetime1">
              <a:rPr lang="en-US" smtClean="0"/>
              <a:t>12/13/2017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322951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Sample Models in Practice</a:t>
            </a:r>
            <a:endParaRPr lang="en-US" dirty="0">
              <a:cs typeface="Times New Roman" panose="02020603050405020304" pitchFamily="18" charset="0"/>
            </a:endParaRPr>
          </a:p>
        </p:txBody>
      </p:sp>
      <p:sp>
        <p:nvSpPr>
          <p:cNvPr id="3" name="Content Placeholder 2"/>
          <p:cNvSpPr>
            <a:spLocks noGrp="1"/>
          </p:cNvSpPr>
          <p:nvPr>
            <p:ph idx="1"/>
          </p:nvPr>
        </p:nvSpPr>
        <p:spPr/>
        <p:txBody>
          <a:bodyPr/>
          <a:lstStyle/>
          <a:p>
            <a:r>
              <a:rPr lang="en-US" sz="2600" b="1" dirty="0" smtClean="0">
                <a:latin typeface="+mj-lt"/>
                <a:cs typeface="Times New Roman" panose="02020603050405020304" pitchFamily="18" charset="0"/>
              </a:rPr>
              <a:t>Project EXCITE</a:t>
            </a:r>
          </a:p>
          <a:p>
            <a:r>
              <a:rPr lang="en-US" sz="2600" b="1" dirty="0" smtClean="0">
                <a:latin typeface="+mj-lt"/>
                <a:cs typeface="Times New Roman" panose="02020603050405020304" pitchFamily="18" charset="0"/>
              </a:rPr>
              <a:t>Project Linking Learning </a:t>
            </a:r>
          </a:p>
          <a:p>
            <a:r>
              <a:rPr lang="en-US" sz="2600" b="1" dirty="0" err="1" smtClean="0">
                <a:latin typeface="+mj-lt"/>
                <a:cs typeface="Times New Roman" panose="02020603050405020304" pitchFamily="18" charset="0"/>
              </a:rPr>
              <a:t>Schoolwide</a:t>
            </a:r>
            <a:r>
              <a:rPr lang="en-US" sz="2600" b="1" dirty="0" smtClean="0">
                <a:latin typeface="+mj-lt"/>
                <a:cs typeface="Times New Roman" panose="02020603050405020304" pitchFamily="18" charset="0"/>
              </a:rPr>
              <a:t> Enrichment Model</a:t>
            </a:r>
          </a:p>
          <a:p>
            <a:r>
              <a:rPr lang="en-US" sz="2600" b="1" dirty="0" smtClean="0">
                <a:latin typeface="+mj-lt"/>
                <a:cs typeface="Times New Roman" panose="02020603050405020304" pitchFamily="18" charset="0"/>
              </a:rPr>
              <a:t>U-STARS ~PLUS</a:t>
            </a:r>
          </a:p>
          <a:p>
            <a:r>
              <a:rPr lang="en-US" sz="2600" b="1" dirty="0">
                <a:latin typeface="+mj-lt"/>
                <a:cs typeface="Times New Roman" panose="02020603050405020304" pitchFamily="18" charset="0"/>
              </a:rPr>
              <a:t>Young Scholars Model</a:t>
            </a:r>
          </a:p>
          <a:p>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777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386755"/>
            <a:ext cx="7543800" cy="1450757"/>
          </a:xfrm>
        </p:spPr>
        <p:txBody>
          <a:bodyPr/>
          <a:lstStyle/>
          <a:p>
            <a:r>
              <a:rPr lang="en-US" dirty="0" smtClean="0"/>
              <a:t>Identification through Curriculum and Instruction</a:t>
            </a:r>
            <a:endParaRPr lang="en-US" dirty="0"/>
          </a:p>
        </p:txBody>
      </p:sp>
      <p:sp>
        <p:nvSpPr>
          <p:cNvPr id="3" name="Content Placeholder 2"/>
          <p:cNvSpPr>
            <a:spLocks noGrp="1"/>
          </p:cNvSpPr>
          <p:nvPr>
            <p:ph idx="1"/>
          </p:nvPr>
        </p:nvSpPr>
        <p:spPr>
          <a:xfrm>
            <a:off x="865564" y="1837512"/>
            <a:ext cx="7954586" cy="3777331"/>
          </a:xfrm>
        </p:spPr>
        <p:txBody>
          <a:bodyPr>
            <a:noAutofit/>
          </a:bodyPr>
          <a:lstStyle/>
          <a:p>
            <a:r>
              <a:rPr lang="en-US" sz="2600" dirty="0" smtClean="0"/>
              <a:t>1. </a:t>
            </a:r>
            <a:r>
              <a:rPr lang="en-US" sz="2600" dirty="0" smtClean="0">
                <a:solidFill>
                  <a:srgbClr val="FF0000"/>
                </a:solidFill>
              </a:rPr>
              <a:t>Teacher beliefs can change </a:t>
            </a:r>
            <a:r>
              <a:rPr lang="en-US" sz="2600" dirty="0" smtClean="0"/>
              <a:t>if they see</a:t>
            </a:r>
            <a:r>
              <a:rPr lang="en-US" sz="2600" dirty="0" smtClean="0">
                <a:solidFill>
                  <a:srgbClr val="FF0000"/>
                </a:solidFill>
              </a:rPr>
              <a:t> evidence of student engagement and growth </a:t>
            </a:r>
            <a:r>
              <a:rPr lang="en-US" sz="2600" dirty="0" smtClean="0"/>
              <a:t>through curriculum and instruction</a:t>
            </a:r>
          </a:p>
          <a:p>
            <a:r>
              <a:rPr lang="en-US" sz="2600" dirty="0" smtClean="0"/>
              <a:t>2. </a:t>
            </a:r>
            <a:r>
              <a:rPr lang="en-US" sz="2600" dirty="0" smtClean="0">
                <a:solidFill>
                  <a:srgbClr val="FF0000"/>
                </a:solidFill>
              </a:rPr>
              <a:t>Project-based learning </a:t>
            </a:r>
            <a:r>
              <a:rPr lang="en-US" sz="2600" dirty="0" smtClean="0"/>
              <a:t>provides </a:t>
            </a:r>
            <a:r>
              <a:rPr lang="en-US" sz="2600" dirty="0" smtClean="0">
                <a:solidFill>
                  <a:srgbClr val="FF0000"/>
                </a:solidFill>
              </a:rPr>
              <a:t>opportunities</a:t>
            </a:r>
            <a:r>
              <a:rPr lang="en-US" sz="2600" dirty="0" smtClean="0"/>
              <a:t> for students to display their </a:t>
            </a:r>
            <a:r>
              <a:rPr lang="en-US" sz="2600" dirty="0" smtClean="0">
                <a:solidFill>
                  <a:srgbClr val="FF0000"/>
                </a:solidFill>
              </a:rPr>
              <a:t>strengths and talents</a:t>
            </a:r>
          </a:p>
          <a:p>
            <a:r>
              <a:rPr lang="en-US" sz="2600" dirty="0" smtClean="0"/>
              <a:t>3. </a:t>
            </a:r>
            <a:r>
              <a:rPr lang="en-US" sz="2600" dirty="0" smtClean="0">
                <a:solidFill>
                  <a:srgbClr val="FF0000"/>
                </a:solidFill>
              </a:rPr>
              <a:t>Documentation </a:t>
            </a:r>
            <a:r>
              <a:rPr lang="en-US" sz="2600" dirty="0" smtClean="0"/>
              <a:t>may become a key tool for </a:t>
            </a:r>
            <a:r>
              <a:rPr lang="en-US" sz="2600" dirty="0" smtClean="0">
                <a:solidFill>
                  <a:srgbClr val="FF0000"/>
                </a:solidFill>
              </a:rPr>
              <a:t>identifying strengths in typically underserved </a:t>
            </a:r>
            <a:r>
              <a:rPr lang="en-US" sz="2600" dirty="0" smtClean="0"/>
              <a:t>gifted children by providing </a:t>
            </a:r>
            <a:r>
              <a:rPr lang="en-US" sz="2600" dirty="0" smtClean="0">
                <a:solidFill>
                  <a:srgbClr val="FF0000"/>
                </a:solidFill>
              </a:rPr>
              <a:t>evidence of process</a:t>
            </a:r>
          </a:p>
          <a:p>
            <a:r>
              <a:rPr lang="en-US" sz="2600" dirty="0" smtClean="0"/>
              <a:t>(Hertzog, 2005)</a:t>
            </a:r>
            <a:endParaRPr lang="en-US" sz="26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1"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29271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386755"/>
            <a:ext cx="7543800" cy="1450757"/>
          </a:xfrm>
        </p:spPr>
        <p:txBody>
          <a:bodyPr/>
          <a:lstStyle/>
          <a:p>
            <a:r>
              <a:rPr lang="en-US" dirty="0" smtClean="0"/>
              <a:t>Identification through Curriculum and Instruction</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xtBox 6"/>
          <p:cNvSpPr txBox="1"/>
          <p:nvPr/>
        </p:nvSpPr>
        <p:spPr>
          <a:xfrm>
            <a:off x="843002" y="1827173"/>
            <a:ext cx="3933714"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5D5B4E"/>
                </a:solidFill>
                <a:effectLst/>
                <a:uLnTx/>
                <a:uFillTx/>
                <a:latin typeface="Calibri"/>
                <a:ea typeface="+mn-ea"/>
                <a:cs typeface="+mn-cs"/>
              </a:rPr>
              <a:t>“Educators practice the belief that high level curriculum can be a mechanism for identifying student potential as well as developing it” </a:t>
            </a:r>
            <a:endParaRPr kumimoji="0" lang="en-US" sz="26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5D5B4E"/>
                </a:solidFill>
                <a:effectLst/>
                <a:uLnTx/>
                <a:uFillTx/>
                <a:latin typeface="Calibri"/>
                <a:ea typeface="+mn-ea"/>
                <a:cs typeface="+mn-cs"/>
              </a:rPr>
              <a:t>(</a:t>
            </a:r>
            <a:r>
              <a:rPr kumimoji="0" lang="en-US" sz="2600" b="0" i="0" u="none" strike="noStrike" kern="1200" cap="none" spc="0" normalizeH="0" baseline="0" noProof="0" dirty="0">
                <a:ln>
                  <a:noFill/>
                </a:ln>
                <a:solidFill>
                  <a:srgbClr val="5D5B4E"/>
                </a:solidFill>
                <a:effectLst/>
                <a:uLnTx/>
                <a:uFillTx/>
                <a:latin typeface="Calibri"/>
                <a:ea typeface="+mn-ea"/>
                <a:cs typeface="+mn-cs"/>
              </a:rPr>
              <a:t>Tomlinson, Ford, Reis, Briggs, and Strickland, 2004)</a:t>
            </a:r>
          </a:p>
        </p:txBody>
      </p:sp>
      <p:pic>
        <p:nvPicPr>
          <p:cNvPr id="3" name="Picture 2" title="Students in classroom raising h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192" y="1928321"/>
            <a:ext cx="3095267" cy="3869084"/>
          </a:xfrm>
          <a:prstGeom prst="rect">
            <a:avLst/>
          </a:prstGeom>
        </p:spPr>
      </p:pic>
    </p:spTree>
    <p:extLst>
      <p:ext uri="{BB962C8B-B14F-4D97-AF65-F5344CB8AC3E}">
        <p14:creationId xmlns:p14="http://schemas.microsoft.com/office/powerpoint/2010/main" val="124631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4: Reflection – Role of Curriculum and Instruction</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sz="2400" dirty="0" smtClean="0"/>
              <a:t>How do these models for identifying and serving diverse groups of students differ from most identification systems in schools?</a:t>
            </a:r>
          </a:p>
          <a:p>
            <a:pPr marL="457200" indent="-457200">
              <a:buFont typeface="+mj-lt"/>
              <a:buAutoNum type="arabicPeriod"/>
            </a:pPr>
            <a:r>
              <a:rPr lang="en-US" sz="2400" dirty="0" smtClean="0"/>
              <a:t>Describe the role of instruction within the models in helping teachers to identify strengths in all of their students</a:t>
            </a:r>
            <a:r>
              <a:rPr lang="en-US" sz="2400" dirty="0"/>
              <a:t>.</a:t>
            </a:r>
            <a:r>
              <a:rPr lang="en-US" sz="2400" dirty="0" smtClean="0"/>
              <a:t>  </a:t>
            </a:r>
            <a:endParaRPr lang="en-US" sz="2400" dirty="0"/>
          </a:p>
          <a:p>
            <a:pPr marL="457200" indent="-457200">
              <a:buFont typeface="+mj-lt"/>
              <a:buAutoNum type="arabicPeriod"/>
            </a:pPr>
            <a:r>
              <a:rPr lang="en-US" sz="2400" dirty="0" smtClean="0"/>
              <a:t>How could you personally change your teaching to better see the strengths of students and to serve them appropriately in highly capable services?</a:t>
            </a:r>
          </a:p>
          <a:p>
            <a:pPr marL="457200" indent="-457200">
              <a:buFont typeface="+mj-lt"/>
              <a:buAutoNum type="arabicPeriod"/>
            </a:pPr>
            <a:r>
              <a:rPr lang="en-US" sz="2400" dirty="0" smtClean="0"/>
              <a:t>What aspects of these models might you find useful in your school or district to provide better access and equity to your highly capable services?</a:t>
            </a:r>
          </a:p>
          <a:p>
            <a:pPr marL="457200" indent="-457200">
              <a:buFont typeface="+mj-lt"/>
              <a:buAutoNum type="arabicPeriod"/>
            </a:pPr>
            <a:endParaRPr lang="en-US" sz="2400" dirty="0"/>
          </a:p>
          <a:p>
            <a:pPr marL="457200" indent="-457200">
              <a:buFont typeface="+mj-lt"/>
              <a:buAutoNum type="arabicPeriod"/>
            </a:pPr>
            <a:endParaRPr lang="en-US"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4471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4" title="Child looking through magnifying glas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93478" y="1860151"/>
            <a:ext cx="5402764" cy="35877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4590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Take Action</a:t>
            </a:r>
            <a:endParaRPr lang="en-US" dirty="0">
              <a:cs typeface="Times New Roman" panose="02020603050405020304" pitchFamily="18" charset="0"/>
            </a:endParaRPr>
          </a:p>
        </p:txBody>
      </p:sp>
      <p:sp>
        <p:nvSpPr>
          <p:cNvPr id="3" name="Content Placeholder 2"/>
          <p:cNvSpPr>
            <a:spLocks noGrp="1"/>
          </p:cNvSpPr>
          <p:nvPr>
            <p:ph idx="1"/>
          </p:nvPr>
        </p:nvSpPr>
        <p:spPr>
          <a:xfrm>
            <a:off x="822960" y="1845737"/>
            <a:ext cx="7699248" cy="3616603"/>
          </a:xfrm>
        </p:spPr>
        <p:txBody>
          <a:bodyPr>
            <a:noAutofit/>
          </a:bodyPr>
          <a:lstStyle/>
          <a:p>
            <a:pPr marL="457200" indent="-457200">
              <a:buFont typeface="+mj-lt"/>
              <a:buAutoNum type="arabicPeriod"/>
            </a:pPr>
            <a:r>
              <a:rPr lang="en-US" sz="2400" dirty="0">
                <a:latin typeface="+mj-lt"/>
              </a:rPr>
              <a:t>You are the “change agent” and “advocate” for your students who can bring about positive improvements to your school.</a:t>
            </a:r>
          </a:p>
          <a:p>
            <a:pPr marL="457200" indent="-457200">
              <a:buFont typeface="+mj-lt"/>
              <a:buAutoNum type="arabicPeriod"/>
            </a:pPr>
            <a:r>
              <a:rPr lang="en-US" sz="2400" dirty="0" smtClean="0">
                <a:latin typeface="+mj-lt"/>
                <a:cs typeface="Times New Roman" panose="02020603050405020304" pitchFamily="18" charset="0"/>
              </a:rPr>
              <a:t>Based on what you have learned from this module, what changes would you implement in your classroom?  School?  District?  </a:t>
            </a:r>
          </a:p>
          <a:p>
            <a:pPr marL="457200" indent="-457200">
              <a:buFont typeface="+mj-lt"/>
              <a:buAutoNum type="arabicPeriod"/>
            </a:pPr>
            <a:r>
              <a:rPr lang="en-US" sz="2400" dirty="0" smtClean="0">
                <a:latin typeface="+mj-lt"/>
                <a:cs typeface="Times New Roman" panose="02020603050405020304" pitchFamily="18" charset="0"/>
              </a:rPr>
              <a:t>Create a plan that acknowledges the role that diversity plays in identifying and serving highly capable students in your district.  Share your plan and/or your ideas with your colleagues, principal and/or district gifted coordinator.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49267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fr-FR" sz="2600" dirty="0">
                <a:latin typeface="+mj-lt"/>
                <a:cs typeface="Times New Roman" panose="02020603050405020304" pitchFamily="18" charset="0"/>
              </a:rPr>
              <a:t>Rachel U. Mun (née Chung),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p>
          <a:p>
            <a:r>
              <a:rPr lang="fr-FR" sz="2600" dirty="0">
                <a:latin typeface="+mj-lt"/>
                <a:cs typeface="Times New Roman" panose="02020603050405020304" pitchFamily="18" charset="0"/>
              </a:rPr>
              <a:t>Nancy B. </a:t>
            </a:r>
            <a:r>
              <a:rPr lang="fr-FR" sz="2600" dirty="0" err="1">
                <a:latin typeface="+mj-lt"/>
                <a:cs typeface="Times New Roman" panose="02020603050405020304" pitchFamily="18" charset="0"/>
              </a:rPr>
              <a:t>Hertzog</a:t>
            </a:r>
            <a:r>
              <a:rPr lang="fr-FR" sz="2600" dirty="0">
                <a:latin typeface="+mj-lt"/>
                <a:cs typeface="Times New Roman" panose="02020603050405020304" pitchFamily="18" charset="0"/>
              </a:rPr>
              <a:t>,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p>
          <a:p>
            <a:r>
              <a:rPr lang="fr-FR" sz="2600" dirty="0" err="1">
                <a:latin typeface="+mj-lt"/>
                <a:cs typeface="Times New Roman" panose="02020603050405020304" pitchFamily="18" charset="0"/>
              </a:rPr>
              <a:t>Jann</a:t>
            </a:r>
            <a:r>
              <a:rPr lang="fr-FR" sz="2600" dirty="0">
                <a:latin typeface="+mj-lt"/>
                <a:cs typeface="Times New Roman" panose="02020603050405020304" pitchFamily="18" charset="0"/>
              </a:rPr>
              <a:t> H. </a:t>
            </a:r>
            <a:r>
              <a:rPr lang="fr-FR" sz="2600" dirty="0" err="1">
                <a:latin typeface="+mj-lt"/>
                <a:cs typeface="Times New Roman" panose="02020603050405020304" pitchFamily="18" charset="0"/>
              </a:rPr>
              <a:t>Leppien</a:t>
            </a:r>
            <a:r>
              <a:rPr lang="fr-FR" sz="2600" dirty="0">
                <a:latin typeface="+mj-lt"/>
                <a:cs typeface="Times New Roman" panose="02020603050405020304" pitchFamily="18" charset="0"/>
              </a:rPr>
              <a:t>,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p>
          <a:p>
            <a:r>
              <a:rPr lang="fr-FR" sz="2600" dirty="0">
                <a:latin typeface="+mj-lt"/>
                <a:cs typeface="Times New Roman" panose="02020603050405020304" pitchFamily="18" charset="0"/>
              </a:rPr>
              <a:t>Contact: </a:t>
            </a:r>
            <a:r>
              <a:rPr lang="fr-FR" sz="2600" dirty="0">
                <a:latin typeface="+mj-lt"/>
                <a:cs typeface="Times New Roman" panose="02020603050405020304" pitchFamily="18" charset="0"/>
                <a:hlinkClick r:id="rId3"/>
              </a:rPr>
              <a:t>rachel.chung@uconn.edu</a:t>
            </a:r>
            <a:endParaRPr lang="fr-FR" sz="2600" dirty="0">
              <a:latin typeface="+mj-lt"/>
              <a:cs typeface="Times New Roman" panose="02020603050405020304" pitchFamily="18" charset="0"/>
            </a:endParaRPr>
          </a:p>
          <a:p>
            <a:r>
              <a:rPr lang="fr-FR" sz="2600" dirty="0" smtClean="0">
                <a:latin typeface="+mj-lt"/>
                <a:cs typeface="Times New Roman" panose="02020603050405020304" pitchFamily="18" charset="0"/>
              </a:rPr>
              <a:t>6/1/16</a:t>
            </a:r>
            <a:endParaRPr lang="fr-FR" sz="2600" dirty="0">
              <a:latin typeface="+mj-lt"/>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12/13/2017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2518188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imes New Roman"/>
              </a:rPr>
              <a:t>Lead Author Bio</a:t>
            </a:r>
            <a:endParaRPr lang="en-US" dirty="0">
              <a:cs typeface="Times New Roman"/>
            </a:endParaRPr>
          </a:p>
        </p:txBody>
      </p:sp>
      <p:sp>
        <p:nvSpPr>
          <p:cNvPr id="3" name="Content Placeholder 2"/>
          <p:cNvSpPr>
            <a:spLocks noGrp="1"/>
          </p:cNvSpPr>
          <p:nvPr>
            <p:ph sz="half" idx="1"/>
          </p:nvPr>
        </p:nvSpPr>
        <p:spPr>
          <a:xfrm>
            <a:off x="3453766" y="1930240"/>
            <a:ext cx="4730114" cy="3019712"/>
          </a:xfrm>
        </p:spPr>
        <p:txBody>
          <a:bodyPr>
            <a:normAutofit/>
          </a:bodyPr>
          <a:lstStyle/>
          <a:p>
            <a:pPr marL="0" indent="0">
              <a:buNone/>
            </a:pPr>
            <a:r>
              <a:rPr lang="en-US" sz="3000" b="1" dirty="0" smtClean="0">
                <a:latin typeface="+mj-lt"/>
                <a:cs typeface="Times New Roman" panose="02020603050405020304" pitchFamily="18" charset="0"/>
              </a:rPr>
              <a:t>Rachel U. </a:t>
            </a:r>
            <a:r>
              <a:rPr lang="en-US" sz="3000" b="1" dirty="0" err="1" smtClean="0">
                <a:latin typeface="+mj-lt"/>
                <a:cs typeface="Times New Roman" panose="02020603050405020304" pitchFamily="18" charset="0"/>
              </a:rPr>
              <a:t>Mun</a:t>
            </a:r>
            <a:r>
              <a:rPr lang="en-US" sz="3000" b="1" dirty="0" smtClean="0">
                <a:latin typeface="+mj-lt"/>
                <a:cs typeface="Times New Roman" panose="02020603050405020304" pitchFamily="18" charset="0"/>
              </a:rPr>
              <a:t>, </a:t>
            </a:r>
            <a:r>
              <a:rPr lang="en-US" sz="3000" b="1" dirty="0">
                <a:latin typeface="+mj-lt"/>
                <a:cs typeface="Times New Roman" panose="02020603050405020304" pitchFamily="18" charset="0"/>
              </a:rPr>
              <a:t>Ph.D. </a:t>
            </a:r>
            <a:endParaRPr lang="en-US" sz="2600" b="1" dirty="0" smtClean="0">
              <a:latin typeface="+mj-lt"/>
              <a:cs typeface="Times New Roman" panose="02020603050405020304" pitchFamily="18" charset="0"/>
            </a:endParaRPr>
          </a:p>
          <a:p>
            <a:pPr marL="0" indent="0">
              <a:buNone/>
            </a:pPr>
            <a:r>
              <a:rPr lang="en-US" sz="2600" b="1" dirty="0" smtClean="0">
                <a:latin typeface="+mj-lt"/>
                <a:cs typeface="Times New Roman" panose="02020603050405020304" pitchFamily="18" charset="0"/>
              </a:rPr>
              <a:t>Module Writer, </a:t>
            </a:r>
            <a:r>
              <a:rPr lang="en-US" sz="2600" dirty="0" smtClean="0">
                <a:latin typeface="+mj-lt"/>
                <a:cs typeface="Times New Roman" panose="02020603050405020304" pitchFamily="18" charset="0"/>
              </a:rPr>
              <a:t>Robinson Center for Young Scholars at the University of Washington</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6" name="Picture 5" title="Rachel U. Mun, Ph.D. photo"/>
          <p:cNvPicPr>
            <a:picLocks noChangeAspect="1"/>
          </p:cNvPicPr>
          <p:nvPr/>
        </p:nvPicPr>
        <p:blipFill rotWithShape="1">
          <a:blip r:embed="rId3" cstate="email">
            <a:extLst>
              <a:ext uri="{28A0092B-C50C-407E-A947-70E740481C1C}">
                <a14:useLocalDpi xmlns:a14="http://schemas.microsoft.com/office/drawing/2010/main" val="0"/>
              </a:ext>
            </a:extLst>
          </a:blip>
          <a:srcRect r="9746"/>
          <a:stretch/>
        </p:blipFill>
        <p:spPr>
          <a:xfrm>
            <a:off x="1374651" y="1930240"/>
            <a:ext cx="1568807" cy="1738213"/>
          </a:xfrm>
          <a:prstGeom prst="rect">
            <a:avLst/>
          </a:prstGeom>
        </p:spPr>
      </p:pic>
      <p:pic>
        <p:nvPicPr>
          <p:cNvPr id="8" name="Picture 7" title="Robinson Center for Young Scholar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4650" y="3861330"/>
            <a:ext cx="1568807" cy="889207"/>
          </a:xfrm>
          <a:prstGeom prst="rect">
            <a:avLst/>
          </a:prstGeom>
        </p:spPr>
      </p:pic>
    </p:spTree>
    <p:extLst>
      <p:ext uri="{BB962C8B-B14F-4D97-AF65-F5344CB8AC3E}">
        <p14:creationId xmlns:p14="http://schemas.microsoft.com/office/powerpoint/2010/main" val="367532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and Equity</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Content Placeholder 3" title="Crayon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5267" y="1916887"/>
            <a:ext cx="6177915" cy="3475077"/>
          </a:xfrm>
        </p:spPr>
      </p:pic>
    </p:spTree>
    <p:extLst>
      <p:ext uri="{BB962C8B-B14F-4D97-AF65-F5344CB8AC3E}">
        <p14:creationId xmlns:p14="http://schemas.microsoft.com/office/powerpoint/2010/main" val="109335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2600" dirty="0" smtClean="0"/>
              <a:t>Explore how diversity impacts access and equity to highly capable services</a:t>
            </a:r>
            <a:endParaRPr lang="en-US" sz="2600" dirty="0"/>
          </a:p>
          <a:p>
            <a:pPr marL="514350" indent="-514350">
              <a:buFont typeface="+mj-lt"/>
              <a:buAutoNum type="arabicPeriod"/>
            </a:pPr>
            <a:r>
              <a:rPr lang="en-US" sz="2600" dirty="0" smtClean="0"/>
              <a:t>Challenge your own personal beliefs about conceptions of giftedness and who should be served in highly capable programs</a:t>
            </a:r>
          </a:p>
          <a:p>
            <a:pPr marL="514350" indent="-514350">
              <a:buFont typeface="+mj-lt"/>
              <a:buAutoNum type="arabicPeriod"/>
            </a:pPr>
            <a:r>
              <a:rPr lang="en-US" sz="2600" dirty="0" smtClean="0"/>
              <a:t>Become </a:t>
            </a:r>
            <a:r>
              <a:rPr lang="en-US" sz="2600" dirty="0"/>
              <a:t>familiar with </a:t>
            </a:r>
            <a:r>
              <a:rPr lang="en-US" sz="2600" dirty="0" smtClean="0"/>
              <a:t>evidence-based practices </a:t>
            </a:r>
            <a:r>
              <a:rPr lang="en-US" sz="2600" dirty="0"/>
              <a:t>on identifying diverse advanced learners for appropriate </a:t>
            </a:r>
            <a:r>
              <a:rPr lang="en-US" sz="2600" dirty="0" smtClean="0"/>
              <a:t>highly capable </a:t>
            </a:r>
            <a:r>
              <a:rPr lang="en-US" sz="2600" dirty="0"/>
              <a:t>services </a:t>
            </a:r>
            <a:endParaRPr lang="en-US" sz="2600" dirty="0" smtClean="0"/>
          </a:p>
          <a:p>
            <a:pPr marL="514350" indent="-514350">
              <a:buFont typeface="+mj-lt"/>
              <a:buAutoNum type="arabicPeriod"/>
            </a:pPr>
            <a:r>
              <a:rPr lang="en-US" sz="2600" dirty="0" smtClean="0"/>
              <a:t>Develop and design an identification plan that incorporates best practices in the identification of students from diverse populations from a strengths-based approach </a:t>
            </a:r>
            <a:endParaRPr lang="en-US" sz="2600" dirty="0"/>
          </a:p>
          <a:p>
            <a:pPr marL="342900" indent="-342900">
              <a:buFont typeface="+mj-lt"/>
              <a:buAutoNum type="arabicPeriod"/>
            </a:pP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03965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Which One Are you?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title="Glass of Water"/>
          <p:cNvPicPr>
            <a:picLocks noChangeAspect="1"/>
          </p:cNvPicPr>
          <p:nvPr/>
        </p:nvPicPr>
        <p:blipFill rotWithShape="1">
          <a:blip r:embed="rId3" cstate="print">
            <a:extLst>
              <a:ext uri="{28A0092B-C50C-407E-A947-70E740481C1C}">
                <a14:useLocalDpi xmlns:a14="http://schemas.microsoft.com/office/drawing/2010/main" val="0"/>
              </a:ext>
            </a:extLst>
          </a:blip>
          <a:srcRect l="-587" t="11982" r="587" b="21113"/>
          <a:stretch/>
        </p:blipFill>
        <p:spPr>
          <a:xfrm>
            <a:off x="1763749" y="2149642"/>
            <a:ext cx="2733463" cy="2743200"/>
          </a:xfrm>
          <a:prstGeom prst="rect">
            <a:avLst/>
          </a:prstGeom>
        </p:spPr>
      </p:pic>
      <p:pic>
        <p:nvPicPr>
          <p:cNvPr id="8" name="Picture 7" title="Glass of Water"/>
          <p:cNvPicPr>
            <a:picLocks noChangeAspect="1"/>
          </p:cNvPicPr>
          <p:nvPr/>
        </p:nvPicPr>
        <p:blipFill>
          <a:blip r:embed="rId4"/>
          <a:stretch>
            <a:fillRect/>
          </a:stretch>
        </p:blipFill>
        <p:spPr>
          <a:xfrm>
            <a:off x="4423819" y="2149642"/>
            <a:ext cx="2737341" cy="2743438"/>
          </a:xfrm>
          <a:prstGeom prst="rect">
            <a:avLst/>
          </a:prstGeom>
        </p:spPr>
      </p:pic>
      <p:sp>
        <p:nvSpPr>
          <p:cNvPr id="9" name="TextBox 8"/>
          <p:cNvSpPr txBox="1"/>
          <p:nvPr/>
        </p:nvSpPr>
        <p:spPr>
          <a:xfrm>
            <a:off x="2037347" y="4892841"/>
            <a:ext cx="4796590" cy="584775"/>
          </a:xfrm>
          <a:prstGeom prst="rect">
            <a:avLst/>
          </a:prstGeom>
          <a:noFill/>
        </p:spPr>
        <p:txBody>
          <a:bodyPr wrap="square" rtlCol="0">
            <a:spAutoFit/>
          </a:bodyPr>
          <a:lstStyle/>
          <a:p>
            <a:pPr algn="ctr"/>
            <a:r>
              <a:rPr lang="en-US" sz="3200" dirty="0" smtClean="0">
                <a:solidFill>
                  <a:srgbClr val="FF0000"/>
                </a:solidFill>
              </a:rPr>
              <a:t>½ Empty			</a:t>
            </a:r>
            <a:r>
              <a:rPr lang="en-US" sz="3200" dirty="0">
                <a:solidFill>
                  <a:srgbClr val="FF0000"/>
                </a:solidFill>
              </a:rPr>
              <a:t> </a:t>
            </a:r>
            <a:r>
              <a:rPr lang="en-US" sz="3200" dirty="0" smtClean="0">
                <a:solidFill>
                  <a:srgbClr val="FF0000"/>
                </a:solidFill>
              </a:rPr>
              <a:t> </a:t>
            </a:r>
            <a:r>
              <a:rPr lang="en-US" sz="3200" dirty="0" smtClean="0">
                <a:solidFill>
                  <a:srgbClr val="92D050"/>
                </a:solidFill>
              </a:rPr>
              <a:t>½ Full</a:t>
            </a:r>
            <a:endParaRPr lang="en-US" sz="3200" dirty="0">
              <a:solidFill>
                <a:srgbClr val="92D050"/>
              </a:solidFill>
            </a:endParaRPr>
          </a:p>
        </p:txBody>
      </p:sp>
      <p:sp>
        <p:nvSpPr>
          <p:cNvPr id="10" name="Curved Right Arrow 9" title="Arrow pointing from 1/2 full to glass"/>
          <p:cNvSpPr/>
          <p:nvPr/>
        </p:nvSpPr>
        <p:spPr>
          <a:xfrm rot="10800000">
            <a:off x="6646861" y="3929366"/>
            <a:ext cx="705853" cy="1347537"/>
          </a:xfrm>
          <a:prstGeom prst="curvedRightArrow">
            <a:avLst/>
          </a:prstGeom>
          <a:solidFill>
            <a:srgbClr val="92D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title="Arrow pointing from 1/2 empty to top of glass"/>
          <p:cNvSpPr/>
          <p:nvPr/>
        </p:nvSpPr>
        <p:spPr>
          <a:xfrm rot="10800000" flipH="1">
            <a:off x="1442149" y="2700838"/>
            <a:ext cx="713432" cy="2564140"/>
          </a:xfrm>
          <a:prstGeom prst="curvedRightArrow">
            <a:avLst/>
          </a:prstGeom>
          <a:solidFill>
            <a:srgbClr val="FF00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8849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ahoma" panose="020B0604030504040204" pitchFamily="34" charset="0"/>
                <a:cs typeface="Times New Roman" panose="02020603050405020304" pitchFamily="18" charset="0"/>
              </a:rPr>
              <a:t>Beliefs Matter!</a:t>
            </a:r>
            <a:endParaRPr lang="en-US" dirty="0">
              <a:ea typeface="Tahoma" panose="020B0604030504040204" pitchFamily="34" charset="0"/>
              <a:cs typeface="Times New Roman" panose="02020603050405020304" pitchFamily="18" charset="0"/>
            </a:endParaRPr>
          </a:p>
        </p:txBody>
      </p:sp>
      <p:sp>
        <p:nvSpPr>
          <p:cNvPr id="6" name="Content Placeholder 2"/>
          <p:cNvSpPr txBox="1">
            <a:spLocks/>
          </p:cNvSpPr>
          <p:nvPr/>
        </p:nvSpPr>
        <p:spPr>
          <a:xfrm>
            <a:off x="822960" y="2258450"/>
            <a:ext cx="3532094" cy="4104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5D5B4E"/>
                </a:solidFill>
                <a:effectLst/>
                <a:uLnTx/>
                <a:uFillTx/>
                <a:latin typeface="Calibri"/>
                <a:ea typeface="Tahoma" panose="020B0604030504040204" pitchFamily="34" charset="0"/>
                <a:cs typeface="Tahoma" panose="020B0604030504040204" pitchFamily="34" charset="0"/>
              </a:rPr>
              <a:t>I</a:t>
            </a:r>
            <a:r>
              <a:rPr kumimoji="0" lang="en-US" sz="2800" b="0" i="1" u="none" strike="noStrike" kern="1200" cap="none" spc="0" normalizeH="0" baseline="0" noProof="0" dirty="0" smtClean="0">
                <a:ln>
                  <a:noFill/>
                </a:ln>
                <a:solidFill>
                  <a:srgbClr val="5D5B4E"/>
                </a:solidFill>
                <a:effectLst/>
                <a:uLnTx/>
                <a:uFillTx/>
                <a:latin typeface="Calibri"/>
                <a:ea typeface="Tahoma" panose="020B0604030504040204" pitchFamily="34" charset="0"/>
                <a:cs typeface="Tahoma" panose="020B0604030504040204" pitchFamily="34" charset="0"/>
              </a:rPr>
              <a:t>f you change the way you look at things, the things you look at change</a:t>
            </a:r>
            <a:endParaRPr kumimoji="0" lang="en-US" sz="2800" b="0" i="0" u="none" strike="noStrike" kern="1200" cap="none" spc="0" normalizeH="0" baseline="0" noProof="0" dirty="0" smtClean="0">
              <a:ln>
                <a:noFill/>
              </a:ln>
              <a:solidFill>
                <a:srgbClr val="5D5B4E"/>
              </a:solidFill>
              <a:effectLst/>
              <a:uLnTx/>
              <a:uFillTx/>
              <a:latin typeface="Calibri"/>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5D5B4E"/>
                </a:solidFill>
                <a:effectLst/>
                <a:uLnTx/>
                <a:uFillTx/>
                <a:latin typeface="Calibri"/>
                <a:ea typeface="Tahoma" panose="020B0604030504040204" pitchFamily="34" charset="0"/>
                <a:cs typeface="Tahoma" panose="020B0604030504040204" pitchFamily="34" charset="0"/>
              </a:rPr>
              <a:t>	</a:t>
            </a:r>
            <a:endParaRPr kumimoji="0" lang="en-US" sz="2800" b="0" i="0" u="none" strike="noStrike" kern="1200" cap="none" spc="0" normalizeH="0" baseline="0" noProof="0" dirty="0">
              <a:ln>
                <a:noFill/>
              </a:ln>
              <a:solidFill>
                <a:srgbClr val="5D5B4E"/>
              </a:solidFill>
              <a:effectLst/>
              <a:uLnTx/>
              <a:uFillTx/>
              <a:latin typeface="Calibri"/>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5D5B4E"/>
                </a:solidFill>
                <a:effectLst/>
                <a:uLnTx/>
                <a:uFillTx/>
                <a:latin typeface="Calibri"/>
                <a:ea typeface="Tahoma" panose="020B0604030504040204" pitchFamily="34" charset="0"/>
                <a:cs typeface="Tahoma" panose="020B0604030504040204" pitchFamily="34" charset="0"/>
              </a:rPr>
              <a:t>	-Wayne Dwyer</a:t>
            </a:r>
            <a:endParaRPr kumimoji="0" lang="en-US" sz="2800" b="0" i="0" u="none" strike="noStrike" kern="1200" cap="none" spc="0" normalizeH="0" baseline="0" noProof="0" dirty="0">
              <a:ln>
                <a:noFill/>
              </a:ln>
              <a:solidFill>
                <a:srgbClr val="5D5B4E"/>
              </a:solidFill>
              <a:effectLst/>
              <a:uLnTx/>
              <a:uFillTx/>
              <a:latin typeface="Calibri"/>
              <a:ea typeface="Tahoma" panose="020B0604030504040204" pitchFamily="34" charset="0"/>
              <a:cs typeface="Tahoma" panose="020B0604030504040204" pitchFamily="34" charset="0"/>
            </a:endParaRPr>
          </a:p>
        </p:txBody>
      </p:sp>
      <p:pic>
        <p:nvPicPr>
          <p:cNvPr id="7" name="Picture 2" title="Big cat baring teeth"/>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5097122" y="2258450"/>
            <a:ext cx="3383227" cy="28387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9655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anose="02020603050405020304" pitchFamily="18" charset="0"/>
              </a:rPr>
              <a:t>Assignment 1: Reflection—Examining Mindsets</a:t>
            </a:r>
            <a:endParaRPr lang="en-US"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600" dirty="0">
                <a:latin typeface="+mj-lt"/>
                <a:cs typeface="Times New Roman" panose="02020603050405020304" pitchFamily="18" charset="0"/>
              </a:rPr>
              <a:t>R</a:t>
            </a:r>
            <a:r>
              <a:rPr lang="en-US" sz="2600" dirty="0" smtClean="0">
                <a:latin typeface="+mj-lt"/>
                <a:cs typeface="Times New Roman" panose="02020603050405020304" pitchFamily="18" charset="0"/>
              </a:rPr>
              <a:t>eflect </a:t>
            </a:r>
            <a:r>
              <a:rPr lang="en-US" sz="2600" dirty="0">
                <a:latin typeface="+mj-lt"/>
                <a:cs typeface="Times New Roman" panose="02020603050405020304" pitchFamily="18" charset="0"/>
              </a:rPr>
              <a:t>on how you, your colleagues, </a:t>
            </a:r>
            <a:r>
              <a:rPr lang="en-US" sz="2600" dirty="0" smtClean="0">
                <a:latin typeface="+mj-lt"/>
                <a:cs typeface="Times New Roman" panose="02020603050405020304" pitchFamily="18" charset="0"/>
              </a:rPr>
              <a:t>or your </a:t>
            </a:r>
            <a:r>
              <a:rPr lang="en-US" sz="2600" dirty="0">
                <a:latin typeface="+mj-lt"/>
                <a:cs typeface="Times New Roman" panose="02020603050405020304" pitchFamily="18" charset="0"/>
              </a:rPr>
              <a:t>administration think and talk about children. </a:t>
            </a:r>
            <a:r>
              <a:rPr lang="en-US" sz="2600" dirty="0" smtClean="0">
                <a:latin typeface="+mj-lt"/>
                <a:cs typeface="Times New Roman" panose="02020603050405020304" pitchFamily="18" charset="0"/>
              </a:rPr>
              <a:t>How </a:t>
            </a:r>
            <a:r>
              <a:rPr lang="en-US" sz="2600" dirty="0">
                <a:latin typeface="+mj-lt"/>
                <a:cs typeface="Times New Roman" panose="02020603050405020304" pitchFamily="18" charset="0"/>
              </a:rPr>
              <a:t>about children from </a:t>
            </a:r>
            <a:r>
              <a:rPr lang="en-US" sz="2600" dirty="0" smtClean="0">
                <a:solidFill>
                  <a:srgbClr val="FF0000"/>
                </a:solidFill>
                <a:latin typeface="+mj-lt"/>
                <a:cs typeface="Times New Roman" panose="02020603050405020304" pitchFamily="18" charset="0"/>
              </a:rPr>
              <a:t>diverse populations</a:t>
            </a:r>
            <a:r>
              <a:rPr lang="en-US" sz="2600" dirty="0" smtClean="0">
                <a:latin typeface="+mj-lt"/>
                <a:cs typeface="Times New Roman" panose="02020603050405020304" pitchFamily="18" charset="0"/>
              </a:rPr>
              <a:t>? </a:t>
            </a:r>
            <a:r>
              <a:rPr lang="en-US" sz="2600" dirty="0">
                <a:latin typeface="+mj-lt"/>
                <a:cs typeface="Times New Roman" panose="02020603050405020304" pitchFamily="18" charset="0"/>
              </a:rPr>
              <a:t>What mindsets do you have?  </a:t>
            </a:r>
            <a:endParaRPr lang="en-US" sz="2600" dirty="0" smtClean="0">
              <a:latin typeface="+mj-lt"/>
              <a:cs typeface="Times New Roman" panose="02020603050405020304" pitchFamily="18" charset="0"/>
            </a:endParaRPr>
          </a:p>
          <a:p>
            <a:pPr marL="514350" indent="-514350">
              <a:buFont typeface="+mj-lt"/>
              <a:buAutoNum type="arabicPeriod"/>
            </a:pPr>
            <a:r>
              <a:rPr lang="en-US" sz="2600" dirty="0" smtClean="0">
                <a:latin typeface="+mj-lt"/>
                <a:cs typeface="Times New Roman" panose="02020603050405020304" pitchFamily="18" charset="0"/>
              </a:rPr>
              <a:t>Now ask yourself, who is in your highly capable program? Does it match your district demographics? </a:t>
            </a:r>
          </a:p>
          <a:p>
            <a:pPr marL="514350" indent="-514350">
              <a:buFont typeface="+mj-lt"/>
              <a:buAutoNum type="arabicPeriod"/>
            </a:pPr>
            <a:r>
              <a:rPr lang="en-US" sz="2600" dirty="0" smtClean="0">
                <a:latin typeface="+mj-lt"/>
                <a:cs typeface="Times New Roman" panose="02020603050405020304" pitchFamily="18" charset="0"/>
              </a:rPr>
              <a:t>What are the implications of your findings?</a:t>
            </a:r>
            <a:endParaRPr lang="en-US" sz="2600" dirty="0">
              <a:latin typeface="+mj-lt"/>
              <a:cs typeface="Times New Roman" panose="02020603050405020304" pitchFamily="18" charset="0"/>
            </a:endParaRPr>
          </a:p>
          <a:p>
            <a:pPr marL="0" indent="0">
              <a:buNone/>
            </a:pPr>
            <a:r>
              <a:rPr lang="en-US" sz="2600" b="1" dirty="0" smtClean="0">
                <a:latin typeface="+mj-lt"/>
                <a:cs typeface="Times New Roman" panose="02020603050405020304" pitchFamily="18" charset="0"/>
              </a:rPr>
              <a:t> </a:t>
            </a:r>
            <a:endParaRPr lang="en-US" sz="2600" b="1" dirty="0">
              <a:latin typeface="+mj-lt"/>
              <a:cs typeface="Times New Roman" panose="02020603050405020304" pitchFamily="18" charset="0"/>
            </a:endParaRPr>
          </a:p>
        </p:txBody>
      </p:sp>
    </p:spTree>
    <p:extLst>
      <p:ext uri="{BB962C8B-B14F-4D97-AF65-F5344CB8AC3E}">
        <p14:creationId xmlns:p14="http://schemas.microsoft.com/office/powerpoint/2010/main" val="21043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Paradigm Shift</a:t>
            </a:r>
            <a:endParaRPr lang="en-US" dirty="0"/>
          </a:p>
        </p:txBody>
      </p:sp>
      <p:sp>
        <p:nvSpPr>
          <p:cNvPr id="3" name="Content Placeholder 2"/>
          <p:cNvSpPr>
            <a:spLocks noGrp="1"/>
          </p:cNvSpPr>
          <p:nvPr>
            <p:ph idx="1"/>
          </p:nvPr>
        </p:nvSpPr>
        <p:spPr>
          <a:xfrm>
            <a:off x="4519354" y="1795414"/>
            <a:ext cx="3890010" cy="3616603"/>
          </a:xfrm>
        </p:spPr>
        <p:txBody>
          <a:bodyPr>
            <a:normAutofit lnSpcReduction="10000"/>
          </a:bodyPr>
          <a:lstStyle/>
          <a:p>
            <a:r>
              <a:rPr lang="en-US" sz="2600" i="1" dirty="0">
                <a:latin typeface="+mj-lt"/>
                <a:cs typeface="Times New Roman" panose="02020603050405020304" pitchFamily="18" charset="0"/>
              </a:rPr>
              <a:t>Best practices involve a fair and equitable referral process which requires a </a:t>
            </a:r>
            <a:r>
              <a:rPr lang="en-US" sz="2600" i="1" dirty="0">
                <a:solidFill>
                  <a:srgbClr val="FF0000"/>
                </a:solidFill>
                <a:latin typeface="+mj-lt"/>
                <a:cs typeface="Times New Roman" panose="02020603050405020304" pitchFamily="18" charset="0"/>
              </a:rPr>
              <a:t>paradigm shift.  </a:t>
            </a:r>
            <a:r>
              <a:rPr lang="en-US" sz="2600" i="1" dirty="0">
                <a:latin typeface="+mj-lt"/>
                <a:cs typeface="Times New Roman" panose="02020603050405020304" pitchFamily="18" charset="0"/>
              </a:rPr>
              <a:t>Rather than identifying and remediating weaknesses in students, we shift our focus to </a:t>
            </a:r>
            <a:r>
              <a:rPr lang="en-US" sz="2600" i="1" dirty="0">
                <a:solidFill>
                  <a:srgbClr val="FF0000"/>
                </a:solidFill>
                <a:latin typeface="+mj-lt"/>
                <a:cs typeface="Times New Roman" panose="02020603050405020304" pitchFamily="18" charset="0"/>
              </a:rPr>
              <a:t>identifying strengths </a:t>
            </a:r>
            <a:r>
              <a:rPr lang="en-US" sz="2600" i="1" dirty="0">
                <a:latin typeface="+mj-lt"/>
                <a:cs typeface="Times New Roman" panose="02020603050405020304" pitchFamily="18" charset="0"/>
              </a:rPr>
              <a:t>and examining giftedness through </a:t>
            </a:r>
            <a:r>
              <a:rPr lang="en-US" sz="2600" i="1" dirty="0">
                <a:solidFill>
                  <a:srgbClr val="FF0000"/>
                </a:solidFill>
                <a:latin typeface="+mj-lt"/>
                <a:cs typeface="Times New Roman" panose="02020603050405020304" pitchFamily="18" charset="0"/>
              </a:rPr>
              <a:t>multiple lenses</a:t>
            </a:r>
            <a:endParaRPr lang="en-US" sz="2600" i="1" dirty="0">
              <a:latin typeface="+mj-lt"/>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4" title="Fish jumping from one bowl to anoth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6714" y="2295929"/>
            <a:ext cx="3592116" cy="2095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5623411"/>
      </p:ext>
    </p:extLst>
  </p:cSld>
  <p:clrMapOvr>
    <a:masterClrMapping/>
  </p:clrMapOvr>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8514</Words>
  <Application>Microsoft Office PowerPoint</Application>
  <PresentationFormat>On-screen Show (4:3)</PresentationFormat>
  <Paragraphs>649</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Tahoma</vt:lpstr>
      <vt:lpstr>Times New Roman</vt:lpstr>
      <vt:lpstr>Retrospect</vt:lpstr>
      <vt:lpstr>Access and Equity: Module 3</vt:lpstr>
      <vt:lpstr>Description of Module: Addressing Diversity</vt:lpstr>
      <vt:lpstr>Alignment with NAGC-CEC</vt:lpstr>
      <vt:lpstr>Access and Equity</vt:lpstr>
      <vt:lpstr>Module Objectives</vt:lpstr>
      <vt:lpstr>Which One Are you?</vt:lpstr>
      <vt:lpstr>Beliefs Matter!</vt:lpstr>
      <vt:lpstr>Assignment 1: Reflection—Examining Mindsets</vt:lpstr>
      <vt:lpstr>Paradigm Shift</vt:lpstr>
      <vt:lpstr>Changing Deficit Thinking to Dynamic Thinking</vt:lpstr>
      <vt:lpstr>Funds of Knowledge</vt:lpstr>
      <vt:lpstr>Cultural Competency</vt:lpstr>
      <vt:lpstr>Culturally Responsive Teaching</vt:lpstr>
      <vt:lpstr>Terms and Definitions</vt:lpstr>
      <vt:lpstr>Washington State Definition:  Students Who are Highly Capable</vt:lpstr>
      <vt:lpstr>Irrelevant: Bright Vs Gifted </vt:lpstr>
      <vt:lpstr>Multicultural Conceptions of Giftedness</vt:lpstr>
      <vt:lpstr>Assignment 2: Reflection – Conceptions of Giftedness</vt:lpstr>
      <vt:lpstr>Stop and Pause: Read</vt:lpstr>
      <vt:lpstr>Who are Diverse, Advanced Learners?</vt:lpstr>
      <vt:lpstr>Ethnically and Culturally Diverse</vt:lpstr>
      <vt:lpstr>Diverse by Experiences</vt:lpstr>
      <vt:lpstr>Washington State Definition:  Assessment Process</vt:lpstr>
      <vt:lpstr>Assessments Should…</vt:lpstr>
      <vt:lpstr>Culturally Sensitive Assessments for Gifted Services?</vt:lpstr>
      <vt:lpstr>Best Practices for Identifying  English Learners</vt:lpstr>
      <vt:lpstr>Assignment 3: Reflection – Culturally Responsive</vt:lpstr>
      <vt:lpstr>Caveat on Multiple Criteria</vt:lpstr>
      <vt:lpstr>Identifying and Serving Diverse Highly Capable Students</vt:lpstr>
      <vt:lpstr>Sample Models in Practice</vt:lpstr>
      <vt:lpstr>Identification through Curriculum and Instruction</vt:lpstr>
      <vt:lpstr>Identification through Curriculum and Instruction</vt:lpstr>
      <vt:lpstr>Assignment 4: Reflection – Role of Curriculum and Instruction</vt:lpstr>
      <vt:lpstr>Review</vt:lpstr>
      <vt:lpstr>Take Action</vt:lpstr>
      <vt:lpstr>Credits</vt:lpstr>
      <vt:lpstr>Lead Author Bio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Issues in Addressing Diversity, Part 1, 2016</dc:title>
  <dc:subject>HiCapPlus - Challenges and Issues in Addressing Diversity</dc:subject>
  <dc:creator>Rachel U. Mun, Ph.D. / In Partnership with OSPI</dc:creator>
  <cp:keywords>Highly Capable, HiCapPlus, challenges, issues, diversity, addressing diversity</cp:keywords>
  <cp:lastModifiedBy>Ben King</cp:lastModifiedBy>
  <cp:revision>12</cp:revision>
  <dcterms:created xsi:type="dcterms:W3CDTF">2016-09-20T21:50:47Z</dcterms:created>
  <dcterms:modified xsi:type="dcterms:W3CDTF">2017-12-14T00:52:20Z</dcterms:modified>
  <cp:category>Professional Development</cp:category>
</cp:coreProperties>
</file>