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Kathryn E Picanco" initials="K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57209" autoAdjust="0"/>
  </p:normalViewPr>
  <p:slideViewPr>
    <p:cSldViewPr snapToGrid="0">
      <p:cViewPr varScale="1">
        <p:scale>
          <a:sx n="62" d="100"/>
          <a:sy n="62" d="100"/>
        </p:scale>
        <p:origin x="2688" y="66"/>
      </p:cViewPr>
      <p:guideLst/>
    </p:cSldViewPr>
  </p:slideViewPr>
  <p:notesTextViewPr>
    <p:cViewPr>
      <p:scale>
        <a:sx n="1" d="1"/>
        <a:sy n="1" d="1"/>
      </p:scale>
      <p:origin x="0" y="0"/>
    </p:cViewPr>
  </p:notesTextViewPr>
  <p:sorterViewPr>
    <p:cViewPr>
      <p:scale>
        <a:sx n="100" d="100"/>
        <a:sy n="100" d="100"/>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6BE6D-27F3-4D97-B121-F84580189329}"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1934E08B-0389-434B-A5E7-D9F275DE1FCF}">
      <dgm:prSet phldrT="[Text]" custT="1"/>
      <dgm:spPr/>
      <dgm:t>
        <a:bodyPr/>
        <a:lstStyle/>
        <a:p>
          <a:r>
            <a:rPr lang="en-US" sz="1200" b="1" dirty="0" smtClean="0">
              <a:solidFill>
                <a:schemeClr val="bg1"/>
              </a:solidFill>
            </a:rPr>
            <a:t>Acceleration</a:t>
          </a:r>
          <a:endParaRPr lang="en-US" sz="1200" b="1" dirty="0">
            <a:solidFill>
              <a:schemeClr val="bg1"/>
            </a:solidFill>
          </a:endParaRPr>
        </a:p>
      </dgm:t>
    </dgm:pt>
    <dgm:pt modelId="{827B0B34-B092-4A85-A0CE-7A6D1AA22D09}" type="parTrans" cxnId="{A0A31CB4-4214-4B37-B051-C2D8D901BDD1}">
      <dgm:prSet/>
      <dgm:spPr/>
      <dgm:t>
        <a:bodyPr/>
        <a:lstStyle/>
        <a:p>
          <a:endParaRPr lang="en-US"/>
        </a:p>
      </dgm:t>
    </dgm:pt>
    <dgm:pt modelId="{DC3382DC-36F3-4B05-85D7-635D8A2FB901}" type="sibTrans" cxnId="{A0A31CB4-4214-4B37-B051-C2D8D901BDD1}">
      <dgm:prSet/>
      <dgm:spPr/>
      <dgm:t>
        <a:bodyPr/>
        <a:lstStyle/>
        <a:p>
          <a:endParaRPr lang="en-US"/>
        </a:p>
      </dgm:t>
    </dgm:pt>
    <dgm:pt modelId="{9041446B-A315-470E-B15D-6BC3D8B3F337}">
      <dgm:prSet phldrT="[Text]"/>
      <dgm:spPr/>
      <dgm:t>
        <a:bodyPr/>
        <a:lstStyle/>
        <a:p>
          <a:r>
            <a:rPr lang="en-US" b="1" dirty="0" smtClean="0">
              <a:solidFill>
                <a:schemeClr val="bg1"/>
              </a:solidFill>
            </a:rPr>
            <a:t>Novelty</a:t>
          </a:r>
          <a:endParaRPr lang="en-US" b="1" dirty="0">
            <a:solidFill>
              <a:schemeClr val="bg1"/>
            </a:solidFill>
          </a:endParaRPr>
        </a:p>
      </dgm:t>
    </dgm:pt>
    <dgm:pt modelId="{E4418D66-8184-49C5-B6AE-3712B32C800F}" type="parTrans" cxnId="{FC0519D0-B9F6-4EBF-8DCB-5C1D04ADE6B0}">
      <dgm:prSet/>
      <dgm:spPr/>
      <dgm:t>
        <a:bodyPr/>
        <a:lstStyle/>
        <a:p>
          <a:endParaRPr lang="en-US"/>
        </a:p>
      </dgm:t>
    </dgm:pt>
    <dgm:pt modelId="{0303A5C0-FC5E-457C-A858-04B79B84A279}" type="sibTrans" cxnId="{FC0519D0-B9F6-4EBF-8DCB-5C1D04ADE6B0}">
      <dgm:prSet/>
      <dgm:spPr/>
      <dgm:t>
        <a:bodyPr/>
        <a:lstStyle/>
        <a:p>
          <a:endParaRPr lang="en-US"/>
        </a:p>
      </dgm:t>
    </dgm:pt>
    <dgm:pt modelId="{012397AF-57F1-4BF5-BA03-7697047B9D15}">
      <dgm:prSet phldrT="[Text]"/>
      <dgm:spPr/>
      <dgm:t>
        <a:bodyPr/>
        <a:lstStyle/>
        <a:p>
          <a:r>
            <a:rPr lang="en-US" b="1" dirty="0" smtClean="0">
              <a:solidFill>
                <a:schemeClr val="bg1"/>
              </a:solidFill>
            </a:rPr>
            <a:t>Complexity</a:t>
          </a:r>
          <a:endParaRPr lang="en-US" b="1" dirty="0">
            <a:solidFill>
              <a:schemeClr val="bg1"/>
            </a:solidFill>
          </a:endParaRPr>
        </a:p>
      </dgm:t>
    </dgm:pt>
    <dgm:pt modelId="{E4DD9B52-F75B-46BD-B79E-FAA698D65A61}" type="parTrans" cxnId="{B2E75016-1A17-4AF8-884F-1084634473E6}">
      <dgm:prSet/>
      <dgm:spPr/>
      <dgm:t>
        <a:bodyPr/>
        <a:lstStyle/>
        <a:p>
          <a:endParaRPr lang="en-US"/>
        </a:p>
      </dgm:t>
    </dgm:pt>
    <dgm:pt modelId="{EBE050AA-244C-46FC-AF84-CA6EE7C5A59D}" type="sibTrans" cxnId="{B2E75016-1A17-4AF8-884F-1084634473E6}">
      <dgm:prSet/>
      <dgm:spPr/>
      <dgm:t>
        <a:bodyPr/>
        <a:lstStyle/>
        <a:p>
          <a:endParaRPr lang="en-US"/>
        </a:p>
      </dgm:t>
    </dgm:pt>
    <dgm:pt modelId="{7518FB75-E9E8-4C03-9CC6-0B05EEACDB29}">
      <dgm:prSet phldrT="[Text]"/>
      <dgm:spPr/>
      <dgm:t>
        <a:bodyPr/>
        <a:lstStyle/>
        <a:p>
          <a:r>
            <a:rPr lang="en-US" b="1" dirty="0" smtClean="0">
              <a:solidFill>
                <a:schemeClr val="bg1"/>
              </a:solidFill>
            </a:rPr>
            <a:t>Depth</a:t>
          </a:r>
          <a:endParaRPr lang="en-US" b="1" dirty="0">
            <a:solidFill>
              <a:schemeClr val="bg1"/>
            </a:solidFill>
          </a:endParaRPr>
        </a:p>
      </dgm:t>
    </dgm:pt>
    <dgm:pt modelId="{770581FF-C613-4221-8A21-2831191288E7}" type="parTrans" cxnId="{F3BB6040-1410-4C60-8A95-8B08026AFBFF}">
      <dgm:prSet/>
      <dgm:spPr/>
      <dgm:t>
        <a:bodyPr/>
        <a:lstStyle/>
        <a:p>
          <a:endParaRPr lang="en-US"/>
        </a:p>
      </dgm:t>
    </dgm:pt>
    <dgm:pt modelId="{25F26746-6376-4BBE-A126-9F0D484CF020}" type="sibTrans" cxnId="{F3BB6040-1410-4C60-8A95-8B08026AFBFF}">
      <dgm:prSet/>
      <dgm:spPr/>
      <dgm:t>
        <a:bodyPr/>
        <a:lstStyle/>
        <a:p>
          <a:endParaRPr lang="en-US"/>
        </a:p>
      </dgm:t>
    </dgm:pt>
    <dgm:pt modelId="{F65F0396-D4FD-4D0C-B4F2-DE2F13891B90}" type="pres">
      <dgm:prSet presAssocID="{51A6BE6D-27F3-4D97-B121-F84580189329}" presName="compositeShape" presStyleCnt="0">
        <dgm:presLayoutVars>
          <dgm:chMax val="9"/>
          <dgm:dir/>
          <dgm:resizeHandles val="exact"/>
        </dgm:presLayoutVars>
      </dgm:prSet>
      <dgm:spPr/>
      <dgm:t>
        <a:bodyPr/>
        <a:lstStyle/>
        <a:p>
          <a:endParaRPr lang="en-US"/>
        </a:p>
      </dgm:t>
    </dgm:pt>
    <dgm:pt modelId="{7B52C993-FBBF-4D0D-9F25-3FE297526EE8}" type="pres">
      <dgm:prSet presAssocID="{51A6BE6D-27F3-4D97-B121-F84580189329}" presName="triangle1" presStyleLbl="node1" presStyleIdx="0" presStyleCnt="4" custScaleX="101017">
        <dgm:presLayoutVars>
          <dgm:bulletEnabled val="1"/>
        </dgm:presLayoutVars>
      </dgm:prSet>
      <dgm:spPr/>
      <dgm:t>
        <a:bodyPr/>
        <a:lstStyle/>
        <a:p>
          <a:endParaRPr lang="en-US"/>
        </a:p>
      </dgm:t>
    </dgm:pt>
    <dgm:pt modelId="{D4955B05-18FF-49FE-B36B-9B2A3312E2D6}" type="pres">
      <dgm:prSet presAssocID="{51A6BE6D-27F3-4D97-B121-F84580189329}" presName="triangle2" presStyleLbl="node1" presStyleIdx="1" presStyleCnt="4">
        <dgm:presLayoutVars>
          <dgm:bulletEnabled val="1"/>
        </dgm:presLayoutVars>
      </dgm:prSet>
      <dgm:spPr/>
      <dgm:t>
        <a:bodyPr/>
        <a:lstStyle/>
        <a:p>
          <a:endParaRPr lang="en-US"/>
        </a:p>
      </dgm:t>
    </dgm:pt>
    <dgm:pt modelId="{2BAAA99B-08A0-4BD5-89F9-81F16892EF0A}" type="pres">
      <dgm:prSet presAssocID="{51A6BE6D-27F3-4D97-B121-F84580189329}" presName="triangle3" presStyleLbl="node1" presStyleIdx="2" presStyleCnt="4">
        <dgm:presLayoutVars>
          <dgm:bulletEnabled val="1"/>
        </dgm:presLayoutVars>
      </dgm:prSet>
      <dgm:spPr/>
      <dgm:t>
        <a:bodyPr/>
        <a:lstStyle/>
        <a:p>
          <a:endParaRPr lang="en-US"/>
        </a:p>
      </dgm:t>
    </dgm:pt>
    <dgm:pt modelId="{B5246A9F-3B0C-4554-BA49-FC0ED513D04A}" type="pres">
      <dgm:prSet presAssocID="{51A6BE6D-27F3-4D97-B121-F84580189329}" presName="triangle4" presStyleLbl="node1" presStyleIdx="3" presStyleCnt="4">
        <dgm:presLayoutVars>
          <dgm:bulletEnabled val="1"/>
        </dgm:presLayoutVars>
      </dgm:prSet>
      <dgm:spPr/>
      <dgm:t>
        <a:bodyPr/>
        <a:lstStyle/>
        <a:p>
          <a:endParaRPr lang="en-US"/>
        </a:p>
      </dgm:t>
    </dgm:pt>
  </dgm:ptLst>
  <dgm:cxnLst>
    <dgm:cxn modelId="{17A75D62-652E-234B-9E6F-1711B209AEC5}" type="presOf" srcId="{51A6BE6D-27F3-4D97-B121-F84580189329}" destId="{F65F0396-D4FD-4D0C-B4F2-DE2F13891B90}" srcOrd="0" destOrd="0" presId="urn:microsoft.com/office/officeart/2005/8/layout/pyramid4"/>
    <dgm:cxn modelId="{4EEBDE3D-67CE-D54C-A6C5-18EA2D49BD54}" type="presOf" srcId="{1934E08B-0389-434B-A5E7-D9F275DE1FCF}" destId="{7B52C993-FBBF-4D0D-9F25-3FE297526EE8}" srcOrd="0" destOrd="0" presId="urn:microsoft.com/office/officeart/2005/8/layout/pyramid4"/>
    <dgm:cxn modelId="{A0A31CB4-4214-4B37-B051-C2D8D901BDD1}" srcId="{51A6BE6D-27F3-4D97-B121-F84580189329}" destId="{1934E08B-0389-434B-A5E7-D9F275DE1FCF}" srcOrd="0" destOrd="0" parTransId="{827B0B34-B092-4A85-A0CE-7A6D1AA22D09}" sibTransId="{DC3382DC-36F3-4B05-85D7-635D8A2FB901}"/>
    <dgm:cxn modelId="{3AE98E1E-0C9A-744F-AB1D-85F42E0FC73F}" type="presOf" srcId="{9041446B-A315-470E-B15D-6BC3D8B3F337}" destId="{D4955B05-18FF-49FE-B36B-9B2A3312E2D6}" srcOrd="0" destOrd="0" presId="urn:microsoft.com/office/officeart/2005/8/layout/pyramid4"/>
    <dgm:cxn modelId="{F3BB6040-1410-4C60-8A95-8B08026AFBFF}" srcId="{51A6BE6D-27F3-4D97-B121-F84580189329}" destId="{7518FB75-E9E8-4C03-9CC6-0B05EEACDB29}" srcOrd="3" destOrd="0" parTransId="{770581FF-C613-4221-8A21-2831191288E7}" sibTransId="{25F26746-6376-4BBE-A126-9F0D484CF020}"/>
    <dgm:cxn modelId="{3D8B021E-514C-D84C-B120-6C537A991AF7}" type="presOf" srcId="{012397AF-57F1-4BF5-BA03-7697047B9D15}" destId="{2BAAA99B-08A0-4BD5-89F9-81F16892EF0A}" srcOrd="0" destOrd="0" presId="urn:microsoft.com/office/officeart/2005/8/layout/pyramid4"/>
    <dgm:cxn modelId="{23BA4F51-996C-F143-BA2A-5ED05D55A513}" type="presOf" srcId="{7518FB75-E9E8-4C03-9CC6-0B05EEACDB29}" destId="{B5246A9F-3B0C-4554-BA49-FC0ED513D04A}" srcOrd="0" destOrd="0" presId="urn:microsoft.com/office/officeart/2005/8/layout/pyramid4"/>
    <dgm:cxn modelId="{B2E75016-1A17-4AF8-884F-1084634473E6}" srcId="{51A6BE6D-27F3-4D97-B121-F84580189329}" destId="{012397AF-57F1-4BF5-BA03-7697047B9D15}" srcOrd="2" destOrd="0" parTransId="{E4DD9B52-F75B-46BD-B79E-FAA698D65A61}" sibTransId="{EBE050AA-244C-46FC-AF84-CA6EE7C5A59D}"/>
    <dgm:cxn modelId="{FC0519D0-B9F6-4EBF-8DCB-5C1D04ADE6B0}" srcId="{51A6BE6D-27F3-4D97-B121-F84580189329}" destId="{9041446B-A315-470E-B15D-6BC3D8B3F337}" srcOrd="1" destOrd="0" parTransId="{E4418D66-8184-49C5-B6AE-3712B32C800F}" sibTransId="{0303A5C0-FC5E-457C-A858-04B79B84A279}"/>
    <dgm:cxn modelId="{492EB1F7-1DBE-FD47-B5D5-3BDD52BC231C}" type="presParOf" srcId="{F65F0396-D4FD-4D0C-B4F2-DE2F13891B90}" destId="{7B52C993-FBBF-4D0D-9F25-3FE297526EE8}" srcOrd="0" destOrd="0" presId="urn:microsoft.com/office/officeart/2005/8/layout/pyramid4"/>
    <dgm:cxn modelId="{B8B59C1B-C7F3-A94C-AC23-AC74BFD9B727}" type="presParOf" srcId="{F65F0396-D4FD-4D0C-B4F2-DE2F13891B90}" destId="{D4955B05-18FF-49FE-B36B-9B2A3312E2D6}" srcOrd="1" destOrd="0" presId="urn:microsoft.com/office/officeart/2005/8/layout/pyramid4"/>
    <dgm:cxn modelId="{A188AA6C-C5A1-6C44-917D-93DD77F8D996}" type="presParOf" srcId="{F65F0396-D4FD-4D0C-B4F2-DE2F13891B90}" destId="{2BAAA99B-08A0-4BD5-89F9-81F16892EF0A}" srcOrd="2" destOrd="0" presId="urn:microsoft.com/office/officeart/2005/8/layout/pyramid4"/>
    <dgm:cxn modelId="{EA97817C-7355-844C-A9C9-F0FF0EFD6031}" type="presParOf" srcId="{F65F0396-D4FD-4D0C-B4F2-DE2F13891B90}" destId="{B5246A9F-3B0C-4554-BA49-FC0ED513D04A}"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2C993-FBBF-4D0D-9F25-3FE297526EE8}">
      <dsp:nvSpPr>
        <dsp:cNvPr id="0" name=""/>
        <dsp:cNvSpPr/>
      </dsp:nvSpPr>
      <dsp:spPr>
        <a:xfrm>
          <a:off x="2643345" y="0"/>
          <a:ext cx="1939608" cy="192008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Acceleration</a:t>
          </a:r>
          <a:endParaRPr lang="en-US" sz="1200" b="1" kern="1200" dirty="0">
            <a:solidFill>
              <a:schemeClr val="bg1"/>
            </a:solidFill>
          </a:endParaRPr>
        </a:p>
      </dsp:txBody>
      <dsp:txXfrm>
        <a:off x="3128247" y="960041"/>
        <a:ext cx="969804" cy="960040"/>
      </dsp:txXfrm>
    </dsp:sp>
    <dsp:sp modelId="{D4955B05-18FF-49FE-B36B-9B2A3312E2D6}">
      <dsp:nvSpPr>
        <dsp:cNvPr id="0" name=""/>
        <dsp:cNvSpPr/>
      </dsp:nvSpPr>
      <dsp:spPr>
        <a:xfrm>
          <a:off x="1693068" y="1920081"/>
          <a:ext cx="1920081" cy="192008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Novelty</a:t>
          </a:r>
          <a:endParaRPr lang="en-US" sz="1400" b="1" kern="1200" dirty="0">
            <a:solidFill>
              <a:schemeClr val="bg1"/>
            </a:solidFill>
          </a:endParaRPr>
        </a:p>
      </dsp:txBody>
      <dsp:txXfrm>
        <a:off x="2173088" y="2880122"/>
        <a:ext cx="960041" cy="960040"/>
      </dsp:txXfrm>
    </dsp:sp>
    <dsp:sp modelId="{2BAAA99B-08A0-4BD5-89F9-81F16892EF0A}">
      <dsp:nvSpPr>
        <dsp:cNvPr id="0" name=""/>
        <dsp:cNvSpPr/>
      </dsp:nvSpPr>
      <dsp:spPr>
        <a:xfrm rot="10800000">
          <a:off x="2653109" y="1920081"/>
          <a:ext cx="1920081" cy="192008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Complexity</a:t>
          </a:r>
          <a:endParaRPr lang="en-US" sz="1400" b="1" kern="1200" dirty="0">
            <a:solidFill>
              <a:schemeClr val="bg1"/>
            </a:solidFill>
          </a:endParaRPr>
        </a:p>
      </dsp:txBody>
      <dsp:txXfrm rot="10800000">
        <a:off x="3133129" y="1920081"/>
        <a:ext cx="960041" cy="960040"/>
      </dsp:txXfrm>
    </dsp:sp>
    <dsp:sp modelId="{B5246A9F-3B0C-4554-BA49-FC0ED513D04A}">
      <dsp:nvSpPr>
        <dsp:cNvPr id="0" name=""/>
        <dsp:cNvSpPr/>
      </dsp:nvSpPr>
      <dsp:spPr>
        <a:xfrm>
          <a:off x="3613150" y="1920081"/>
          <a:ext cx="1920081" cy="192008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Depth</a:t>
          </a:r>
          <a:endParaRPr lang="en-US" sz="1400" b="1" kern="1200" dirty="0">
            <a:solidFill>
              <a:schemeClr val="bg1"/>
            </a:solidFill>
          </a:endParaRPr>
        </a:p>
      </dsp:txBody>
      <dsp:txXfrm>
        <a:off x="4093170" y="2880122"/>
        <a:ext cx="960041" cy="9600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9C5F0-9235-49B8-A8DE-C2ADDFFD01B3}" type="datetimeFigureOut">
              <a:rPr lang="en-US" smtClean="0"/>
              <a:t>6/19/2018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122C6-0947-403A-8E37-AD1E8B33F23A}" type="slidenum">
              <a:rPr lang="en-US" smtClean="0"/>
              <a:t>‹#›</a:t>
            </a:fld>
            <a:endParaRPr lang="en-US"/>
          </a:p>
        </p:txBody>
      </p:sp>
    </p:spTree>
    <p:extLst>
      <p:ext uri="{BB962C8B-B14F-4D97-AF65-F5344CB8AC3E}">
        <p14:creationId xmlns:p14="http://schemas.microsoft.com/office/powerpoint/2010/main" val="881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eri.education.purdue.edu/tscg/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Module 4: Developing an Array of Services for Highly Capable Students. In this module, we will explore the number of options that school districts have available to meet the needs of their students. We will also examine how to match the identification of highly capable students to their educational needs. </a:t>
            </a:r>
          </a:p>
          <a:p>
            <a:endParaRPr lang="en-US" dirty="0" smtClean="0"/>
          </a:p>
          <a:p>
            <a:r>
              <a:rPr lang="en-US" dirty="0" smtClean="0"/>
              <a:t>In this module, the array of services includes both the definition of services that may be provided as described by the state plan, as well as instructional strategies that are commonly used as administrative structures for gifted programs.</a:t>
            </a:r>
          </a:p>
          <a:p>
            <a:endParaRPr lang="en-US" dirty="0" smtClean="0"/>
          </a:p>
          <a:p>
            <a:r>
              <a:rPr lang="en-US" dirty="0" smtClean="0"/>
              <a:t>This module introduces participants to the intention of the state laws and regulations related to developing an array services for highly capable students. </a:t>
            </a:r>
          </a:p>
          <a:p>
            <a:endParaRPr lang="en-US" dirty="0" smtClean="0"/>
          </a:p>
          <a:p>
            <a:r>
              <a:rPr lang="en-US" dirty="0" smtClean="0"/>
              <a:t>Photo Credit: Nancy Hertzog (recycle center in Reggio Emilia, Italy)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59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mandating an array of services, the State of Washington validated that no one program fits all of the needs of highly capable students because no group of students, even highly capable students, are all alike.  Therefore, we can think broadly about what a continuum or an array of services looks like, and why they must be developed throughout a district to enable students to find services that match their learning needs.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91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Whitworth Universities representation of services, the more advanced the expertise of a child, the more advanced the need for intervention. This pyramid also shows that the more acceleration needed, the fewer the students who might benefit from this option.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DE87A5-4285-4D5B-8CA5-DE4E7EE28D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70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According to WAC 392-170-078 &amp; 080, the State of Washington provides four different administrative structures for creating specialized services for identified highly capable students: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may be served within the general education classroom, or in special services that are designed just for them.  They may also be served through any form of acceleration, or programs that they label as “non-traditional” which include mentorships, partnership with schools, agencies, or universities outside of their home school district.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each of these administrative structures, there are many possibilities for program and instructional designs. The remainder of this module will be breaking down each administrative structure to see these possibilities.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56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Classroom-based services is a broad category of instructional options. This module provides an overview of these services, but a deep dive into the strategies will be presented in our next Course on Instructional Strategies and Pedagogy for Meeting the Needs of Highly Capable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15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The first instructional tool, “Curriculum compacting”, is a strategy in which a teacher assesses what students know about material to be studied and what students still need to master. The teacher carefully plans learning activities for students to master content not yet mastered, and allows students to move beyond the required material that they already know .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process of curriculum compacting involves three essential steps. First, the teacher must define what is essential for the student to understand, know, and be able to do. Then the teacher must assess or pre-assess the content knowledge that is important to learn and understand. Finally, the teacher creates learning activities that address what still needs to be learned, and provides opportunities for students to go beyond what they already know and learn new challenging material. When we go into depth about curriculum compacting, we will talk about various assessment strategies, managing the class to allow students to work on different assignments, and documenting mastery of the material and student growth.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excellent resource for how to implement curriculum compacting is the book </a:t>
            </a:r>
            <a:r>
              <a:rPr lang="en-US" sz="1200" i="1" kern="1200" dirty="0" smtClean="0">
                <a:solidFill>
                  <a:schemeClr val="tx1"/>
                </a:solidFill>
                <a:effectLst/>
                <a:latin typeface="+mn-lt"/>
                <a:ea typeface="+mn-ea"/>
                <a:cs typeface="+mn-cs"/>
              </a:rPr>
              <a:t>Curriculum Compacting: The Complete Guide to Modifying the Regular Curriculum for High-Ability Students </a:t>
            </a:r>
            <a:r>
              <a:rPr lang="en-US" sz="1200" kern="1200" dirty="0" smtClean="0">
                <a:solidFill>
                  <a:schemeClr val="tx1"/>
                </a:solidFill>
                <a:effectLst/>
                <a:latin typeface="+mn-lt"/>
                <a:ea typeface="+mn-ea"/>
                <a:cs typeface="+mn-cs"/>
              </a:rPr>
              <a:t>by Reis, Burns, and </a:t>
            </a:r>
            <a:r>
              <a:rPr lang="en-US" sz="1200" kern="1200" dirty="0" err="1" smtClean="0">
                <a:solidFill>
                  <a:schemeClr val="tx1"/>
                </a:solidFill>
                <a:effectLst/>
                <a:latin typeface="+mn-lt"/>
                <a:ea typeface="+mn-ea"/>
                <a:cs typeface="+mn-cs"/>
              </a:rPr>
              <a:t>Renzulli</a:t>
            </a:r>
            <a:r>
              <a:rPr lang="en-US" sz="1200" kern="1200" dirty="0" smtClean="0">
                <a:solidFill>
                  <a:schemeClr val="tx1"/>
                </a:solidFill>
                <a:effectLst/>
                <a:latin typeface="+mn-lt"/>
                <a:ea typeface="+mn-ea"/>
                <a:cs typeface="+mn-cs"/>
              </a:rPr>
              <a:t>.</a:t>
            </a:r>
          </a:p>
          <a:p>
            <a:pPr>
              <a:lnSpc>
                <a:spcPct val="90000"/>
              </a:lnSpc>
            </a:pPr>
            <a:endParaRPr lang="en-US" baseline="0" dirty="0" smtClean="0"/>
          </a:p>
          <a:p>
            <a:pPr>
              <a:lnSpc>
                <a:spcPct val="90000"/>
              </a:lnSpc>
            </a:pPr>
            <a:endParaRPr lang="en-US" dirty="0" smtClean="0"/>
          </a:p>
          <a:p>
            <a:pPr>
              <a:lnSpc>
                <a:spcPct val="90000"/>
              </a:lnSpc>
            </a:pPr>
            <a:r>
              <a:rPr lang="en-US" dirty="0" smtClean="0"/>
              <a:t>Image Source: </a:t>
            </a:r>
            <a:r>
              <a:rPr lang="en-US" dirty="0" err="1" smtClean="0"/>
              <a:t>Prufrock.com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79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 are many ways  teachers can differentiate curriculum and instruction to challenge highly capable learners including, individual learning contracts, independent studies, small group investigations, and tiered lesson assignments. It’s important to understand  that differentiation is NOT just one teaching strategy.  It encompasses a philosophy of teaching meant to be responsive to the diverse needs of learners. Even if students are separated into skill level groups, teachers may still need to differentiate instruction based on how students respond to their work. Differentiation of instruction is not just for highly capable students; teachers must differentiate for students with diverse learning needs, including students who have specific learning disabilities.  Teachers also may need to differentiate instruction to be responsive culturally.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may differentiate instruction for their highly capable learners, and for any students with diverse learning needs.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2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Often instruction for highly capable students, based on their learning characteristics needs to be more advanced. What does advanced mean?  How is it more rigorous?  Kaplan identified four ways that teachers can “advance or differentiate” instruction for highly capable learners.  They can design learning activities that are novel, accelerated, are further in depth, or have more complexity.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Samples of these types of assignments will be described in-depth in the instructional strategies modules.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43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1167" indent="-285064" eaLnBrk="0" hangingPunct="0">
              <a:defRPr sz="2400">
                <a:solidFill>
                  <a:schemeClr val="tx1"/>
                </a:solidFill>
                <a:latin typeface="Arial" charset="0"/>
              </a:defRPr>
            </a:lvl2pPr>
            <a:lvl3pPr marL="1140257" indent="-228051" eaLnBrk="0" hangingPunct="0">
              <a:defRPr sz="2400">
                <a:solidFill>
                  <a:schemeClr val="tx1"/>
                </a:solidFill>
                <a:latin typeface="Arial" charset="0"/>
              </a:defRPr>
            </a:lvl3pPr>
            <a:lvl4pPr marL="1596360" indent="-228051" eaLnBrk="0" hangingPunct="0">
              <a:defRPr sz="2400">
                <a:solidFill>
                  <a:schemeClr val="tx1"/>
                </a:solidFill>
                <a:latin typeface="Arial" charset="0"/>
              </a:defRPr>
            </a:lvl4pPr>
            <a:lvl5pPr marL="2052462" indent="-228051" eaLnBrk="0" hangingPunct="0">
              <a:defRPr sz="2400">
                <a:solidFill>
                  <a:schemeClr val="tx1"/>
                </a:solidFill>
                <a:latin typeface="Arial" charset="0"/>
              </a:defRPr>
            </a:lvl5pPr>
            <a:lvl6pPr marL="2508565" indent="-228051" eaLnBrk="0" fontAlgn="base" hangingPunct="0">
              <a:spcBef>
                <a:spcPct val="0"/>
              </a:spcBef>
              <a:spcAft>
                <a:spcPct val="0"/>
              </a:spcAft>
              <a:defRPr sz="2400">
                <a:solidFill>
                  <a:schemeClr val="tx1"/>
                </a:solidFill>
                <a:latin typeface="Arial" charset="0"/>
              </a:defRPr>
            </a:lvl6pPr>
            <a:lvl7pPr marL="2964668" indent="-228051" eaLnBrk="0" fontAlgn="base" hangingPunct="0">
              <a:spcBef>
                <a:spcPct val="0"/>
              </a:spcBef>
              <a:spcAft>
                <a:spcPct val="0"/>
              </a:spcAft>
              <a:defRPr sz="2400">
                <a:solidFill>
                  <a:schemeClr val="tx1"/>
                </a:solidFill>
                <a:latin typeface="Arial" charset="0"/>
              </a:defRPr>
            </a:lvl7pPr>
            <a:lvl8pPr marL="3420770" indent="-228051" eaLnBrk="0" fontAlgn="base" hangingPunct="0">
              <a:spcBef>
                <a:spcPct val="0"/>
              </a:spcBef>
              <a:spcAft>
                <a:spcPct val="0"/>
              </a:spcAft>
              <a:defRPr sz="2400">
                <a:solidFill>
                  <a:schemeClr val="tx1"/>
                </a:solidFill>
                <a:latin typeface="Arial" charset="0"/>
              </a:defRPr>
            </a:lvl8pPr>
            <a:lvl9pPr marL="3876873" indent="-228051" eaLnBrk="0" fontAlgn="base" hangingPunct="0">
              <a:spcBef>
                <a:spcPct val="0"/>
              </a:spcBef>
              <a:spcAft>
                <a:spcPct val="0"/>
              </a:spcAft>
              <a:defRPr sz="2400">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81D107-C999-46A7-A659-41B4C6FF2004}"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Enrichment is a broad name for instruction not normally covered in a required curriculum. Enrichment may take place in class, after class, on weekends, or in special programs.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Reis and </a:t>
            </a:r>
            <a:r>
              <a:rPr lang="en-US" sz="1200" kern="1200" dirty="0" err="1" smtClean="0">
                <a:solidFill>
                  <a:schemeClr val="tx1"/>
                </a:solidFill>
                <a:effectLst/>
                <a:latin typeface="+mn-lt"/>
                <a:ea typeface="+mn-ea"/>
                <a:cs typeface="+mn-cs"/>
              </a:rPr>
              <a:t>Renzulli’s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Schoolwide</a:t>
            </a:r>
            <a:r>
              <a:rPr lang="en-US" sz="1200" kern="1200" dirty="0" smtClean="0">
                <a:solidFill>
                  <a:schemeClr val="tx1"/>
                </a:solidFill>
                <a:effectLst/>
                <a:latin typeface="+mn-lt"/>
                <a:ea typeface="+mn-ea"/>
                <a:cs typeface="+mn-cs"/>
              </a:rPr>
              <a:t> Enrichment Model defines three different types of enrichment.  This model is probably the most known and researched, and has the broadest application for schools to include in their programming.  </a:t>
            </a:r>
          </a:p>
          <a:p>
            <a:r>
              <a:rPr lang="en-US" sz="1200" kern="1200" dirty="0" smtClean="0">
                <a:solidFill>
                  <a:schemeClr val="tx1"/>
                </a:solidFill>
                <a:effectLst/>
                <a:latin typeface="+mn-lt"/>
                <a:ea typeface="+mn-ea"/>
                <a:cs typeface="+mn-cs"/>
              </a:rPr>
              <a:t>A short description of the model follows: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Type I Enrichment consists of exploratory activities designed to expose students to a variety of topics and areas of study not ordinarily covered in  regular curriculum. Type II Enrichment consists of group training in thinking and feeling processes; learning-how-to-learn skills; research and reference skills; and written, oral, and visual communication skills. Type III Enrichment consists of first-hand investigations of real problems.  These investigations may be individual or small groups working together to investigate a topic or solve a problem.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model, Type I and Type II enrichment may be included in the curriculum for all children in a general education classroom.  Doing so may provide opportunities for children whose strengths are not revealed through traditional instruction.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Reis and </a:t>
            </a:r>
            <a:r>
              <a:rPr lang="en-US" sz="1200" kern="1200" dirty="0" err="1" smtClean="0">
                <a:solidFill>
                  <a:schemeClr val="tx1"/>
                </a:solidFill>
                <a:effectLst/>
                <a:latin typeface="+mn-lt"/>
                <a:ea typeface="+mn-ea"/>
                <a:cs typeface="+mn-cs"/>
              </a:rPr>
              <a:t>Renzulli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schoolwide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enrichiment</a:t>
            </a:r>
            <a:r>
              <a:rPr lang="en-US" sz="1200" kern="1200" dirty="0" smtClean="0">
                <a:solidFill>
                  <a:schemeClr val="tx1"/>
                </a:solidFill>
                <a:effectLst/>
                <a:latin typeface="+mn-lt"/>
                <a:ea typeface="+mn-ea"/>
                <a:cs typeface="+mn-cs"/>
              </a:rPr>
              <a:t> model: A focus on student strengths and interests.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Retrieved from  http://www.gifted.uconn.edu/sem/pdf/Systems_and_Models-ReisRenzulli.pdf </a:t>
            </a:r>
          </a:p>
        </p:txBody>
      </p:sp>
    </p:spTree>
    <p:extLst>
      <p:ext uri="{BB962C8B-B14F-4D97-AF65-F5344CB8AC3E}">
        <p14:creationId xmlns:p14="http://schemas.microsoft.com/office/powerpoint/2010/main" val="200652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teachers need to group students for instruction – but how we group students matters. To maximize growth in students, grouping needs to be flexible. This is because children do not learn at the same rate, nor do they bring the same set of skills to every content area. Even though you may want to have a small group of high performing math students, it is possible that when the math content changes, so do the skills of the students in the math group.  They may not all be proficient with the same skills.  Flexible grouping refers to a process of grouping and regrouping students to match learning needs. With the example given, the teacher may group by readiness levels for one content area, and then need to regroup when that content area changes.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Assessment is a key factor when grouping by readiness.  If a teacher just chooses a “high reading group” for the year and keeps the same group all year, the teacher may miss growth in reading ability by other students. This may then cause the teacher to limit potentially valuable instruction for students whose reading skills grew substantially.  This is particularly true with young children who are just acquiring literacy skills and for whom growth in reading may happen quickly.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slide, one can see that there are many ways to group flexibly, including across grade levels and classrooms. Teaching in small groups will always allow for more opportunities to differentiate instruction than teaching a large whole group lesson. But remember  it is not  grouping that helps students to grow, but the change that goes on within the group when curriculum is aligned to students’ needs. </a:t>
            </a:r>
          </a:p>
          <a:p>
            <a:r>
              <a:rPr lang="en-US" sz="1200" kern="1200" dirty="0" smtClean="0">
                <a:solidFill>
                  <a:schemeClr val="tx1"/>
                </a:solidFill>
                <a:effectLst/>
                <a:latin typeface="+mn-lt"/>
                <a:ea typeface="+mn-ea"/>
                <a:cs typeface="+mn-cs"/>
              </a:rPr>
              <a:t>It’s the type of instruction  within the group that makes the difference!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79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often, students are cluster grouped within a classroom so that every teacher has a group of similar students with regards to readiness in a subject area.  For example, principals may place small groups of 5 or 6 students who are reading one or two years above grade level in a first grade classroom so that the teacher may teach above grade level, and have resources to provide to those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cluster grouping, administrators may select teachers with the most training in gifted education and provide professional development in differentiation to better serve all students in those classrooms.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Cluster grouping should be flexible. Deciding on cluster groups for an entire year limits those students who strengths end up changing or developing.  This is particularly true with young children as they may advance rapidly. Students who are cluster grouped at an early age demonstrate academic advantages that come from middle to high income families --- and these groups may be racially or culturally identifiable. Efforts should be made to think about flexible grouping and allow students to move freely about the groups once young children gain more academic skills.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administrative structure, cluster groups allow for teachers to narrow the variance of skill readiness in their small group instruction.  But one must be cautious not to track students according to the clusters from year to year.</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strategies fall under the NAGC-CEC Teacher Preparation Standard 5: Instructional Planning and Strategies.</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Professionals know principles of evidence-based, differentiated, and accelerated practices and possess a repertoire of instructional strategies to enhance the critical and creative thinking, problem-solving, and performance skills of individuals with gifts and talents. </a:t>
            </a:r>
          </a:p>
          <a:p>
            <a:pPr marL="228600" lvl="0" indent="-228600">
              <a:buFont typeface="+mj-lt"/>
              <a:buAutoNum type="arabicPeriod"/>
            </a:pPr>
            <a:r>
              <a:rPr lang="en-US" sz="1200" kern="1200" dirty="0" smtClean="0">
                <a:solidFill>
                  <a:schemeClr val="tx1"/>
                </a:solidFill>
                <a:effectLst/>
                <a:latin typeface="+mn-lt"/>
                <a:ea typeface="+mn-ea"/>
                <a:cs typeface="+mn-cs"/>
              </a:rPr>
              <a:t>Professionals apply appropriate technologies to support instructional assessment, planning, and delivery for individuals with gifts and talents. </a:t>
            </a:r>
          </a:p>
          <a:p>
            <a:pPr marL="228600" lvl="0" indent="-228600">
              <a:buFont typeface="+mj-lt"/>
              <a:buAutoNum type="arabicPeriod"/>
            </a:pPr>
            <a:r>
              <a:rPr lang="en-US" sz="1200" kern="1200" dirty="0" smtClean="0">
                <a:solidFill>
                  <a:schemeClr val="tx1"/>
                </a:solidFill>
                <a:effectLst/>
                <a:latin typeface="+mn-lt"/>
                <a:ea typeface="+mn-ea"/>
                <a:cs typeface="+mn-cs"/>
              </a:rPr>
              <a:t>Professionals collaborate with families, professional colleagues, and other educators to select, adapt, and use evidence-based strategies that promote challenging learning opportunities in general and specialized curricula. </a:t>
            </a:r>
          </a:p>
          <a:p>
            <a:pPr marL="228600" lvl="0" indent="-228600">
              <a:buFont typeface="+mj-lt"/>
              <a:buAutoNum type="arabicPeriod"/>
            </a:pPr>
            <a:r>
              <a:rPr lang="en-US" sz="1200" kern="1200" dirty="0" smtClean="0">
                <a:solidFill>
                  <a:schemeClr val="tx1"/>
                </a:solidFill>
                <a:effectLst/>
                <a:latin typeface="+mn-lt"/>
                <a:ea typeface="+mn-ea"/>
                <a:cs typeface="+mn-cs"/>
              </a:rPr>
              <a:t>Professionals emphasize the development, practice, and transfer of advanced knowledge and skills across environments throughout the lifespan leading to creative, productive careers in a multicultural society for individuals with gifts and talents. </a:t>
            </a:r>
          </a:p>
          <a:p>
            <a:pPr marL="228600" indent="-228600">
              <a:buFont typeface="+mj-lt"/>
              <a:buAutoNum type="arabicPeriod"/>
            </a:pPr>
            <a:r>
              <a:rPr lang="en-US" sz="1200" kern="1200" dirty="0" smtClean="0">
                <a:solidFill>
                  <a:schemeClr val="tx1"/>
                </a:solidFill>
                <a:effectLst/>
                <a:latin typeface="+mn-lt"/>
                <a:ea typeface="+mn-ea"/>
                <a:cs typeface="+mn-cs"/>
              </a:rPr>
              <a:t>Professionals use instructional strategies that enhance the affective development of individuals with gifts and talents.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056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baseline="30000">
                <a:solidFill>
                  <a:schemeClr val="tx1"/>
                </a:solidFill>
                <a:latin typeface="Arial" charset="0"/>
                <a:ea typeface="ＭＳ Ｐゴシック" pitchFamily="-28" charset="-128"/>
              </a:defRPr>
            </a:lvl1pPr>
            <a:lvl2pPr marL="755249" indent="-290480">
              <a:defRPr sz="2400" baseline="30000">
                <a:solidFill>
                  <a:schemeClr val="tx1"/>
                </a:solidFill>
                <a:latin typeface="Arial" charset="0"/>
                <a:ea typeface="ＭＳ Ｐゴシック" pitchFamily="-28" charset="-128"/>
              </a:defRPr>
            </a:lvl2pPr>
            <a:lvl3pPr marL="1161922" indent="-232384">
              <a:defRPr sz="2400" baseline="30000">
                <a:solidFill>
                  <a:schemeClr val="tx1"/>
                </a:solidFill>
                <a:latin typeface="Arial" charset="0"/>
                <a:ea typeface="ＭＳ Ｐゴシック" pitchFamily="-28" charset="-128"/>
              </a:defRPr>
            </a:lvl3pPr>
            <a:lvl4pPr marL="1626691" indent="-232384">
              <a:defRPr sz="2400" baseline="30000">
                <a:solidFill>
                  <a:schemeClr val="tx1"/>
                </a:solidFill>
                <a:latin typeface="Arial" charset="0"/>
                <a:ea typeface="ＭＳ Ｐゴシック" pitchFamily="-28" charset="-128"/>
              </a:defRPr>
            </a:lvl4pPr>
            <a:lvl5pPr marL="2091459" indent="-232384">
              <a:defRPr sz="2400" baseline="30000">
                <a:solidFill>
                  <a:schemeClr val="tx1"/>
                </a:solidFill>
                <a:latin typeface="Arial" charset="0"/>
                <a:ea typeface="ＭＳ Ｐゴシック" pitchFamily="-28" charset="-128"/>
              </a:defRPr>
            </a:lvl5pPr>
            <a:lvl6pPr marL="2556227" indent="-232384" eaLnBrk="0" fontAlgn="base" hangingPunct="0">
              <a:spcBef>
                <a:spcPct val="0"/>
              </a:spcBef>
              <a:spcAft>
                <a:spcPct val="0"/>
              </a:spcAft>
              <a:defRPr sz="2400" baseline="30000">
                <a:solidFill>
                  <a:schemeClr val="tx1"/>
                </a:solidFill>
                <a:latin typeface="Arial" charset="0"/>
                <a:ea typeface="ＭＳ Ｐゴシック" pitchFamily="-28" charset="-128"/>
              </a:defRPr>
            </a:lvl6pPr>
            <a:lvl7pPr marL="3020996" indent="-232384" eaLnBrk="0" fontAlgn="base" hangingPunct="0">
              <a:spcBef>
                <a:spcPct val="0"/>
              </a:spcBef>
              <a:spcAft>
                <a:spcPct val="0"/>
              </a:spcAft>
              <a:defRPr sz="2400" baseline="30000">
                <a:solidFill>
                  <a:schemeClr val="tx1"/>
                </a:solidFill>
                <a:latin typeface="Arial" charset="0"/>
                <a:ea typeface="ＭＳ Ｐゴシック" pitchFamily="-28" charset="-128"/>
              </a:defRPr>
            </a:lvl7pPr>
            <a:lvl8pPr marL="3485765" indent="-232384" eaLnBrk="0" fontAlgn="base" hangingPunct="0">
              <a:spcBef>
                <a:spcPct val="0"/>
              </a:spcBef>
              <a:spcAft>
                <a:spcPct val="0"/>
              </a:spcAft>
              <a:defRPr sz="2400" baseline="30000">
                <a:solidFill>
                  <a:schemeClr val="tx1"/>
                </a:solidFill>
                <a:latin typeface="Arial" charset="0"/>
                <a:ea typeface="ＭＳ Ｐゴシック" pitchFamily="-28" charset="-128"/>
              </a:defRPr>
            </a:lvl8pPr>
            <a:lvl9pPr marL="3950534" indent="-232384" eaLnBrk="0" fontAlgn="base" hangingPunct="0">
              <a:spcBef>
                <a:spcPct val="0"/>
              </a:spcBef>
              <a:spcAft>
                <a:spcPct val="0"/>
              </a:spcAft>
              <a:defRPr sz="2400" baseline="30000">
                <a:solidFill>
                  <a:schemeClr val="tx1"/>
                </a:solidFill>
                <a:latin typeface="Arial" charset="0"/>
                <a:ea typeface="ＭＳ Ｐゴシック" pitchFamily="-28"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25233C-12DD-47CC-B8E2-2EFDC23F55E2}" type="slidenum">
              <a:rPr kumimoji="0" lang="en-US" altLang="en-US" sz="1200" b="0" i="0" u="none" strike="noStrike" kern="1200" cap="none" spc="0" normalizeH="0" baseline="30000" noProof="0">
                <a:ln>
                  <a:noFill/>
                </a:ln>
                <a:solidFill>
                  <a:prstClr val="black"/>
                </a:solidFill>
                <a:effectLst/>
                <a:uLnTx/>
                <a:uFillTx/>
                <a:latin typeface="Arial" charset="0"/>
                <a:ea typeface="ＭＳ Ｐゴシック" pitchFamily="-28"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30000" noProof="0">
              <a:ln>
                <a:noFill/>
              </a:ln>
              <a:solidFill>
                <a:prstClr val="black"/>
              </a:solidFill>
              <a:effectLst/>
              <a:uLnTx/>
              <a:uFillTx/>
              <a:latin typeface="Arial" charset="0"/>
              <a:ea typeface="ＭＳ Ｐゴシック" pitchFamily="-28" charset="-128"/>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recent and comprehensive research on cluster grouping is being done by Marcia Gentry at Purdue.  She and her colleagues have been conducting studies with total school cluster grouping as a </a:t>
            </a:r>
            <a:r>
              <a:rPr lang="en-US" sz="1200" kern="1200" dirty="0" err="1" smtClean="0">
                <a:solidFill>
                  <a:schemeClr val="tx1"/>
                </a:solidFill>
                <a:effectLst/>
                <a:latin typeface="+mn-lt"/>
                <a:ea typeface="+mn-ea"/>
                <a:cs typeface="+mn-cs"/>
              </a:rPr>
              <a:t>Javits</a:t>
            </a:r>
            <a:r>
              <a:rPr lang="en-US" sz="1200" kern="1200" dirty="0" smtClean="0">
                <a:solidFill>
                  <a:schemeClr val="tx1"/>
                </a:solidFill>
                <a:effectLst/>
                <a:latin typeface="+mn-lt"/>
                <a:ea typeface="+mn-ea"/>
                <a:cs typeface="+mn-cs"/>
              </a:rPr>
              <a:t> Grant. Teachers and schools who participate in the research receive professional development on differentiation. As with all structural groupings of highly capable students, instruction is key to their growth and achievement.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kern="1200" baseline="0" dirty="0" smtClean="0">
                <a:solidFill>
                  <a:schemeClr val="tx1"/>
                </a:solidFill>
                <a:effectLst/>
                <a:latin typeface="+mn-lt"/>
                <a:ea typeface="+mn-ea"/>
                <a:cs typeface="+mn-cs"/>
              </a:rPr>
              <a:t>For more information, please visit </a:t>
            </a:r>
            <a:r>
              <a:rPr lang="en-US" altLang="en-US" baseline="0" dirty="0" smtClean="0"/>
              <a:t>(</a:t>
            </a:r>
            <a:r>
              <a:rPr lang="en-US" sz="1200" u="sng" kern="1200" dirty="0" smtClean="0">
                <a:solidFill>
                  <a:schemeClr val="tx1"/>
                </a:solidFill>
                <a:latin typeface="+mn-lt"/>
                <a:ea typeface="+mn-ea"/>
                <a:cs typeface="+mn-cs"/>
                <a:hlinkClick r:id="rId3"/>
              </a:rPr>
              <a:t>http://www.geri.education.purdue.edu/tscg/index.html</a:t>
            </a:r>
            <a:r>
              <a:rPr lang="en-US" altLang="en-US" baseline="0" dirty="0" smtClean="0"/>
              <a:t>)</a:t>
            </a:r>
            <a:endParaRPr lang="en-US" altLang="en-US" dirty="0" smtClean="0"/>
          </a:p>
        </p:txBody>
      </p:sp>
    </p:spTree>
    <p:extLst>
      <p:ext uri="{BB962C8B-B14F-4D97-AF65-F5344CB8AC3E}">
        <p14:creationId xmlns:p14="http://schemas.microsoft.com/office/powerpoint/2010/main" val="173573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 example of two classrooms with cluster groups. Notice that the main difference is in the number of high and low achieving students. Once again, this doesn’t take into account that the subject matter in which they excel may differ even within the groups that are clustered. Thus, even within the cluster grouping model, teachers may need to do flexible grouping for subject matter content.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386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baseline="30000">
                <a:solidFill>
                  <a:schemeClr val="tx1"/>
                </a:solidFill>
                <a:latin typeface="Arial" charset="0"/>
                <a:ea typeface="ＭＳ Ｐゴシック" pitchFamily="-28" charset="-128"/>
              </a:defRPr>
            </a:lvl1pPr>
            <a:lvl2pPr marL="755249" indent="-290480">
              <a:defRPr sz="2400" baseline="30000">
                <a:solidFill>
                  <a:schemeClr val="tx1"/>
                </a:solidFill>
                <a:latin typeface="Arial" charset="0"/>
                <a:ea typeface="ＭＳ Ｐゴシック" pitchFamily="-28" charset="-128"/>
              </a:defRPr>
            </a:lvl2pPr>
            <a:lvl3pPr marL="1161922" indent="-232384">
              <a:defRPr sz="2400" baseline="30000">
                <a:solidFill>
                  <a:schemeClr val="tx1"/>
                </a:solidFill>
                <a:latin typeface="Arial" charset="0"/>
                <a:ea typeface="ＭＳ Ｐゴシック" pitchFamily="-28" charset="-128"/>
              </a:defRPr>
            </a:lvl3pPr>
            <a:lvl4pPr marL="1626691" indent="-232384">
              <a:defRPr sz="2400" baseline="30000">
                <a:solidFill>
                  <a:schemeClr val="tx1"/>
                </a:solidFill>
                <a:latin typeface="Arial" charset="0"/>
                <a:ea typeface="ＭＳ Ｐゴシック" pitchFamily="-28" charset="-128"/>
              </a:defRPr>
            </a:lvl4pPr>
            <a:lvl5pPr marL="2091459" indent="-232384">
              <a:defRPr sz="2400" baseline="30000">
                <a:solidFill>
                  <a:schemeClr val="tx1"/>
                </a:solidFill>
                <a:latin typeface="Arial" charset="0"/>
                <a:ea typeface="ＭＳ Ｐゴシック" pitchFamily="-28" charset="-128"/>
              </a:defRPr>
            </a:lvl5pPr>
            <a:lvl6pPr marL="2556227" indent="-232384" eaLnBrk="0" fontAlgn="base" hangingPunct="0">
              <a:spcBef>
                <a:spcPct val="0"/>
              </a:spcBef>
              <a:spcAft>
                <a:spcPct val="0"/>
              </a:spcAft>
              <a:defRPr sz="2400" baseline="30000">
                <a:solidFill>
                  <a:schemeClr val="tx1"/>
                </a:solidFill>
                <a:latin typeface="Arial" charset="0"/>
                <a:ea typeface="ＭＳ Ｐゴシック" pitchFamily="-28" charset="-128"/>
              </a:defRPr>
            </a:lvl6pPr>
            <a:lvl7pPr marL="3020996" indent="-232384" eaLnBrk="0" fontAlgn="base" hangingPunct="0">
              <a:spcBef>
                <a:spcPct val="0"/>
              </a:spcBef>
              <a:spcAft>
                <a:spcPct val="0"/>
              </a:spcAft>
              <a:defRPr sz="2400" baseline="30000">
                <a:solidFill>
                  <a:schemeClr val="tx1"/>
                </a:solidFill>
                <a:latin typeface="Arial" charset="0"/>
                <a:ea typeface="ＭＳ Ｐゴシック" pitchFamily="-28" charset="-128"/>
              </a:defRPr>
            </a:lvl7pPr>
            <a:lvl8pPr marL="3485765" indent="-232384" eaLnBrk="0" fontAlgn="base" hangingPunct="0">
              <a:spcBef>
                <a:spcPct val="0"/>
              </a:spcBef>
              <a:spcAft>
                <a:spcPct val="0"/>
              </a:spcAft>
              <a:defRPr sz="2400" baseline="30000">
                <a:solidFill>
                  <a:schemeClr val="tx1"/>
                </a:solidFill>
                <a:latin typeface="Arial" charset="0"/>
                <a:ea typeface="ＭＳ Ｐゴシック" pitchFamily="-28" charset="-128"/>
              </a:defRPr>
            </a:lvl8pPr>
            <a:lvl9pPr marL="3950534" indent="-232384" eaLnBrk="0" fontAlgn="base" hangingPunct="0">
              <a:spcBef>
                <a:spcPct val="0"/>
              </a:spcBef>
              <a:spcAft>
                <a:spcPct val="0"/>
              </a:spcAft>
              <a:defRPr sz="2400" baseline="30000">
                <a:solidFill>
                  <a:schemeClr val="tx1"/>
                </a:solidFill>
                <a:latin typeface="Arial" charset="0"/>
                <a:ea typeface="ＭＳ Ｐゴシック" pitchFamily="-28"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A39446D-8848-4D30-9621-87DA35F07CA4}" type="slidenum">
              <a:rPr kumimoji="0" lang="en-US" altLang="en-US" sz="1200" b="0" i="0" u="none" strike="noStrike" kern="1200" cap="none" spc="0" normalizeH="0" baseline="30000" noProof="0">
                <a:ln>
                  <a:noFill/>
                </a:ln>
                <a:solidFill>
                  <a:prstClr val="black"/>
                </a:solidFill>
                <a:effectLst/>
                <a:uLnTx/>
                <a:uFillTx/>
                <a:latin typeface="Arial" charset="0"/>
                <a:ea typeface="ＭＳ Ｐゴシック" pitchFamily="-28"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30000" noProof="0">
              <a:ln>
                <a:noFill/>
              </a:ln>
              <a:solidFill>
                <a:prstClr val="black"/>
              </a:solidFill>
              <a:effectLst/>
              <a:uLnTx/>
              <a:uFillTx/>
              <a:latin typeface="Arial" charset="0"/>
              <a:ea typeface="ＭＳ Ｐゴシック" pitchFamily="-28" charset="-128"/>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dirty="0" smtClean="0"/>
              <a:t>These</a:t>
            </a:r>
            <a:r>
              <a:rPr lang="en-US" altLang="en-US" baseline="0" dirty="0" smtClean="0"/>
              <a:t> are some of the findings that are based on research. Take a moment to read them over. A complete list of these references is in the resource section of this module.</a:t>
            </a:r>
            <a:endParaRPr lang="en-US" altLang="en-US" dirty="0" smtClean="0"/>
          </a:p>
        </p:txBody>
      </p:sp>
    </p:spTree>
    <p:extLst>
      <p:ext uri="{BB962C8B-B14F-4D97-AF65-F5344CB8AC3E}">
        <p14:creationId xmlns:p14="http://schemas.microsoft.com/office/powerpoint/2010/main" val="921709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Another way to differentiate instruction in the general classroom is to design independent  study projects.  There are many ways to provide opportunities for independent study. One thing to remember is that working on independent projects may be an option for all children in the room so that not just one or two children are investigating a topic of their choice. However, for highly capable students, teachers must pay attention to how the independent study is designed to engage students in depth and allow them to seek answers to complicated questions or problems.</a:t>
            </a:r>
          </a:p>
          <a:p>
            <a:r>
              <a:rPr lang="en-US" sz="1200" kern="1200" dirty="0" smtClean="0">
                <a:solidFill>
                  <a:schemeClr val="tx1"/>
                </a:solidFill>
                <a:effectLst/>
                <a:latin typeface="+mn-lt"/>
                <a:ea typeface="+mn-ea"/>
                <a:cs typeface="+mn-cs"/>
              </a:rPr>
              <a:t> Independent studies are not a service option.  They are an instruction option.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307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5AF95-DE8E-B04D-8B1A-2485C4D90689}"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7651" name="Rectangle 2"/>
          <p:cNvSpPr>
            <a:spLocks noChangeArrowheads="1"/>
          </p:cNvSpPr>
          <p:nvPr/>
        </p:nvSpPr>
        <p:spPr bwMode="auto">
          <a:xfrm>
            <a:off x="4248836" y="0"/>
            <a:ext cx="3249395" cy="463550"/>
          </a:xfrm>
          <a:prstGeom prst="rect">
            <a:avLst/>
          </a:prstGeom>
          <a:noFill/>
          <a:ln w="12700">
            <a:noFill/>
            <a:miter lim="800000"/>
            <a:headEnd/>
            <a:tailEnd/>
          </a:ln>
        </p:spPr>
        <p:txBody>
          <a:bodyPr lIns="92953" tIns="46477" rIns="92953" bIns="46477">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2" name="Rectangle 3"/>
          <p:cNvSpPr>
            <a:spLocks noChangeArrowheads="1"/>
          </p:cNvSpPr>
          <p:nvPr/>
        </p:nvSpPr>
        <p:spPr bwMode="auto">
          <a:xfrm>
            <a:off x="4248836" y="8807450"/>
            <a:ext cx="3249395" cy="463550"/>
          </a:xfrm>
          <a:prstGeom prst="rect">
            <a:avLst/>
          </a:prstGeom>
          <a:noFill/>
          <a:ln w="12700">
            <a:noFill/>
            <a:miter lim="800000"/>
            <a:headEnd/>
            <a:tailEnd/>
          </a:ln>
        </p:spPr>
        <p:txBody>
          <a:bodyPr lIns="91986" tIns="45186" rIns="91986" bIns="45186" anchor="b">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27653" name="Rectangle 4"/>
          <p:cNvSpPr>
            <a:spLocks noChangeArrowheads="1"/>
          </p:cNvSpPr>
          <p:nvPr/>
        </p:nvSpPr>
        <p:spPr bwMode="auto">
          <a:xfrm>
            <a:off x="1" y="8807450"/>
            <a:ext cx="3249395" cy="463550"/>
          </a:xfrm>
          <a:prstGeom prst="rect">
            <a:avLst/>
          </a:prstGeom>
          <a:noFill/>
          <a:ln w="12700">
            <a:noFill/>
            <a:miter lim="800000"/>
            <a:headEnd/>
            <a:tailEnd/>
          </a:ln>
        </p:spPr>
        <p:txBody>
          <a:bodyPr lIns="92953" tIns="46477" rIns="92953" bIns="46477">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4" name="Rectangle 5"/>
          <p:cNvSpPr>
            <a:spLocks noChangeArrowheads="1"/>
          </p:cNvSpPr>
          <p:nvPr/>
        </p:nvSpPr>
        <p:spPr bwMode="auto">
          <a:xfrm>
            <a:off x="1" y="0"/>
            <a:ext cx="3249395" cy="463550"/>
          </a:xfrm>
          <a:prstGeom prst="rect">
            <a:avLst/>
          </a:prstGeom>
          <a:noFill/>
          <a:ln w="12700">
            <a:noFill/>
            <a:miter lim="800000"/>
            <a:headEnd/>
            <a:tailEnd/>
          </a:ln>
        </p:spPr>
        <p:txBody>
          <a:bodyPr lIns="92953" tIns="46477" rIns="92953" bIns="46477">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5" name="Rectangle 6"/>
          <p:cNvSpPr>
            <a:spLocks noGrp="1" noRot="1" noChangeAspect="1" noChangeArrowheads="1"/>
          </p:cNvSpPr>
          <p:nvPr>
            <p:ph type="sldImg"/>
          </p:nvPr>
        </p:nvSpPr>
        <p:spPr>
          <a:solidFill>
            <a:srgbClr val="FFFFFF"/>
          </a:solidFill>
          <a:ln w="12700" cap="flat"/>
        </p:spPr>
      </p:sp>
      <p:sp>
        <p:nvSpPr>
          <p:cNvPr id="27656" name="Rectangle 7"/>
          <p:cNvSpPr>
            <a:spLocks noGrp="1" noChangeArrowheads="1"/>
          </p:cNvSpPr>
          <p:nvPr>
            <p:ph type="body" idx="1"/>
          </p:nvPr>
        </p:nvSpPr>
        <p:spPr>
          <a:xfrm>
            <a:off x="1005920" y="4403725"/>
            <a:ext cx="5131647" cy="4171950"/>
          </a:xfrm>
          <a:noFill/>
          <a:ln/>
        </p:spPr>
        <p:txBody>
          <a:bodyPr lIns="91986" tIns="45186" rIns="91986" bIns="45186"/>
          <a:lstStyle/>
          <a:p>
            <a:r>
              <a:rPr lang="en-US" sz="1200" kern="1200" dirty="0" smtClean="0">
                <a:solidFill>
                  <a:schemeClr val="tx1"/>
                </a:solidFill>
                <a:effectLst/>
                <a:latin typeface="+mn-lt"/>
                <a:ea typeface="+mn-ea"/>
                <a:cs typeface="+mn-cs"/>
              </a:rPr>
              <a:t>The teacher takes on the role of a facilitator to scaffold the independent study process.  In this role, the teacher may suggest and provide resources, help students narrow questions, create plans, and assist in the data analysis process.  All of these skills may be strengthened with experience, and the process of independent investigation may be integrated in most units of study.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concrete ways including sample forms, and resources to implement independent research will be discussed in more depth in the instructional strategies module.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39422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Briefly, we’ll talk about acceleration in the general education classroom. Later we will discuss the many types of possible acceleration.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850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Acceleration, simply defined, means at rates faster or at ages younger than conventional. In a general education classroom some students may be working in a math textbook that is one or two years above their grade level.  Or they may be introduced to literature that is significantly advanced for their grade level.  Both situations can happen on a regular basis, and teachers may not even think about how they  accelerate their curriculum to match the needs of their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reporting to the state and for reporting to parents, it is important to note when students are working above the grade level, even when that acceleration occurs within the general education classroom.</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076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forms of acceleration are radical!  The students in this picture went to college at 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commonly forms of acceleration include Advanced Placement courses in high school, early entrance to kindergarten, grade skipping, and dual enrollment programs. Dual enrollment may occur at any time during a child’s K-12 education. For example, a fourth grader advanced in math may need to take Algebra at the middle school to be appropriately challenged, or a student in high school may be taking classes in both high school and college at the same time.  Running Start is an example of a Washington State program where juniors and seniors enroll in community colleges to take college credit while still in high school.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121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comprehensive work on acceleration comes from Nick </a:t>
            </a:r>
            <a:r>
              <a:rPr lang="en-US" sz="1200" kern="1200" dirty="0" err="1" smtClean="0">
                <a:solidFill>
                  <a:schemeClr val="tx1"/>
                </a:solidFill>
                <a:effectLst/>
                <a:latin typeface="+mn-lt"/>
                <a:ea typeface="+mn-ea"/>
                <a:cs typeface="+mn-cs"/>
              </a:rPr>
              <a:t>Colangelo</a:t>
            </a:r>
            <a:r>
              <a:rPr lang="en-US" sz="1200" kern="1200" dirty="0" smtClean="0">
                <a:solidFill>
                  <a:schemeClr val="tx1"/>
                </a:solidFill>
                <a:effectLst/>
                <a:latin typeface="+mn-lt"/>
                <a:ea typeface="+mn-ea"/>
                <a:cs typeface="+mn-cs"/>
              </a:rPr>
              <a:t>, Susan </a:t>
            </a:r>
            <a:r>
              <a:rPr lang="en-US" sz="1200" kern="1200" dirty="0" err="1" smtClean="0">
                <a:solidFill>
                  <a:schemeClr val="tx1"/>
                </a:solidFill>
                <a:effectLst/>
                <a:latin typeface="+mn-lt"/>
                <a:ea typeface="+mn-ea"/>
                <a:cs typeface="+mn-cs"/>
              </a:rPr>
              <a:t>Assouline</a:t>
            </a:r>
            <a:r>
              <a:rPr lang="en-US" sz="1200" kern="1200" dirty="0" smtClean="0">
                <a:solidFill>
                  <a:schemeClr val="tx1"/>
                </a:solidFill>
                <a:effectLst/>
                <a:latin typeface="+mn-lt"/>
                <a:ea typeface="+mn-ea"/>
                <a:cs typeface="+mn-cs"/>
              </a:rPr>
              <a:t>, and their colleagues at the University of Iowa. They have an acceleration institute and have published several comprehensive documents, including </a:t>
            </a:r>
            <a:r>
              <a:rPr lang="en-US" sz="1200" i="1" kern="1200" dirty="0" smtClean="0">
                <a:solidFill>
                  <a:schemeClr val="tx1"/>
                </a:solidFill>
                <a:effectLst/>
                <a:latin typeface="+mn-lt"/>
                <a:ea typeface="+mn-ea"/>
                <a:cs typeface="+mn-cs"/>
              </a:rPr>
              <a:t>A Nation Deceived</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A Nation Empowered</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911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is a good time to examine policies in your district that encourage or inhibit accelerated services for highly capable students. List all of the types of accelerated services that your district currently has, and then brainstorm any additional forms of acceleration that students in your district might benefit from if they were available.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 about the following as </a:t>
            </a:r>
            <a:r>
              <a:rPr lang="en-US" sz="1200" kern="1200" smtClean="0">
                <a:solidFill>
                  <a:schemeClr val="tx1"/>
                </a:solidFill>
                <a:effectLst/>
                <a:latin typeface="+mn-lt"/>
                <a:ea typeface="+mn-ea"/>
                <a:cs typeface="+mn-cs"/>
              </a:rPr>
              <a:t>examples:</a:t>
            </a:r>
          </a:p>
          <a:p>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Early entrance to Kindergarten</a:t>
            </a:r>
          </a:p>
          <a:p>
            <a:pPr marL="228600" indent="-228600">
              <a:buFont typeface="+mj-lt"/>
              <a:buAutoNum type="arabicPeriod"/>
            </a:pPr>
            <a:r>
              <a:rPr lang="en-US" sz="1200" kern="1200" dirty="0" smtClean="0">
                <a:solidFill>
                  <a:schemeClr val="tx1"/>
                </a:solidFill>
                <a:effectLst/>
                <a:latin typeface="+mn-lt"/>
                <a:ea typeface="+mn-ea"/>
                <a:cs typeface="+mn-cs"/>
              </a:rPr>
              <a:t>Grade skipping when deemed most appropriate option for the student</a:t>
            </a:r>
          </a:p>
          <a:p>
            <a:pPr marL="228600" indent="-228600">
              <a:buFont typeface="+mj-lt"/>
              <a:buAutoNum type="arabicPeriod"/>
            </a:pPr>
            <a:r>
              <a:rPr lang="en-US" sz="1200" kern="1200" dirty="0" smtClean="0">
                <a:solidFill>
                  <a:schemeClr val="tx1"/>
                </a:solidFill>
                <a:effectLst/>
                <a:latin typeface="+mn-lt"/>
                <a:ea typeface="+mn-ea"/>
                <a:cs typeface="+mn-cs"/>
              </a:rPr>
              <a:t>Dual enrollment </a:t>
            </a:r>
          </a:p>
          <a:p>
            <a:pPr marL="228600" indent="-228600">
              <a:buFont typeface="+mj-lt"/>
              <a:buAutoNum type="arabicPeriod"/>
            </a:pPr>
            <a:r>
              <a:rPr lang="en-US" sz="1200" kern="1200" dirty="0" smtClean="0">
                <a:solidFill>
                  <a:schemeClr val="tx1"/>
                </a:solidFill>
                <a:effectLst/>
                <a:latin typeface="+mn-lt"/>
                <a:ea typeface="+mn-ea"/>
                <a:cs typeface="+mn-cs"/>
              </a:rPr>
              <a:t>Ability to take advanced coursework out of grade level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0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Module 4’s primary objectives are to have you:</a:t>
            </a:r>
          </a:p>
          <a:p>
            <a:pPr marL="342900" marR="0" lvl="0" indent="-342900">
              <a:lnSpc>
                <a:spcPct val="107000"/>
              </a:lnSpc>
              <a:spcBef>
                <a:spcPts val="0"/>
              </a:spcBef>
              <a:spcAft>
                <a:spcPts val="0"/>
              </a:spcAft>
              <a:buFont typeface="Symbol" panose="05050102010706020507" pitchFamily="18" charset="2"/>
              <a:buChar cha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Gain a deep understanding of the relationship between students’ identified strengths and learning needs, and the educational services that would help them to continue to grow within an educational setting.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Think critically about the services your school district provides, and those that you’d like to add or change after completing this module.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Articulate the policies and procedures in place that allow for a continuity of services for highly capable students, even when those services differ at grade levels, schools, or outside of the school setting.</a:t>
            </a:r>
          </a:p>
          <a:p>
            <a:pPr marL="342900" marR="0" lvl="0" indent="-342900">
              <a:lnSpc>
                <a:spcPct val="107000"/>
              </a:lnSpc>
              <a:spcBef>
                <a:spcPts val="0"/>
              </a:spcBef>
              <a:spcAft>
                <a:spcPts val="8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Design policies and procedures to change or exit from services</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Upon completion of this module, participants will be able to design an array of services to match the learning needs of their identified highly capable students. These services include both administrative structures and instructional strategies that address students’ learning needs.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863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meeting the needs of highly capable students in the general education classroom, or through one of a variety of ways to accelerate their learning, there are administrative structures that may only serve students identified as highly capable. These include placing students in self-contained classrooms, pulling them out of their general education classroom for some parts of their educational time and placing them into what are called pull-out classes, or pull-out programs, or allowing them to pursue courses in their area of strengths or interests – often online.  ”Unique” Highly Capable Services or Programs are only available to students identified as highly capable.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517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common administrative structure for unique services are self-contained classrooms.  The original terminology for “self-contained” classes emanated out of the special education literature when students with disabilities were educated together in self-contained classrooms so that they could receive adequate support services.  These special education classrooms had teachers who were certified in special education and teaching aides who could assist with intensive educational supports.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controversies surrounding the isolation and exclusion of students with disabilities and the Federal laws mandating inclusion “to the extent possible” through the “least restrictive environment,” more and more special education programs have eliminated self-contained classrooms and adopted inclusive models of educating students with disabilities.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gifted education, identified highly capable students are grouped together and placed in “self-contained” classrooms. These students are usually placed with teachers who have had training in gifted education, and use substantially advanced or accelerated curriculum.  For many districts,  self-contained classes are the only administrative structure available to serve highly capable students.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Self-contained classes are often criticized for being racially and ethnically identifiable because the systems that placed students into those classes were heavily biased towards high scores on standardized tests . Another problem with the self-contained  model is the assumption that students who scored high and met qualifications for placement were somehow very similar and thus a curriculum that was 2 years above grade level (a typical arrangement for self-contained classrooms) would meet all of their needs.  We know that even a group of children placed in highly capable programs does not mean that the children are all alike, and therefore, they may not be served well in the same type of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advantages and disadvantages to any administrative structure for serving highly capable students.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969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Karen Rogers’ article, </a:t>
            </a:r>
            <a:r>
              <a:rPr lang="en-US" sz="1200" i="1" kern="1200" dirty="0" smtClean="0">
                <a:solidFill>
                  <a:schemeClr val="tx1"/>
                </a:solidFill>
                <a:effectLst/>
                <a:latin typeface="+mn-lt"/>
                <a:ea typeface="+mn-ea"/>
                <a:cs typeface="+mn-cs"/>
              </a:rPr>
              <a:t>Lessons Learned about Educating the Gifted and Talented: A Synthesis of Research, </a:t>
            </a:r>
            <a:r>
              <a:rPr lang="en-US" sz="1200" kern="1200" dirty="0" smtClean="0">
                <a:solidFill>
                  <a:schemeClr val="tx1"/>
                </a:solidFill>
                <a:effectLst/>
                <a:latin typeface="+mn-lt"/>
                <a:ea typeface="+mn-ea"/>
                <a:cs typeface="+mn-cs"/>
              </a:rPr>
              <a:t>she reviewed literature on all types of models and examined  effect sizes for academic outcomes that were a result of being placed in a specific model. She found that grade skipping and other forms of acceleration or ability grouping had larger effects than within class grouping, cooperative learning, or peer tutoring. However in her abstract she reiterated,“…the strongest lesson of all to be gained from the research base in gifted education is that there are many different ways in which these options for gifted learners can be offered in a school. It is completely up to the school to select those that will work best with its current philosophy, staff, and school community” (Rogers, 2007).</a:t>
            </a:r>
            <a:endParaRPr lang="en-US" dirty="0" smtClean="0">
              <a:effectLs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715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 and Read the articles posted in the required section of this module that inform you about various administrative structures.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might consider assigning these articles to various group members on your team. When you complete the readings, complete a matrix either individually or with a group, that lists advantages and disadvantages of each of the administrative structures. </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may use the attached table in the assignment section to complete and upload your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333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Washington State, districts may design non-traditional services for their highly capable students.  These may include mentorships (inside or outside of school settings), partnerships with industries or institutions of higher education, or other types of collaborations across districts, or ESDs.  For example, one potential collaboration might ensue when a district creates an internship program for high school seniors to spend part of their days working with various types of employers, and opens this internship opportunity to neighboring schools. Districts may contract with a Higher Education institution to pay for in person or online classes. Districts may also design summer programs or after school programs that target developing potential and provide enrichment and talent development for students who are currently being underserved in the highly capable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other non-traditional services may include academic competition preparation such as Science Olympiad, future problem solving bowl, or participation in an invention convention. Students may also be exposed to the talents of community members who share their expertise in areas,  such as dance, biology, or chess.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numerous possibilities for school district personnel to design services that best “MATCH” the identified needs of the district student population.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806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gives you two different profiles of students who need highly capable services.  In your small group, or on your own, design services that you think best meet their needs.  Upload your response to either activity (assignment or discussions) section of this module. </a:t>
            </a:r>
            <a:r>
              <a:rPr lang="en-US" sz="1200" kern="1200" smtClean="0">
                <a:solidFill>
                  <a:schemeClr val="tx1"/>
                </a:solidFill>
                <a:effectLst/>
                <a:latin typeface="+mn-lt"/>
                <a:ea typeface="+mn-ea"/>
                <a:cs typeface="+mn-cs"/>
              </a:rPr>
              <a:t>The title of this assignment, is “What should and can you do?”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972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next three slides, we give examples of how an array of services can be designed for students in districts of all sizes.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701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how services include both enrichment and acceleration.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573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large districts there are more ways to group students, including, but not limited to, magnet or specialized schools in the arts or 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076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Services may differ by size of district, within a district, or by grade level.  In early grades, students may be served in the general education classroom to address students with potential to perform at high levels, as well as those who are already performing at high levels.  In middle and high school, children may opt into honors or AP classes.  District personnel have the option of varying the services by grade level, but the district must have a continuity of services so that students do not lose services when they change grade level.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74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let’s start by asking you to think about how you currently serve your highly capable students.  How do your services match your identification procedures?  Are there still some services that you would like to design?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think about what services you currently have in your district, and what you think you still need to design to meet the needs of all of your highly capable students. </a:t>
            </a:r>
          </a:p>
          <a:p>
            <a:endParaRPr lang="en-US" baseline="0" dirty="0" smtClean="0"/>
          </a:p>
          <a:p>
            <a:r>
              <a:rPr lang="en-US" baseline="0" dirty="0" smtClean="0"/>
              <a:t>Image Credit: Nancy Hertzog (Paper Project, Reggio Emilia, Italy)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839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about the services in your district, and ask yourself how your district provides continuity to ensure growth for all of its identified highly capable services.  Is there anything you would like to see changed?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Write a brief summary of the policies that you have in place to ensure a continuity of services in your district, or write about changes you would like to make to ensure continuity of services. Upload this summary into the assignment (or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1378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conclude our module we wanted to remind you of the importance of offering an array of services, the new Gifted Program Paradigm in Washington, not just a single gifted program. A high quality program will offer a continuum of services, integrated into the school day for students so that they continue to grow in their strengths and areas of challenge.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Quality gifted programs reflect the philosophy of the school district.  No single program fits all students, and teachers should feel empowered to serve their students, based on what they know, in a multitude of ways.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1131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Possibilities for serving highly capable students are endless! We encourage educators to Take 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061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it’s your turn to take action and design an array of services for highly capable students in your school district. You may choose one of these topics, or start with your own question, and design an investigation into “What is the optimal design of highly capable services for your district?”  You may use the template at the end of this presentation or design your own.  Be sure to include grade levels for the different services that you design.  </a:t>
            </a:r>
            <a:r>
              <a:rPr lang="en-US" sz="1200" kern="1200" smtClean="0">
                <a:solidFill>
                  <a:schemeClr val="tx1"/>
                </a:solidFill>
                <a:effectLst/>
                <a:latin typeface="+mn-lt"/>
                <a:ea typeface="+mn-ea"/>
                <a:cs typeface="+mn-cs"/>
              </a:rPr>
              <a:t>Please upload your action plan to this assignment site in CANVAS.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325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pPr/>
              <a:t>44</a:t>
            </a:fld>
            <a:endParaRPr lang="en-US" dirty="0"/>
          </a:p>
        </p:txBody>
      </p:sp>
    </p:spTree>
    <p:extLst>
      <p:ext uri="{BB962C8B-B14F-4D97-AF65-F5344CB8AC3E}">
        <p14:creationId xmlns:p14="http://schemas.microsoft.com/office/powerpoint/2010/main" val="943431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58875"/>
            <a:ext cx="4171950" cy="3128963"/>
          </a:xfrm>
        </p:spPr>
      </p:sp>
      <p:sp>
        <p:nvSpPr>
          <p:cNvPr id="3" name="Notes Placeholder 2"/>
          <p:cNvSpPr>
            <a:spLocks noGrp="1"/>
          </p:cNvSpPr>
          <p:nvPr>
            <p:ph type="body" idx="1"/>
          </p:nvPr>
        </p:nvSpPr>
        <p:spPr/>
        <p:txBody>
          <a:bodyPr/>
          <a:lstStyle/>
          <a:p>
            <a:r>
              <a:rPr lang="en-US" b="1" dirty="0"/>
              <a:t>Picture Source:</a:t>
            </a:r>
            <a:r>
              <a:rPr lang="en-US" b="1" dirty="0" smtClean="0"/>
              <a:t> Nancy Hertzog</a:t>
            </a:r>
          </a:p>
          <a:p>
            <a:endParaRPr lang="en-US" dirty="0" smtClean="0"/>
          </a:p>
          <a:p>
            <a:r>
              <a:rPr lang="en-US" sz="1200" b="1" kern="1200" dirty="0" smtClean="0">
                <a:solidFill>
                  <a:schemeClr val="tx1"/>
                </a:solidFill>
                <a:latin typeface="+mn-lt"/>
                <a:ea typeface="+mn-ea"/>
                <a:cs typeface="+mn-cs"/>
              </a:rPr>
              <a:t>Dr. Nancy Hertzog</a:t>
            </a:r>
            <a:r>
              <a:rPr lang="en-US" sz="1200" kern="1200" dirty="0" smtClean="0">
                <a:solidFill>
                  <a:schemeClr val="tx1"/>
                </a:solidFill>
                <a:latin typeface="+mn-lt"/>
                <a:ea typeface="+mn-ea"/>
                <a:cs typeface="+mn-cs"/>
              </a:rPr>
              <a:t> is Professor in the area of Educational Psychology at the University of Washington, and the Director of the </a:t>
            </a:r>
            <a:r>
              <a:rPr lang="en-US" sz="1200" kern="1200" dirty="0" err="1" smtClean="0">
                <a:solidFill>
                  <a:schemeClr val="tx1"/>
                </a:solidFill>
                <a:latin typeface="+mn-lt"/>
                <a:ea typeface="+mn-ea"/>
                <a:cs typeface="+mn-cs"/>
              </a:rPr>
              <a:t>Halbert</a:t>
            </a:r>
            <a:r>
              <a:rPr lang="en-US" sz="1200" kern="1200" dirty="0" smtClean="0">
                <a:solidFill>
                  <a:schemeClr val="tx1"/>
                </a:solidFill>
                <a:latin typeface="+mn-lt"/>
                <a:ea typeface="+mn-ea"/>
                <a:cs typeface="+mn-cs"/>
              </a:rPr>
              <a:t> and Nancy Robinson Center for Young Scholars. She has an extensive background in gifted education and expertise on curriculum development. Her masters degree in gifted education is from the University of Connecticut under the mentorship of Joseph </a:t>
            </a:r>
            <a:r>
              <a:rPr lang="en-US" sz="1200" kern="1200" dirty="0" err="1" smtClean="0">
                <a:solidFill>
                  <a:schemeClr val="tx1"/>
                </a:solidFill>
                <a:latin typeface="+mn-lt"/>
                <a:ea typeface="+mn-ea"/>
                <a:cs typeface="+mn-cs"/>
              </a:rPr>
              <a:t>Renzulli</a:t>
            </a:r>
            <a:r>
              <a:rPr lang="en-US" sz="1200" kern="1200" dirty="0" smtClean="0">
                <a:solidFill>
                  <a:schemeClr val="tx1"/>
                </a:solidFill>
                <a:latin typeface="+mn-lt"/>
                <a:ea typeface="+mn-ea"/>
                <a:cs typeface="+mn-cs"/>
              </a:rPr>
              <a:t>, and her Ph.D. is in special education from the University of Illinois. From 1995-2010 she held a faculty position in the Department of Special Education and directed University Primary School, an inclusive early childhood setting that serves children from preschool through first grade at the University of Illinois at Urbana-Champaign. Her primary area of interest relates to ways that teachers engage and challenge all students. Currently, Dr. Hertzog’s research focuses on how teachers differentiate their instruction to address the diverse needs of their students as well as on studies that examine the impact of the Robinson Center Early Entrance Programs. She has served in numerous leadership</a:t>
            </a:r>
            <a:r>
              <a:rPr lang="en-US" sz="1200" kern="1200" baseline="0" dirty="0" smtClean="0">
                <a:solidFill>
                  <a:schemeClr val="tx1"/>
                </a:solidFill>
                <a:latin typeface="+mn-lt"/>
                <a:ea typeface="+mn-ea"/>
                <a:cs typeface="+mn-cs"/>
              </a:rPr>
              <a:t> capacities in the National Association for Gifted Education, including being </a:t>
            </a:r>
            <a:r>
              <a:rPr lang="en-US" sz="1200" kern="1200" dirty="0" smtClean="0">
                <a:solidFill>
                  <a:schemeClr val="tx1"/>
                </a:solidFill>
                <a:latin typeface="+mn-lt"/>
                <a:ea typeface="+mn-ea"/>
                <a:cs typeface="+mn-cs"/>
              </a:rPr>
              <a:t>chair</a:t>
            </a:r>
            <a:r>
              <a:rPr lang="en-US" sz="1200" kern="1200" baseline="0" dirty="0" smtClean="0">
                <a:solidFill>
                  <a:schemeClr val="tx1"/>
                </a:solidFill>
                <a:latin typeface="+mn-lt"/>
                <a:ea typeface="+mn-ea"/>
                <a:cs typeface="+mn-cs"/>
              </a:rPr>
              <a:t> of the former Education Commission, Early Childhood network, and the Parent Editorial Content Advisory Board. She has also served on the Editorial Boards of journals in the field, and on the Advisory Board of the Center for Talent Development. </a:t>
            </a:r>
            <a:r>
              <a:rPr lang="en-US" sz="1200" kern="1200" dirty="0" smtClean="0">
                <a:solidFill>
                  <a:schemeClr val="tx1"/>
                </a:solidFill>
                <a:latin typeface="+mn-lt"/>
                <a:ea typeface="+mn-ea"/>
                <a:cs typeface="+mn-cs"/>
              </a:rPr>
              <a:t>She is the author of two books, and has published in the </a:t>
            </a:r>
            <a:r>
              <a:rPr lang="en-US" sz="1200" i="1" kern="1200" dirty="0" smtClean="0">
                <a:solidFill>
                  <a:schemeClr val="tx1"/>
                </a:solidFill>
                <a:latin typeface="+mn-lt"/>
                <a:ea typeface="+mn-ea"/>
                <a:cs typeface="+mn-cs"/>
              </a:rPr>
              <a:t>Journal of Curriculum Studies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Gifted Child Quarterly, Journal for the Education of the Gifted, </a:t>
            </a:r>
            <a:r>
              <a:rPr lang="en-US" sz="1200" i="1" kern="1200" dirty="0" err="1" smtClean="0">
                <a:solidFill>
                  <a:schemeClr val="tx1"/>
                </a:solidFill>
                <a:latin typeface="+mn-lt"/>
                <a:ea typeface="+mn-ea"/>
                <a:cs typeface="+mn-cs"/>
              </a:rPr>
              <a:t>Roeper</a:t>
            </a:r>
            <a:r>
              <a:rPr lang="en-US" sz="1200" i="1" kern="1200" dirty="0" smtClean="0">
                <a:solidFill>
                  <a:schemeClr val="tx1"/>
                </a:solidFill>
                <a:latin typeface="+mn-lt"/>
                <a:ea typeface="+mn-ea"/>
                <a:cs typeface="+mn-cs"/>
              </a:rPr>
              <a:t> Review, Teaching</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Exceptional Children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Early Childhood Research and Practice</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Young Exceptional Children.</a:t>
            </a:r>
            <a:endParaRPr lang="en-US" sz="1200" kern="1200" dirty="0" smtClean="0">
              <a:solidFill>
                <a:schemeClr val="tx1"/>
              </a:solidFill>
              <a:latin typeface="+mn-lt"/>
              <a:ea typeface="+mn-ea"/>
              <a:cs typeface="+mn-cs"/>
            </a:endParaRPr>
          </a:p>
          <a:p>
            <a:r>
              <a:rPr lang="en-US" b="1" dirty="0" smtClean="0"/>
              <a:t/>
            </a:r>
            <a:br>
              <a:rPr lang="en-US" b="1" dirty="0" smtClean="0"/>
            </a:br>
            <a:r>
              <a:rPr lang="en-US" b="1" dirty="0"/>
              <a:t> </a:t>
            </a:r>
            <a:endParaRPr lang="en-US" dirty="0"/>
          </a:p>
          <a:p>
            <a:endParaRPr lang="en-US" b="1" dirty="0" smtClean="0"/>
          </a:p>
        </p:txBody>
      </p:sp>
      <p:sp>
        <p:nvSpPr>
          <p:cNvPr id="4" name="Slide Number Placeholder 3"/>
          <p:cNvSpPr>
            <a:spLocks noGrp="1"/>
          </p:cNvSpPr>
          <p:nvPr>
            <p:ph type="sldNum" sz="quarter" idx="10"/>
          </p:nvPr>
        </p:nvSpPr>
        <p:spPr/>
        <p:txBody>
          <a:bodyPr/>
          <a:lstStyle/>
          <a:p>
            <a:fld id="{CD1D93A9-14AD-4695-94A8-00688E38366A}" type="slidenum">
              <a:rPr lang="en-US" smtClean="0"/>
              <a:pPr/>
              <a:t>45</a:t>
            </a:fld>
            <a:endParaRPr lang="en-US"/>
          </a:p>
        </p:txBody>
      </p:sp>
    </p:spTree>
    <p:extLst>
      <p:ext uri="{BB962C8B-B14F-4D97-AF65-F5344CB8AC3E}">
        <p14:creationId xmlns:p14="http://schemas.microsoft.com/office/powerpoint/2010/main" val="133900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FF"/>
                </a:solidFill>
              </a:rPr>
              <a:t>As we go through the module, there are four key questions that we will address:</a:t>
            </a:r>
          </a:p>
          <a:p>
            <a:endParaRPr lang="en-US" dirty="0" smtClean="0">
              <a:solidFill>
                <a:srgbClr val="0000FF"/>
              </a:solidFill>
            </a:endParaRPr>
          </a:p>
          <a:p>
            <a:pPr marL="457200" indent="-457200">
              <a:buFont typeface="Arial"/>
              <a:buChar char="•"/>
            </a:pPr>
            <a:r>
              <a:rPr lang="en-US" sz="1200" dirty="0" smtClean="0">
                <a:solidFill>
                  <a:srgbClr val="0000FF"/>
                </a:solidFill>
              </a:rPr>
              <a:t>How</a:t>
            </a:r>
            <a:r>
              <a:rPr lang="en-US" sz="1200" dirty="0" smtClean="0"/>
              <a:t> are “highly capable” students’ learning needs identified, and do you have the right services to address those identified learning needs</a:t>
            </a:r>
            <a:r>
              <a:rPr lang="en-US" sz="1200" dirty="0" smtClean="0">
                <a:solidFill>
                  <a:srgbClr val="000000"/>
                </a:solidFill>
              </a:rPr>
              <a:t>?</a:t>
            </a:r>
          </a:p>
          <a:p>
            <a:pPr marL="457200" indent="-457200">
              <a:buFont typeface="Arial"/>
              <a:buChar char="•"/>
            </a:pPr>
            <a:r>
              <a:rPr lang="en-US" sz="1200" dirty="0" smtClean="0">
                <a:solidFill>
                  <a:srgbClr val="000000"/>
                </a:solidFill>
              </a:rPr>
              <a:t>How can school districts meet learning needs through an </a:t>
            </a:r>
            <a:r>
              <a:rPr lang="en-US" sz="1200" dirty="0" smtClean="0">
                <a:solidFill>
                  <a:srgbClr val="0000FF"/>
                </a:solidFill>
              </a:rPr>
              <a:t>array of service delivery </a:t>
            </a:r>
            <a:r>
              <a:rPr lang="en-US" sz="1200" dirty="0" smtClean="0">
                <a:solidFill>
                  <a:srgbClr val="000000"/>
                </a:solidFill>
              </a:rPr>
              <a:t>options? </a:t>
            </a:r>
          </a:p>
          <a:p>
            <a:pPr marL="457200" indent="-457200">
              <a:buFont typeface="Arial"/>
              <a:buChar char="•"/>
            </a:pPr>
            <a:r>
              <a:rPr lang="en-US" sz="1200" dirty="0" smtClean="0">
                <a:solidFill>
                  <a:srgbClr val="000000"/>
                </a:solidFill>
              </a:rPr>
              <a:t>What does a </a:t>
            </a:r>
            <a:r>
              <a:rPr lang="en-US" sz="1200" dirty="0" smtClean="0">
                <a:solidFill>
                  <a:srgbClr val="0000FF"/>
                </a:solidFill>
              </a:rPr>
              <a:t>K-12 continuum of services </a:t>
            </a:r>
            <a:r>
              <a:rPr lang="en-US" sz="1200" dirty="0" smtClean="0">
                <a:solidFill>
                  <a:srgbClr val="000000"/>
                </a:solidFill>
              </a:rPr>
              <a:t>include and look like?</a:t>
            </a:r>
          </a:p>
          <a:p>
            <a:pPr marL="457200" indent="-457200">
              <a:buFont typeface="Arial"/>
              <a:buChar char="•"/>
            </a:pPr>
            <a:r>
              <a:rPr lang="en-US" sz="1200" dirty="0" smtClean="0">
                <a:solidFill>
                  <a:srgbClr val="000000"/>
                </a:solidFill>
              </a:rPr>
              <a:t>How do we </a:t>
            </a:r>
            <a:r>
              <a:rPr lang="en-US" sz="1200" dirty="0" smtClean="0">
                <a:solidFill>
                  <a:srgbClr val="0000FF"/>
                </a:solidFill>
              </a:rPr>
              <a:t>evaluate</a:t>
            </a:r>
            <a:r>
              <a:rPr lang="en-US" sz="1200" dirty="0" smtClean="0">
                <a:solidFill>
                  <a:srgbClr val="000000"/>
                </a:solidFill>
              </a:rPr>
              <a:t> </a:t>
            </a:r>
            <a:r>
              <a:rPr lang="en-US" sz="1200" dirty="0" smtClean="0"/>
              <a:t>student progress in an array of service delivery options?</a:t>
            </a:r>
          </a:p>
          <a:p>
            <a:pPr marL="2857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53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Washington Administrative Code, or WAC, dictates that each district should include these components in their annual plan.  </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 report of the number of K-12 students who are highly capable that the district expects to serve, by grade level.</a:t>
            </a:r>
          </a:p>
          <a:p>
            <a:pPr marL="228600" lvl="0" indent="-228600">
              <a:buFont typeface="+mj-lt"/>
              <a:buAutoNum type="arabicPeriod"/>
            </a:pPr>
            <a:r>
              <a:rPr lang="en-US" sz="1200" kern="1200" dirty="0" smtClean="0">
                <a:solidFill>
                  <a:schemeClr val="tx1"/>
                </a:solidFill>
                <a:effectLst/>
                <a:latin typeface="+mn-lt"/>
                <a:ea typeface="+mn-ea"/>
                <a:cs typeface="+mn-cs"/>
              </a:rPr>
              <a:t>A description of the district’s plan to identify students.</a:t>
            </a:r>
          </a:p>
          <a:p>
            <a:pPr marL="228600" lvl="0" indent="-228600">
              <a:buFont typeface="+mj-lt"/>
              <a:buAutoNum type="arabicPeriod"/>
            </a:pPr>
            <a:r>
              <a:rPr lang="en-US" sz="1200" kern="1200" dirty="0" smtClean="0">
                <a:solidFill>
                  <a:schemeClr val="tx1"/>
                </a:solidFill>
                <a:effectLst/>
                <a:latin typeface="+mn-lt"/>
                <a:ea typeface="+mn-ea"/>
                <a:cs typeface="+mn-cs"/>
              </a:rPr>
              <a:t>A description of the Highly Capable Program, or HCP’s, goals</a:t>
            </a:r>
          </a:p>
          <a:p>
            <a:pPr marL="228600" lvl="0" indent="-228600">
              <a:buFont typeface="+mj-lt"/>
              <a:buAutoNum type="arabicPeriod"/>
            </a:pPr>
            <a:r>
              <a:rPr lang="en-US" sz="1200" kern="1200" dirty="0" smtClean="0">
                <a:solidFill>
                  <a:schemeClr val="tx1"/>
                </a:solidFill>
                <a:effectLst/>
                <a:latin typeface="+mn-lt"/>
                <a:ea typeface="+mn-ea"/>
                <a:cs typeface="+mn-cs"/>
              </a:rPr>
              <a:t>A description of the services the HCP will offer</a:t>
            </a:r>
          </a:p>
          <a:p>
            <a:pPr marL="228600" lvl="0" indent="-228600">
              <a:buFont typeface="+mj-lt"/>
              <a:buAutoNum type="arabicPeriod"/>
            </a:pPr>
            <a:r>
              <a:rPr lang="en-US" sz="1200" kern="1200" dirty="0" smtClean="0">
                <a:solidFill>
                  <a:schemeClr val="tx1"/>
                </a:solidFill>
                <a:effectLst/>
                <a:latin typeface="+mn-lt"/>
                <a:ea typeface="+mn-ea"/>
                <a:cs typeface="+mn-cs"/>
              </a:rPr>
              <a:t>A description of the instructional program the HCP will offer.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Notice that Numbers 4 and 5 include “services” and a description of their instructional program.  This means that a “gifted program” must include services, AND an explanation of how the instruction will meet the needs of their identified capable students.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2E8363-D6EA-4E90-81F9-335B69683A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10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previous modules, we discussed best practices related to identifying students who have learning needs for gifted education.  In the state of Washington, learning needs are related to the characteristics described in the WACs.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02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characteristics listed in the Washington Administrative Code.</a:t>
            </a:r>
          </a:p>
          <a:p>
            <a:pPr marL="228600" lvl="0" indent="-228600">
              <a:buFont typeface="+mj-lt"/>
              <a:buAutoNum type="arabicPeriod"/>
            </a:pPr>
            <a:endParaRPr lang="en-US" sz="1200" b="0" kern="1200" dirty="0" smtClean="0">
              <a:solidFill>
                <a:schemeClr val="tx1"/>
              </a:solidFill>
              <a:effectLst/>
              <a:latin typeface="+mn-lt"/>
              <a:ea typeface="+mn-ea"/>
              <a:cs typeface="+mn-cs"/>
            </a:endParaRPr>
          </a:p>
          <a:p>
            <a:pPr marL="228600" lvl="0" indent="-228600">
              <a:buFont typeface="+mj-lt"/>
              <a:buAutoNum type="arabicPeriod"/>
            </a:pP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Capacity to learn with unusual depth of understanding, to retain what has been learned, and to transfer learning to new situations.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Capacity and willingness to deal with increasing levels of abstraction and complexity earlier than their chronological peers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Creative ability to make unusual connections among ideas and concepts.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 Ability to </a:t>
            </a:r>
            <a:r>
              <a:rPr lang="en-US" sz="1200" b="1" kern="1200" dirty="0" smtClean="0">
                <a:solidFill>
                  <a:schemeClr val="tx1"/>
                </a:solidFill>
                <a:effectLst/>
                <a:latin typeface="+mn-lt"/>
                <a:ea typeface="+mn-ea"/>
                <a:cs typeface="+mn-cs"/>
              </a:rPr>
              <a:t>learn quickly </a:t>
            </a:r>
            <a:r>
              <a:rPr lang="en-US" sz="1200" kern="1200" dirty="0" smtClean="0">
                <a:solidFill>
                  <a:schemeClr val="tx1"/>
                </a:solidFill>
                <a:effectLst/>
                <a:latin typeface="+mn-lt"/>
                <a:ea typeface="+mn-ea"/>
                <a:cs typeface="+mn-cs"/>
              </a:rPr>
              <a:t>in their area(s) of intellectual strength.</a:t>
            </a:r>
          </a:p>
          <a:p>
            <a:pPr marL="228600" lvl="0" indent="-228600">
              <a:buFont typeface="+mj-lt"/>
              <a:buAutoNum type="arabicPeriod"/>
            </a:pPr>
            <a:r>
              <a:rPr lang="en-US" sz="1200" kern="1200" dirty="0" smtClean="0">
                <a:solidFill>
                  <a:schemeClr val="tx1"/>
                </a:solidFill>
                <a:effectLst/>
                <a:latin typeface="+mn-lt"/>
                <a:ea typeface="+mn-ea"/>
                <a:cs typeface="+mn-cs"/>
              </a:rPr>
              <a:t> Capacity for </a:t>
            </a:r>
            <a:r>
              <a:rPr lang="en-US" sz="1200" b="1" kern="1200" dirty="0" smtClean="0">
                <a:solidFill>
                  <a:schemeClr val="tx1"/>
                </a:solidFill>
                <a:effectLst/>
                <a:latin typeface="+mn-lt"/>
                <a:ea typeface="+mn-ea"/>
                <a:cs typeface="+mn-cs"/>
              </a:rPr>
              <a:t>intense concentration </a:t>
            </a:r>
            <a:r>
              <a:rPr lang="en-US" sz="1200" kern="1200" dirty="0" smtClean="0">
                <a:solidFill>
                  <a:schemeClr val="tx1"/>
                </a:solidFill>
                <a:effectLst/>
                <a:latin typeface="+mn-lt"/>
                <a:ea typeface="+mn-ea"/>
                <a:cs typeface="+mn-cs"/>
              </a:rPr>
              <a:t>and/or focus.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characteristics infer that students need increasing levels of abstraction and complexity, opportunities to make unusual connections among ideas and concepts, opportunities to go faster or at their own pace, and opportunities for students to engage in projects with intensity.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WACs do not regulate whether or not these aspects of instruction have to occur in inclusive or separate settings from other students. They do not regulate how services may be coordinated or developed with other school districts or partnerships with universities, and they do not mandate how many students may be served with these instructional considerations.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Educators in each district are empowered to design services that match their population of highly capable students.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2E8363-D6EA-4E90-81F9-335B69683A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04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paying attention to the learning characteristics of highly capable learners as stated in the WACs, a synthesis on research of the needs of identified highly capable students by Rogers noted these important instructional considerations that infer specific programming features;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Daily challenge </a:t>
            </a:r>
            <a:r>
              <a:rPr lang="en-US" sz="1200" kern="1200" dirty="0" smtClean="0">
                <a:solidFill>
                  <a:schemeClr val="tx1"/>
                </a:solidFill>
                <a:effectLst/>
                <a:latin typeface="+mn-lt"/>
                <a:ea typeface="+mn-ea"/>
                <a:cs typeface="+mn-cs"/>
              </a:rPr>
              <a:t>in their specific area of talent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Opportunities to </a:t>
            </a:r>
            <a:r>
              <a:rPr lang="en-US" sz="1200" b="1" kern="1200" dirty="0" smtClean="0">
                <a:solidFill>
                  <a:schemeClr val="tx1"/>
                </a:solidFill>
                <a:effectLst/>
                <a:latin typeface="+mn-lt"/>
                <a:ea typeface="+mn-ea"/>
                <a:cs typeface="+mn-cs"/>
              </a:rPr>
              <a:t>work independently in their areas of passion and talent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Various forms of </a:t>
            </a:r>
            <a:r>
              <a:rPr lang="en-US" sz="1200" b="1" kern="1200" dirty="0" smtClean="0">
                <a:solidFill>
                  <a:schemeClr val="tx1"/>
                </a:solidFill>
                <a:effectLst/>
                <a:latin typeface="+mn-lt"/>
                <a:ea typeface="+mn-ea"/>
                <a:cs typeface="+mn-cs"/>
              </a:rPr>
              <a:t>subject-based and grade-based acceleration</a:t>
            </a:r>
            <a:r>
              <a:rPr lang="en-US" sz="1200" kern="1200" dirty="0" smtClean="0">
                <a:solidFill>
                  <a:schemeClr val="tx1"/>
                </a:solidFill>
                <a:effectLst/>
                <a:latin typeface="+mn-lt"/>
                <a:ea typeface="+mn-ea"/>
                <a:cs typeface="+mn-cs"/>
              </a:rPr>
              <a:t> as their educational needs require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Opportunities to </a:t>
            </a:r>
            <a:r>
              <a:rPr lang="en-US" sz="1200" b="1" kern="1200" dirty="0" smtClean="0">
                <a:solidFill>
                  <a:schemeClr val="tx1"/>
                </a:solidFill>
                <a:effectLst/>
                <a:latin typeface="+mn-lt"/>
                <a:ea typeface="+mn-ea"/>
                <a:cs typeface="+mn-cs"/>
              </a:rPr>
              <a:t>socialize and to learn with peers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Instructional delivery differentiated</a:t>
            </a:r>
            <a:r>
              <a:rPr lang="en-US" sz="1200" kern="1200" dirty="0" smtClean="0">
                <a:solidFill>
                  <a:schemeClr val="tx1"/>
                </a:solidFill>
                <a:effectLst/>
                <a:latin typeface="+mn-lt"/>
                <a:ea typeface="+mn-ea"/>
                <a:cs typeface="+mn-cs"/>
              </a:rPr>
              <a:t> in pace, amount of review and practice, and organization of content presentation</a:t>
            </a:r>
          </a:p>
          <a:p>
            <a:pPr lvl="0"/>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additional instructional considerations may also take place within or outside of the student’s classroom. However, some of these important elements may necessitate the development of outside of classroom, or even outside of grade level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Rogers, K. (2007). Lessons Learned About Educating the Gifted and Talented: A Synthesis of the Research. Gifted Child Quarterly, 51(4), 382-396 .</a:t>
            </a:r>
            <a:r>
              <a:rPr lang="en-US" dirty="0" smtClean="0">
                <a:effectLst/>
              </a:rPr>
              <a:t> </a:t>
            </a:r>
            <a:r>
              <a:rPr lang="en-US" sz="1200" kern="1200" dirty="0" smtClean="0">
                <a:solidFill>
                  <a:schemeClr val="tx1"/>
                </a:solidFill>
                <a:effectLst/>
                <a:latin typeface="+mn-lt"/>
                <a:ea typeface="+mn-ea"/>
                <a:cs typeface="+mn-cs"/>
              </a:rPr>
              <a:t> Since the text will be available for people to download, it must include the references wherever they are! NH.</a:t>
            </a:r>
          </a:p>
          <a:p>
            <a:pPr>
              <a:buFont typeface="Arial"/>
              <a:buNone/>
            </a:pPr>
            <a:r>
              <a:rPr lang="en-US" sz="2400" dirty="0" smtClean="0"/>
              <a:t/>
            </a:r>
            <a:br>
              <a:rPr lang="en-US" sz="2400" dirty="0" smtClean="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228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6/19/2018</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25660713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pPr/>
              <a:t>6/19/2018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7000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6/19/2018</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359566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6/19/2018</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3203424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6/19/2018</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354886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pPr/>
              <a:t>6/19/2018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95837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pPr/>
              <a:t>6/19/2018</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5080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pPr/>
              <a:t>6/19/2018</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0931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6/19/2018</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727531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6/19/2018</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2621546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pPr/>
              <a:t>6/19/2018</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1126851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6/19/2018</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0312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geri.education.purdue.edu/tscg/index.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accelerationinstitute.or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defTabSz="457200">
              <a:lnSpc>
                <a:spcPct val="100000"/>
              </a:lnSpc>
              <a:spcBef>
                <a:spcPts val="0"/>
              </a:spcBef>
              <a:defRPr/>
            </a:pPr>
            <a:r>
              <a:rPr lang="en-US" sz="3600" spc="0" dirty="0">
                <a:solidFill>
                  <a:srgbClr val="B7C333">
                    <a:lumMod val="75000"/>
                  </a:srgbClr>
                </a:solidFill>
                <a:ea typeface="+mn-ea"/>
                <a:cs typeface="+mn-cs"/>
              </a:rPr>
              <a:t>Access and Equity: Module </a:t>
            </a:r>
            <a:r>
              <a:rPr lang="en-US" sz="3600" spc="0" dirty="0" smtClean="0">
                <a:solidFill>
                  <a:srgbClr val="B7C333">
                    <a:lumMod val="75000"/>
                  </a:srgbClr>
                </a:solidFill>
                <a:ea typeface="+mn-ea"/>
                <a:cs typeface="+mn-cs"/>
              </a:rPr>
              <a:t>4</a:t>
            </a:r>
            <a:endParaRPr lang="en-US" dirty="0"/>
          </a:p>
        </p:txBody>
      </p:sp>
      <p:sp>
        <p:nvSpPr>
          <p:cNvPr id="6" name="Text Placeholder 5"/>
          <p:cNvSpPr>
            <a:spLocks noGrp="1"/>
          </p:cNvSpPr>
          <p:nvPr>
            <p:ph type="body" sz="half" idx="2"/>
          </p:nvPr>
        </p:nvSpPr>
        <p:spPr/>
        <p:txBody>
          <a:bodyPr/>
          <a:lstStyle/>
          <a:p>
            <a:pPr lvl="0" algn="r" defTabSz="457200">
              <a:lnSpc>
                <a:spcPct val="100000"/>
              </a:lnSpc>
              <a:spcBef>
                <a:spcPts val="0"/>
              </a:spcBef>
              <a:spcAft>
                <a:spcPts val="0"/>
              </a:spcAft>
              <a:buClrTx/>
              <a:buSzTx/>
              <a:defRPr/>
            </a:pPr>
            <a:r>
              <a:rPr lang="en-US" sz="3200" dirty="0">
                <a:solidFill>
                  <a:prstClr val="white"/>
                </a:solidFill>
              </a:rPr>
              <a:t>Developing an Array of Services for Highly Capable Students </a:t>
            </a:r>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5D5B4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5D5B4E"/>
              </a:solidFill>
              <a:effectLst/>
              <a:uLnTx/>
              <a:uFillTx/>
              <a:latin typeface="Calibri"/>
              <a:ea typeface="+mn-ea"/>
              <a:cs typeface="+mn-cs"/>
            </a:endParaRPr>
          </a:p>
        </p:txBody>
      </p:sp>
      <p:sp>
        <p:nvSpPr>
          <p:cNvPr id="10" name="TextBox 9"/>
          <p:cNvSpPr txBox="1"/>
          <p:nvPr/>
        </p:nvSpPr>
        <p:spPr>
          <a:xfrm>
            <a:off x="3482110" y="237263"/>
            <a:ext cx="5429661" cy="747922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New Gifted Program in Washington!</a:t>
            </a:r>
          </a:p>
          <a:p>
            <a:pPr marL="342900" marR="0" lvl="1" indent="-280988" algn="l" defTabSz="457200" rtl="0" eaLnBrk="1" fontAlgn="auto" latinLnBrk="0" hangingPunct="1">
              <a:lnSpc>
                <a:spcPct val="114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D5B4E"/>
                </a:solidFill>
                <a:effectLst/>
                <a:uLnTx/>
                <a:uFillTx/>
                <a:latin typeface="Calibri"/>
                <a:ea typeface="+mn-ea"/>
                <a:cs typeface="+mn-cs"/>
              </a:rPr>
              <a:t>The New Gifted Program in Washington!</a:t>
            </a: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1" indent="-280988"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D5B4E"/>
              </a:solidFill>
              <a:effectLst/>
              <a:uLnTx/>
              <a:uFillTx/>
              <a:latin typeface="Calibri"/>
              <a:ea typeface="+mn-ea"/>
              <a:cs typeface="+mn-cs"/>
            </a:endParaRPr>
          </a:p>
        </p:txBody>
      </p:sp>
      <p:pic>
        <p:nvPicPr>
          <p:cNvPr id="2" name="Picture 1" title="Yar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900" y="1981200"/>
            <a:ext cx="3530600" cy="4707467"/>
          </a:xfrm>
          <a:prstGeom prst="rect">
            <a:avLst/>
          </a:prstGeom>
        </p:spPr>
      </p:pic>
    </p:spTree>
    <p:extLst>
      <p:ext uri="{BB962C8B-B14F-4D97-AF65-F5344CB8AC3E}">
        <p14:creationId xmlns:p14="http://schemas.microsoft.com/office/powerpoint/2010/main" val="3985806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a K-12 Continuum of Services Include?</a:t>
            </a:r>
            <a:endParaRPr lang="en-US" dirty="0"/>
          </a:p>
        </p:txBody>
      </p:sp>
      <p:pic>
        <p:nvPicPr>
          <p:cNvPr id="4099" name="Picture 3" title="Group of students holding olympic torch replica"/>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358695" y="1975952"/>
            <a:ext cx="4472329" cy="376465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0965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cstate="email">
            <a:extLst>
              <a:ext uri="{28A0092B-C50C-407E-A947-70E740481C1C}">
                <a14:useLocalDpi xmlns:a14="http://schemas.microsoft.com/office/drawing/2010/main"/>
              </a:ext>
            </a:extLst>
          </a:blip>
          <a:srcRect t="5602"/>
          <a:stretch>
            <a:fillRect/>
          </a:stretch>
        </p:blipFill>
        <p:spPr>
          <a:xfrm>
            <a:off x="0" y="500309"/>
            <a:ext cx="9144000" cy="6473805"/>
          </a:xfrm>
          <a:prstGeom prst="rect">
            <a:avLst/>
          </a:prstGeom>
        </p:spPr>
      </p:pic>
      <p:sp>
        <p:nvSpPr>
          <p:cNvPr id="2" name="Title 1"/>
          <p:cNvSpPr>
            <a:spLocks noGrp="1"/>
          </p:cNvSpPr>
          <p:nvPr>
            <p:ph type="title"/>
          </p:nvPr>
        </p:nvSpPr>
        <p:spPr>
          <a:xfrm>
            <a:off x="242388" y="0"/>
            <a:ext cx="7543800" cy="642308"/>
          </a:xfrm>
        </p:spPr>
        <p:txBody>
          <a:bodyPr/>
          <a:lstStyle/>
          <a:p>
            <a:r>
              <a:rPr lang="en-US" dirty="0" smtClean="0"/>
              <a:t>Service Delivery Options</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56755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 Service Delivery Options</a:t>
            </a:r>
            <a:endParaRPr lang="en-US" dirty="0"/>
          </a:p>
        </p:txBody>
      </p:sp>
      <p:sp>
        <p:nvSpPr>
          <p:cNvPr id="4" name="Content Placeholder 3"/>
          <p:cNvSpPr>
            <a:spLocks noGrp="1"/>
          </p:cNvSpPr>
          <p:nvPr>
            <p:ph idx="1"/>
          </p:nvPr>
        </p:nvSpPr>
        <p:spPr/>
        <p:txBody>
          <a:bodyPr/>
          <a:lstStyle/>
          <a:p>
            <a:r>
              <a:rPr lang="en-US" sz="2800" dirty="0" smtClean="0"/>
              <a:t>General Education Classroom – Based Services/Programs</a:t>
            </a:r>
          </a:p>
          <a:p>
            <a:r>
              <a:rPr lang="en-US" sz="2800" dirty="0" smtClean="0"/>
              <a:t>Acceleration Services/Programs</a:t>
            </a:r>
          </a:p>
          <a:p>
            <a:r>
              <a:rPr lang="en-US" sz="2800" dirty="0"/>
              <a:t>Unique HCP Services/Programs</a:t>
            </a:r>
          </a:p>
          <a:p>
            <a:r>
              <a:rPr lang="en-US" sz="2800" dirty="0" smtClean="0"/>
              <a:t>Non-Traditional Services/Programs</a:t>
            </a:r>
            <a:endParaRPr lang="en-US" sz="2800" dirty="0"/>
          </a:p>
        </p:txBody>
      </p:sp>
      <p:sp>
        <p:nvSpPr>
          <p:cNvPr id="5" name="TextBox 4"/>
          <p:cNvSpPr txBox="1"/>
          <p:nvPr/>
        </p:nvSpPr>
        <p:spPr>
          <a:xfrm>
            <a:off x="901700" y="4381500"/>
            <a:ext cx="6553200" cy="1200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a:ea typeface="+mn-ea"/>
                <a:cs typeface="+mn-cs"/>
              </a:rPr>
              <a:t>Services are administrative structures </a:t>
            </a:r>
            <a:r>
              <a:rPr kumimoji="0" lang="en-US" sz="2400" b="1" i="0" u="none" strike="noStrike" kern="1200" cap="none" spc="0" normalizeH="0" baseline="0" noProof="0" dirty="0" smtClean="0">
                <a:ln>
                  <a:noFill/>
                </a:ln>
                <a:solidFill>
                  <a:srgbClr val="5D5B4E"/>
                </a:solidFill>
                <a:effectLst/>
                <a:uLnTx/>
                <a:uFillTx/>
                <a:latin typeface="Calibri"/>
                <a:ea typeface="+mn-ea"/>
                <a:cs typeface="+mn-cs"/>
              </a:rPr>
              <a:t>that may indicate content and curriculum, </a:t>
            </a:r>
            <a:r>
              <a:rPr kumimoji="0" lang="en-US" sz="2400" b="1" i="0" u="none" strike="noStrike" kern="1200" cap="none" spc="0" normalizeH="0" baseline="0" noProof="0" dirty="0" smtClean="0">
                <a:ln>
                  <a:noFill/>
                </a:ln>
                <a:solidFill>
                  <a:srgbClr val="FF0000"/>
                </a:solidFill>
                <a:effectLst/>
                <a:uLnTx/>
                <a:uFillTx/>
                <a:latin typeface="Calibri"/>
                <a:ea typeface="+mn-ea"/>
                <a:cs typeface="+mn-cs"/>
              </a:rPr>
              <a:t>but does not dictate instruction</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772935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43806"/>
            <a:ext cx="7543800" cy="1380269"/>
          </a:xfrm>
        </p:spPr>
        <p:txBody>
          <a:bodyPr>
            <a:normAutofit fontScale="90000"/>
          </a:bodyPr>
          <a:lstStyle/>
          <a:p>
            <a:r>
              <a:rPr lang="en-US" sz="3600" dirty="0" smtClean="0">
                <a:solidFill>
                  <a:srgbClr val="FF0000"/>
                </a:solidFill>
              </a:rPr>
              <a:t>General Education Classroom – Based Services/Programs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lnSpcReduction="10000"/>
          </a:bodyPr>
          <a:lstStyle/>
          <a:p>
            <a:pPr marL="274320" indent="-274320">
              <a:buFont typeface="Arial" panose="020B0604020202020204" pitchFamily="34" charset="0"/>
              <a:buChar char="•"/>
            </a:pPr>
            <a:r>
              <a:rPr lang="en-US" sz="2400" dirty="0" smtClean="0"/>
              <a:t>Curriculum Compacting</a:t>
            </a:r>
          </a:p>
          <a:p>
            <a:pPr marL="274320" indent="-274320">
              <a:buFont typeface="Arial" panose="020B0604020202020204" pitchFamily="34" charset="0"/>
              <a:buChar char="•"/>
            </a:pPr>
            <a:r>
              <a:rPr lang="en-US" sz="2400" dirty="0" smtClean="0"/>
              <a:t>Differentiated Instruction</a:t>
            </a:r>
          </a:p>
          <a:p>
            <a:pPr marL="274320" indent="-274320">
              <a:buFont typeface="Arial" panose="020B0604020202020204" pitchFamily="34" charset="0"/>
              <a:buChar char="•"/>
            </a:pPr>
            <a:r>
              <a:rPr lang="en-US" sz="2400" dirty="0" smtClean="0"/>
              <a:t>Enrichment</a:t>
            </a:r>
          </a:p>
          <a:p>
            <a:pPr marL="274320" indent="-274320">
              <a:buFont typeface="Arial" panose="020B0604020202020204" pitchFamily="34" charset="0"/>
              <a:buChar char="•"/>
            </a:pPr>
            <a:r>
              <a:rPr lang="en-US" sz="2400" dirty="0" smtClean="0"/>
              <a:t>Flexible or Cluster Grouping</a:t>
            </a:r>
          </a:p>
          <a:p>
            <a:pPr marL="274320" indent="-274320">
              <a:buFont typeface="Arial" panose="020B0604020202020204" pitchFamily="34" charset="0"/>
              <a:buChar char="•"/>
            </a:pPr>
            <a:r>
              <a:rPr lang="en-US" sz="2400" dirty="0" smtClean="0"/>
              <a:t>Independent Projects</a:t>
            </a:r>
          </a:p>
          <a:p>
            <a:pPr marL="274320" indent="-274320">
              <a:buFont typeface="Arial" panose="020B0604020202020204" pitchFamily="34" charset="0"/>
              <a:buChar char="•"/>
            </a:pPr>
            <a:r>
              <a:rPr lang="en-US" sz="2400" dirty="0" smtClean="0"/>
              <a:t>Content Acceleration in General Education Classroom</a:t>
            </a:r>
          </a:p>
          <a:p>
            <a:pPr marL="274320" indent="-274320">
              <a:buFont typeface="Arial" panose="020B0604020202020204" pitchFamily="34" charset="0"/>
              <a:buChar char="•"/>
            </a:pPr>
            <a:r>
              <a:rPr lang="en-US" sz="2400" dirty="0" smtClean="0"/>
              <a:t>Supplemental Instruction in Area of Interest</a:t>
            </a:r>
          </a:p>
          <a:p>
            <a:pPr marL="274320" indent="-274320">
              <a:buFont typeface="Arial" panose="020B0604020202020204" pitchFamily="34" charset="0"/>
              <a:buChar char="•"/>
            </a:pPr>
            <a:r>
              <a:rPr lang="en-US" sz="2400" dirty="0" smtClean="0"/>
              <a:t>Other</a:t>
            </a:r>
            <a:endParaRPr lang="en-US" sz="2400" dirty="0"/>
          </a:p>
        </p:txBody>
      </p:sp>
    </p:spTree>
    <p:extLst>
      <p:ext uri="{BB962C8B-B14F-4D97-AF65-F5344CB8AC3E}">
        <p14:creationId xmlns:p14="http://schemas.microsoft.com/office/powerpoint/2010/main" val="167149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9100" y="0"/>
            <a:ext cx="7019925" cy="1143000"/>
          </a:xfrm>
        </p:spPr>
        <p:txBody>
          <a:bodyPr>
            <a:normAutofit/>
          </a:bodyPr>
          <a:lstStyle/>
          <a:p>
            <a:r>
              <a:rPr lang="en-US" sz="4400" b="1" dirty="0" smtClean="0">
                <a:solidFill>
                  <a:schemeClr val="tx1"/>
                </a:solidFill>
              </a:rPr>
              <a:t>Curriculum Compacting</a:t>
            </a:r>
            <a:endParaRPr lang="en-US" sz="4400" b="1" dirty="0">
              <a:solidFill>
                <a:schemeClr val="tx1"/>
              </a:solidFill>
            </a:endParaRPr>
          </a:p>
        </p:txBody>
      </p:sp>
      <p:sp>
        <p:nvSpPr>
          <p:cNvPr id="23555" name="Rectangle 3"/>
          <p:cNvSpPr>
            <a:spLocks noGrp="1" noChangeArrowheads="1"/>
          </p:cNvSpPr>
          <p:nvPr>
            <p:ph type="body" idx="1"/>
          </p:nvPr>
        </p:nvSpPr>
        <p:spPr>
          <a:xfrm>
            <a:off x="266700" y="1816100"/>
            <a:ext cx="6858000" cy="4495800"/>
          </a:xfrm>
        </p:spPr>
        <p:txBody>
          <a:bodyPr>
            <a:normAutofit/>
          </a:bodyPr>
          <a:lstStyle/>
          <a:p>
            <a:pPr marL="914400" indent="-914400">
              <a:buNone/>
            </a:pPr>
            <a:r>
              <a:rPr lang="en-US" sz="2400" dirty="0" smtClean="0"/>
              <a:t>The Teacher . . .</a:t>
            </a:r>
          </a:p>
          <a:p>
            <a:pPr marL="914400" indent="-914400">
              <a:buNone/>
            </a:pPr>
            <a:endParaRPr lang="en-US" sz="2400" dirty="0" smtClean="0"/>
          </a:p>
          <a:p>
            <a:pPr marL="742950" indent="-285750">
              <a:buFont typeface="Arial" panose="020B0604020202020204" pitchFamily="34" charset="0"/>
              <a:buChar char="•"/>
            </a:pPr>
            <a:r>
              <a:rPr lang="en-US" sz="1800" b="1" dirty="0" smtClean="0"/>
              <a:t>Assesses</a:t>
            </a:r>
            <a:r>
              <a:rPr lang="en-US" sz="1800" dirty="0" smtClean="0"/>
              <a:t> </a:t>
            </a:r>
            <a:r>
              <a:rPr lang="en-US" sz="1800" dirty="0"/>
              <a:t>what a </a:t>
            </a:r>
            <a:r>
              <a:rPr lang="en-US" sz="1800" dirty="0" smtClean="0"/>
              <a:t>students know </a:t>
            </a:r>
            <a:r>
              <a:rPr lang="en-US" sz="1800" dirty="0"/>
              <a:t>about material to be studied and what</a:t>
            </a:r>
            <a:r>
              <a:rPr lang="en-US" sz="1800" dirty="0" smtClean="0"/>
              <a:t> students </a:t>
            </a:r>
            <a:r>
              <a:rPr lang="en-US" sz="1800" dirty="0"/>
              <a:t>still </a:t>
            </a:r>
            <a:r>
              <a:rPr lang="en-US" sz="1800" dirty="0" smtClean="0"/>
              <a:t>need </a:t>
            </a:r>
            <a:r>
              <a:rPr lang="en-US" sz="1800" dirty="0"/>
              <a:t>to </a:t>
            </a:r>
            <a:r>
              <a:rPr lang="en-US" sz="1800" dirty="0" smtClean="0"/>
              <a:t>master.</a:t>
            </a:r>
          </a:p>
          <a:p>
            <a:pPr marL="742950" indent="-285750">
              <a:buFont typeface="Arial" panose="020B0604020202020204" pitchFamily="34" charset="0"/>
              <a:buChar char="•"/>
            </a:pPr>
            <a:r>
              <a:rPr lang="en-US" sz="1800" b="1" dirty="0"/>
              <a:t>Plans</a:t>
            </a:r>
            <a:r>
              <a:rPr lang="en-US" sz="1800" dirty="0" smtClean="0"/>
              <a:t> meaningful learning activities to help students master what </a:t>
            </a:r>
            <a:r>
              <a:rPr lang="en-US" sz="1800" dirty="0"/>
              <a:t>is not </a:t>
            </a:r>
            <a:r>
              <a:rPr lang="en-US" sz="1800" dirty="0" smtClean="0"/>
              <a:t>known, </a:t>
            </a:r>
            <a:r>
              <a:rPr lang="en-US" sz="1800" dirty="0"/>
              <a:t>and excuses student from what is </a:t>
            </a:r>
            <a:r>
              <a:rPr lang="en-US" sz="1800" dirty="0" smtClean="0"/>
              <a:t>known.</a:t>
            </a:r>
          </a:p>
          <a:p>
            <a:pPr marL="742950" indent="-285750">
              <a:buFont typeface="Arial" panose="020B0604020202020204" pitchFamily="34" charset="0"/>
              <a:buChar char="•"/>
            </a:pPr>
            <a:r>
              <a:rPr lang="en-US" sz="1800" b="1" dirty="0" smtClean="0"/>
              <a:t>Designs</a:t>
            </a:r>
            <a:r>
              <a:rPr lang="en-US" sz="1800" dirty="0" smtClean="0"/>
              <a:t> appropriately enriched </a:t>
            </a:r>
            <a:r>
              <a:rPr lang="en-US" sz="1800" dirty="0"/>
              <a:t>or accelerated</a:t>
            </a:r>
            <a:r>
              <a:rPr lang="en-US" sz="1800" dirty="0" smtClean="0"/>
              <a:t> activities that provide challenge for the learners who have had their curriculum compacted.</a:t>
            </a:r>
            <a:endParaRPr lang="en-US" sz="1800" dirty="0"/>
          </a:p>
        </p:txBody>
      </p:sp>
      <p:pic>
        <p:nvPicPr>
          <p:cNvPr id="7" name="Picture 6" title="Curriculum Compacting book cov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0984" y="3384550"/>
            <a:ext cx="1841500" cy="2381250"/>
          </a:xfrm>
          <a:prstGeom prst="rect">
            <a:avLst/>
          </a:prstGeom>
        </p:spPr>
      </p:pic>
    </p:spTree>
    <p:extLst>
      <p:ext uri="{BB962C8B-B14F-4D97-AF65-F5344CB8AC3E}">
        <p14:creationId xmlns:p14="http://schemas.microsoft.com/office/powerpoint/2010/main" val="4224712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9306"/>
            <a:ext cx="7543800" cy="1450757"/>
          </a:xfrm>
        </p:spPr>
        <p:txBody>
          <a:bodyPr rtlCol="0">
            <a:normAutofit/>
          </a:bodyPr>
          <a:lstStyle/>
          <a:p>
            <a:pPr fontAlgn="auto">
              <a:spcAft>
                <a:spcPts val="0"/>
              </a:spcAft>
              <a:defRPr/>
            </a:pPr>
            <a:r>
              <a:rPr lang="en-US" sz="4000" b="1" dirty="0" smtClean="0">
                <a:solidFill>
                  <a:schemeClr val="tx1"/>
                </a:solidFill>
              </a:rPr>
              <a:t>Differentiation</a:t>
            </a:r>
          </a:p>
        </p:txBody>
      </p:sp>
      <p:sp>
        <p:nvSpPr>
          <p:cNvPr id="16387" name="Content Placeholder 3"/>
          <p:cNvSpPr>
            <a:spLocks noGrp="1"/>
          </p:cNvSpPr>
          <p:nvPr>
            <p:ph sz="half" idx="1"/>
          </p:nvPr>
        </p:nvSpPr>
        <p:spPr>
          <a:xfrm>
            <a:off x="3733800" y="1600200"/>
            <a:ext cx="4953000" cy="4495800"/>
          </a:xfrm>
          <a:prstGeom prst="rect">
            <a:avLst/>
          </a:prstGeom>
        </p:spPr>
        <p:txBody>
          <a:bodyPr>
            <a:normAutofit/>
          </a:bodyPr>
          <a:lstStyle/>
          <a:p>
            <a:pPr>
              <a:buFontTx/>
              <a:buNone/>
            </a:pPr>
            <a:r>
              <a:rPr lang="en-US" dirty="0" smtClean="0"/>
              <a:t>   </a:t>
            </a:r>
          </a:p>
          <a:p>
            <a:pPr>
              <a:buFontTx/>
              <a:buNone/>
            </a:pPr>
            <a:r>
              <a:rPr lang="en-US" sz="2400" dirty="0" smtClean="0"/>
              <a:t>A teaching </a:t>
            </a:r>
            <a:r>
              <a:rPr lang="en-US" sz="2400" i="1" dirty="0" smtClean="0"/>
              <a:t>philosophy </a:t>
            </a:r>
            <a:r>
              <a:rPr lang="en-US" sz="2400" dirty="0" smtClean="0"/>
              <a:t>where teachers strive to meet the needs of their students by </a:t>
            </a:r>
            <a:r>
              <a:rPr lang="en-US" sz="2400" i="1" dirty="0" smtClean="0"/>
              <a:t>intentionally planning</a:t>
            </a:r>
            <a:r>
              <a:rPr lang="en-US" sz="2400" dirty="0" smtClean="0"/>
              <a:t> the curriculum and/or instruction based on student interests, learning profile, readiness levels and/or affect.</a:t>
            </a:r>
          </a:p>
          <a:p>
            <a:pPr>
              <a:buFontTx/>
              <a:buNone/>
            </a:pPr>
            <a:endParaRPr lang="en-US" dirty="0"/>
          </a:p>
          <a:p>
            <a:pPr>
              <a:buFontTx/>
              <a:buNone/>
            </a:pPr>
            <a:r>
              <a:rPr lang="en-US" sz="1600" dirty="0" smtClean="0"/>
              <a:t>-Tomlinson</a:t>
            </a:r>
            <a:endParaRPr lang="en-US" dirty="0" smtClean="0"/>
          </a:p>
          <a:p>
            <a:endParaRPr lang="en-US" dirty="0" smtClean="0"/>
          </a:p>
        </p:txBody>
      </p:sp>
      <p:pic>
        <p:nvPicPr>
          <p:cNvPr id="16388" name="Picture 6" title="Students tossing Grad cap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35077" y="2108540"/>
            <a:ext cx="3124200" cy="2830496"/>
          </a:xfrm>
          <a:prstGeom prst="rect">
            <a:avLst/>
          </a:prstGeom>
          <a:noFill/>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98C3CA-C213-4FC0-9392-FFDE1BCAA2FB}"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573851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28600"/>
            <a:ext cx="7543800" cy="708663"/>
          </a:xfrm>
        </p:spPr>
        <p:txBody>
          <a:bodyPr>
            <a:normAutofit/>
          </a:bodyPr>
          <a:lstStyle/>
          <a:p>
            <a:pPr algn="ctr"/>
            <a:r>
              <a:rPr lang="en-US" sz="3200" dirty="0" smtClean="0"/>
              <a:t>Differentiation for Highly Capable Students </a:t>
            </a:r>
            <a:endParaRPr lang="en-US" sz="3200" dirty="0"/>
          </a:p>
        </p:txBody>
      </p:sp>
      <p:graphicFrame>
        <p:nvGraphicFramePr>
          <p:cNvPr id="5" name="Content Placeholder 4" title="Pyramid showing acceleration, novelty, complexity, and depth."/>
          <p:cNvGraphicFramePr>
            <a:graphicFrameLocks noGrp="1"/>
          </p:cNvGraphicFramePr>
          <p:nvPr>
            <p:ph idx="1"/>
            <p:extLst>
              <p:ext uri="{D42A27DB-BD31-4B8C-83A1-F6EECF244321}">
                <p14:modId xmlns:p14="http://schemas.microsoft.com/office/powerpoint/2010/main" val="87240194"/>
              </p:ext>
            </p:extLst>
          </p:nvPr>
        </p:nvGraphicFramePr>
        <p:xfrm>
          <a:off x="876300" y="1828800"/>
          <a:ext cx="72263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391400" y="6172200"/>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D5B4E"/>
                </a:solidFill>
                <a:effectLst/>
                <a:uLnTx/>
                <a:uFillTx/>
                <a:latin typeface="Calibri"/>
                <a:ea typeface="+mn-ea"/>
                <a:cs typeface="+mn-cs"/>
              </a:rPr>
              <a:t>Kaplan</a:t>
            </a:r>
            <a:endParaRPr kumimoji="0" lang="en-US" sz="1200" b="0" i="0" u="none" strike="noStrike" kern="1200" cap="none" spc="0" normalizeH="0" baseline="0" noProof="0" dirty="0">
              <a:ln>
                <a:noFill/>
              </a:ln>
              <a:solidFill>
                <a:srgbClr val="5D5B4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609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18" title="Arrow pointing to Type III"/>
          <p:cNvSpPr>
            <a:spLocks noChangeArrowheads="1"/>
          </p:cNvSpPr>
          <p:nvPr/>
        </p:nvSpPr>
        <p:spPr bwMode="auto">
          <a:xfrm rot="10217027" flipH="1">
            <a:off x="1891811" y="4950490"/>
            <a:ext cx="1309640" cy="378778"/>
          </a:xfrm>
          <a:custGeom>
            <a:avLst/>
            <a:gdLst>
              <a:gd name="T0" fmla="*/ 2147483647 w 21600"/>
              <a:gd name="T1" fmla="*/ 572941418 h 21600"/>
              <a:gd name="T2" fmla="*/ 2147483647 w 21600"/>
              <a:gd name="T3" fmla="*/ 2147483647 h 21600"/>
              <a:gd name="T4" fmla="*/ 2147483647 w 21600"/>
              <a:gd name="T5" fmla="*/ 2147483647 h 21600"/>
              <a:gd name="T6" fmla="*/ 2147483647 w 21600"/>
              <a:gd name="T7" fmla="*/ -1265132598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966" y="6091"/>
                </a:moveTo>
                <a:cubicBezTo>
                  <a:pt x="12287" y="5778"/>
                  <a:pt x="11548" y="5617"/>
                  <a:pt x="10800" y="5617"/>
                </a:cubicBezTo>
                <a:cubicBezTo>
                  <a:pt x="8782" y="5617"/>
                  <a:pt x="6949" y="6787"/>
                  <a:pt x="6099" y="8616"/>
                </a:cubicBezTo>
                <a:lnTo>
                  <a:pt x="1005" y="6250"/>
                </a:lnTo>
                <a:cubicBezTo>
                  <a:pt x="2775" y="2438"/>
                  <a:pt x="6596" y="0"/>
                  <a:pt x="10800" y="0"/>
                </a:cubicBezTo>
                <a:cubicBezTo>
                  <a:pt x="12358" y="0"/>
                  <a:pt x="13898" y="337"/>
                  <a:pt x="15314" y="988"/>
                </a:cubicBezTo>
                <a:lnTo>
                  <a:pt x="16443" y="-1464"/>
                </a:lnTo>
                <a:lnTo>
                  <a:pt x="19145" y="5842"/>
                </a:lnTo>
                <a:lnTo>
                  <a:pt x="11837" y="8544"/>
                </a:lnTo>
                <a:lnTo>
                  <a:pt x="12966" y="6091"/>
                </a:lnTo>
                <a:close/>
              </a:path>
            </a:pathLst>
          </a:custGeom>
          <a:solidFill>
            <a:srgbClr val="99CCFF"/>
          </a:solidFill>
          <a:ln w="3175">
            <a:solidFill>
              <a:schemeClr val="tx2"/>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56" name="Text Box 19"/>
          <p:cNvSpPr txBox="1">
            <a:spLocks noChangeArrowheads="1"/>
          </p:cNvSpPr>
          <p:nvPr/>
        </p:nvSpPr>
        <p:spPr bwMode="auto">
          <a:xfrm rot="-1647987">
            <a:off x="1027222" y="4792104"/>
            <a:ext cx="1433849" cy="5847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457200" rtl="0" eaLnBrk="0" fontAlgn="auto" latinLnBrk="0" hangingPunct="0">
              <a:lnSpc>
                <a:spcPct val="8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252571"/>
                </a:solidFill>
                <a:effectLst/>
                <a:uLnTx/>
                <a:uFillTx/>
                <a:latin typeface="Comic Sans MS" pitchFamily="66" charset="0"/>
                <a:ea typeface="+mn-ea"/>
                <a:cs typeface="+mn-cs"/>
              </a:rPr>
              <a:t>General</a:t>
            </a:r>
            <a:endParaRPr kumimoji="0" lang="en-US" altLang="en-US" sz="2000" b="1" i="0" u="none" strike="noStrike" kern="1200" cap="none" spc="0" normalizeH="0" baseline="0" noProof="0" dirty="0">
              <a:ln>
                <a:noFill/>
              </a:ln>
              <a:solidFill>
                <a:srgbClr val="252571"/>
              </a:solidFill>
              <a:effectLst/>
              <a:uLnTx/>
              <a:uFillTx/>
              <a:latin typeface="Comic Sans MS" pitchFamily="66" charset="0"/>
              <a:ea typeface="+mn-ea"/>
              <a:cs typeface="+mn-cs"/>
            </a:endParaRPr>
          </a:p>
          <a:p>
            <a:pPr marL="0" marR="0" lvl="0" indent="0" algn="l" defTabSz="457200" rtl="0" eaLnBrk="0" fontAlgn="auto" latinLnBrk="0" hangingPunct="0">
              <a:lnSpc>
                <a:spcPct val="8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252571"/>
                </a:solidFill>
                <a:effectLst/>
                <a:uLnTx/>
                <a:uFillTx/>
                <a:latin typeface="Comic Sans MS" pitchFamily="66" charset="0"/>
                <a:ea typeface="+mn-ea"/>
                <a:cs typeface="+mn-cs"/>
              </a:rPr>
              <a:t>Classroom</a:t>
            </a:r>
          </a:p>
        </p:txBody>
      </p:sp>
      <p:grpSp>
        <p:nvGrpSpPr>
          <p:cNvPr id="5" name="Group 4" title="Enrichment types, showing the interconnectedness of Type I, General Exploratory Activities, Type II, Group Training Activities, and Type III, Individual &amp; Small Group Investigations of Real Problems"/>
          <p:cNvGrpSpPr/>
          <p:nvPr/>
        </p:nvGrpSpPr>
        <p:grpSpPr>
          <a:xfrm>
            <a:off x="2013316" y="1796513"/>
            <a:ext cx="5701934" cy="3621625"/>
            <a:chOff x="1298104" y="1833563"/>
            <a:chExt cx="5871046" cy="3729037"/>
          </a:xfrm>
        </p:grpSpPr>
        <p:grpSp>
          <p:nvGrpSpPr>
            <p:cNvPr id="23554" name="Group 2"/>
            <p:cNvGrpSpPr>
              <a:grpSpLocks/>
            </p:cNvGrpSpPr>
            <p:nvPr/>
          </p:nvGrpSpPr>
          <p:grpSpPr bwMode="auto">
            <a:xfrm>
              <a:off x="1651000" y="1841500"/>
              <a:ext cx="5397500" cy="3721100"/>
              <a:chOff x="720" y="720"/>
              <a:chExt cx="4320" cy="3024"/>
            </a:xfrm>
          </p:grpSpPr>
          <p:sp>
            <p:nvSpPr>
              <p:cNvPr id="23562" name="Freeform 3"/>
              <p:cNvSpPr>
                <a:spLocks/>
              </p:cNvSpPr>
              <p:nvPr/>
            </p:nvSpPr>
            <p:spPr bwMode="auto">
              <a:xfrm flipV="1">
                <a:off x="1152" y="2448"/>
                <a:ext cx="576" cy="576"/>
              </a:xfrm>
              <a:custGeom>
                <a:avLst/>
                <a:gdLst>
                  <a:gd name="T0" fmla="*/ 144 w 576"/>
                  <a:gd name="T1" fmla="*/ 576 h 576"/>
                  <a:gd name="T2" fmla="*/ 144 w 576"/>
                  <a:gd name="T3" fmla="*/ 288 h 576"/>
                  <a:gd name="T4" fmla="*/ 0 w 576"/>
                  <a:gd name="T5" fmla="*/ 288 h 576"/>
                  <a:gd name="T6" fmla="*/ 288 w 576"/>
                  <a:gd name="T7" fmla="*/ 0 h 576"/>
                  <a:gd name="T8" fmla="*/ 576 w 576"/>
                  <a:gd name="T9" fmla="*/ 288 h 576"/>
                  <a:gd name="T10" fmla="*/ 432 w 576"/>
                  <a:gd name="T11" fmla="*/ 288 h 576"/>
                  <a:gd name="T12" fmla="*/ 432 w 576"/>
                  <a:gd name="T13" fmla="*/ 576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576">
                    <a:moveTo>
                      <a:pt x="144" y="576"/>
                    </a:moveTo>
                    <a:lnTo>
                      <a:pt x="144" y="288"/>
                    </a:lnTo>
                    <a:lnTo>
                      <a:pt x="0" y="288"/>
                    </a:lnTo>
                    <a:lnTo>
                      <a:pt x="288" y="0"/>
                    </a:lnTo>
                    <a:lnTo>
                      <a:pt x="576" y="288"/>
                    </a:lnTo>
                    <a:lnTo>
                      <a:pt x="432" y="288"/>
                    </a:lnTo>
                    <a:lnTo>
                      <a:pt x="432" y="576"/>
                    </a:lnTo>
                  </a:path>
                </a:pathLst>
              </a:custGeom>
              <a:noFill/>
              <a:ln w="28575" cmpd="sng">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3" name="Freeform 4"/>
              <p:cNvSpPr>
                <a:spLocks/>
              </p:cNvSpPr>
              <p:nvPr/>
            </p:nvSpPr>
            <p:spPr bwMode="auto">
              <a:xfrm>
                <a:off x="1728" y="1872"/>
                <a:ext cx="576" cy="576"/>
              </a:xfrm>
              <a:custGeom>
                <a:avLst/>
                <a:gdLst>
                  <a:gd name="T0" fmla="*/ 144 w 576"/>
                  <a:gd name="T1" fmla="*/ 576 h 576"/>
                  <a:gd name="T2" fmla="*/ 144 w 576"/>
                  <a:gd name="T3" fmla="*/ 288 h 576"/>
                  <a:gd name="T4" fmla="*/ 0 w 576"/>
                  <a:gd name="T5" fmla="*/ 288 h 576"/>
                  <a:gd name="T6" fmla="*/ 288 w 576"/>
                  <a:gd name="T7" fmla="*/ 0 h 576"/>
                  <a:gd name="T8" fmla="*/ 576 w 576"/>
                  <a:gd name="T9" fmla="*/ 288 h 576"/>
                  <a:gd name="T10" fmla="*/ 432 w 576"/>
                  <a:gd name="T11" fmla="*/ 288 h 576"/>
                  <a:gd name="T12" fmla="*/ 432 w 576"/>
                  <a:gd name="T13" fmla="*/ 576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576">
                    <a:moveTo>
                      <a:pt x="144" y="576"/>
                    </a:moveTo>
                    <a:lnTo>
                      <a:pt x="144" y="288"/>
                    </a:lnTo>
                    <a:lnTo>
                      <a:pt x="0" y="288"/>
                    </a:lnTo>
                    <a:lnTo>
                      <a:pt x="288" y="0"/>
                    </a:lnTo>
                    <a:lnTo>
                      <a:pt x="576" y="288"/>
                    </a:lnTo>
                    <a:lnTo>
                      <a:pt x="432" y="288"/>
                    </a:lnTo>
                    <a:lnTo>
                      <a:pt x="432" y="576"/>
                    </a:lnTo>
                  </a:path>
                </a:pathLst>
              </a:custGeom>
              <a:noFill/>
              <a:ln w="28575" cmpd="sng">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4" name="Freeform 5"/>
              <p:cNvSpPr>
                <a:spLocks/>
              </p:cNvSpPr>
              <p:nvPr/>
            </p:nvSpPr>
            <p:spPr bwMode="auto">
              <a:xfrm>
                <a:off x="3456" y="1872"/>
                <a:ext cx="576" cy="576"/>
              </a:xfrm>
              <a:custGeom>
                <a:avLst/>
                <a:gdLst>
                  <a:gd name="T0" fmla="*/ 144 w 576"/>
                  <a:gd name="T1" fmla="*/ 576 h 576"/>
                  <a:gd name="T2" fmla="*/ 144 w 576"/>
                  <a:gd name="T3" fmla="*/ 288 h 576"/>
                  <a:gd name="T4" fmla="*/ 0 w 576"/>
                  <a:gd name="T5" fmla="*/ 288 h 576"/>
                  <a:gd name="T6" fmla="*/ 288 w 576"/>
                  <a:gd name="T7" fmla="*/ 0 h 576"/>
                  <a:gd name="T8" fmla="*/ 576 w 576"/>
                  <a:gd name="T9" fmla="*/ 288 h 576"/>
                  <a:gd name="T10" fmla="*/ 432 w 576"/>
                  <a:gd name="T11" fmla="*/ 288 h 576"/>
                  <a:gd name="T12" fmla="*/ 432 w 576"/>
                  <a:gd name="T13" fmla="*/ 576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576">
                    <a:moveTo>
                      <a:pt x="144" y="576"/>
                    </a:moveTo>
                    <a:lnTo>
                      <a:pt x="144" y="288"/>
                    </a:lnTo>
                    <a:lnTo>
                      <a:pt x="0" y="288"/>
                    </a:lnTo>
                    <a:lnTo>
                      <a:pt x="288" y="0"/>
                    </a:lnTo>
                    <a:lnTo>
                      <a:pt x="576" y="288"/>
                    </a:lnTo>
                    <a:lnTo>
                      <a:pt x="432" y="288"/>
                    </a:lnTo>
                    <a:lnTo>
                      <a:pt x="432" y="576"/>
                    </a:lnTo>
                  </a:path>
                </a:pathLst>
              </a:custGeom>
              <a:noFill/>
              <a:ln w="28575" cmpd="sng">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5" name="Freeform 6"/>
              <p:cNvSpPr>
                <a:spLocks/>
              </p:cNvSpPr>
              <p:nvPr/>
            </p:nvSpPr>
            <p:spPr bwMode="auto">
              <a:xfrm flipV="1">
                <a:off x="4032" y="2448"/>
                <a:ext cx="576" cy="576"/>
              </a:xfrm>
              <a:custGeom>
                <a:avLst/>
                <a:gdLst>
                  <a:gd name="T0" fmla="*/ 144 w 576"/>
                  <a:gd name="T1" fmla="*/ 576 h 576"/>
                  <a:gd name="T2" fmla="*/ 144 w 576"/>
                  <a:gd name="T3" fmla="*/ 288 h 576"/>
                  <a:gd name="T4" fmla="*/ 0 w 576"/>
                  <a:gd name="T5" fmla="*/ 288 h 576"/>
                  <a:gd name="T6" fmla="*/ 288 w 576"/>
                  <a:gd name="T7" fmla="*/ 0 h 576"/>
                  <a:gd name="T8" fmla="*/ 576 w 576"/>
                  <a:gd name="T9" fmla="*/ 288 h 576"/>
                  <a:gd name="T10" fmla="*/ 432 w 576"/>
                  <a:gd name="T11" fmla="*/ 288 h 576"/>
                  <a:gd name="T12" fmla="*/ 432 w 576"/>
                  <a:gd name="T13" fmla="*/ 576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576">
                    <a:moveTo>
                      <a:pt x="144" y="576"/>
                    </a:moveTo>
                    <a:lnTo>
                      <a:pt x="144" y="288"/>
                    </a:lnTo>
                    <a:lnTo>
                      <a:pt x="0" y="288"/>
                    </a:lnTo>
                    <a:lnTo>
                      <a:pt x="288" y="0"/>
                    </a:lnTo>
                    <a:lnTo>
                      <a:pt x="576" y="288"/>
                    </a:lnTo>
                    <a:lnTo>
                      <a:pt x="432" y="288"/>
                    </a:lnTo>
                    <a:lnTo>
                      <a:pt x="432" y="576"/>
                    </a:lnTo>
                  </a:path>
                </a:pathLst>
              </a:custGeom>
              <a:noFill/>
              <a:ln w="28575" cmpd="sng">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6" name="Freeform 7"/>
              <p:cNvSpPr>
                <a:spLocks/>
              </p:cNvSpPr>
              <p:nvPr/>
            </p:nvSpPr>
            <p:spPr bwMode="auto">
              <a:xfrm rot="16200000" flipV="1">
                <a:off x="2880" y="1584"/>
                <a:ext cx="576" cy="576"/>
              </a:xfrm>
              <a:custGeom>
                <a:avLst/>
                <a:gdLst>
                  <a:gd name="T0" fmla="*/ 144 w 576"/>
                  <a:gd name="T1" fmla="*/ 576 h 576"/>
                  <a:gd name="T2" fmla="*/ 144 w 576"/>
                  <a:gd name="T3" fmla="*/ 288 h 576"/>
                  <a:gd name="T4" fmla="*/ 0 w 576"/>
                  <a:gd name="T5" fmla="*/ 288 h 576"/>
                  <a:gd name="T6" fmla="*/ 288 w 576"/>
                  <a:gd name="T7" fmla="*/ 0 h 576"/>
                  <a:gd name="T8" fmla="*/ 576 w 576"/>
                  <a:gd name="T9" fmla="*/ 288 h 576"/>
                  <a:gd name="T10" fmla="*/ 432 w 576"/>
                  <a:gd name="T11" fmla="*/ 288 h 576"/>
                  <a:gd name="T12" fmla="*/ 432 w 576"/>
                  <a:gd name="T13" fmla="*/ 576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576">
                    <a:moveTo>
                      <a:pt x="144" y="576"/>
                    </a:moveTo>
                    <a:lnTo>
                      <a:pt x="144" y="288"/>
                    </a:lnTo>
                    <a:lnTo>
                      <a:pt x="0" y="288"/>
                    </a:lnTo>
                    <a:lnTo>
                      <a:pt x="288" y="0"/>
                    </a:lnTo>
                    <a:lnTo>
                      <a:pt x="576" y="288"/>
                    </a:lnTo>
                    <a:lnTo>
                      <a:pt x="432" y="288"/>
                    </a:lnTo>
                    <a:lnTo>
                      <a:pt x="432" y="576"/>
                    </a:lnTo>
                  </a:path>
                </a:pathLst>
              </a:custGeom>
              <a:noFill/>
              <a:ln w="28575" cmpd="sng">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7" name="Freeform 8"/>
              <p:cNvSpPr>
                <a:spLocks/>
              </p:cNvSpPr>
              <p:nvPr/>
            </p:nvSpPr>
            <p:spPr bwMode="auto">
              <a:xfrm rot="5400000" flipH="1" flipV="1">
                <a:off x="2304" y="1008"/>
                <a:ext cx="576" cy="576"/>
              </a:xfrm>
              <a:custGeom>
                <a:avLst/>
                <a:gdLst>
                  <a:gd name="T0" fmla="*/ 144 w 576"/>
                  <a:gd name="T1" fmla="*/ 576 h 576"/>
                  <a:gd name="T2" fmla="*/ 144 w 576"/>
                  <a:gd name="T3" fmla="*/ 288 h 576"/>
                  <a:gd name="T4" fmla="*/ 0 w 576"/>
                  <a:gd name="T5" fmla="*/ 288 h 576"/>
                  <a:gd name="T6" fmla="*/ 288 w 576"/>
                  <a:gd name="T7" fmla="*/ 0 h 576"/>
                  <a:gd name="T8" fmla="*/ 576 w 576"/>
                  <a:gd name="T9" fmla="*/ 288 h 576"/>
                  <a:gd name="T10" fmla="*/ 432 w 576"/>
                  <a:gd name="T11" fmla="*/ 288 h 576"/>
                  <a:gd name="T12" fmla="*/ 432 w 576"/>
                  <a:gd name="T13" fmla="*/ 576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576">
                    <a:moveTo>
                      <a:pt x="144" y="576"/>
                    </a:moveTo>
                    <a:lnTo>
                      <a:pt x="144" y="288"/>
                    </a:lnTo>
                    <a:lnTo>
                      <a:pt x="0" y="288"/>
                    </a:lnTo>
                    <a:lnTo>
                      <a:pt x="288" y="0"/>
                    </a:lnTo>
                    <a:lnTo>
                      <a:pt x="576" y="288"/>
                    </a:lnTo>
                    <a:lnTo>
                      <a:pt x="432" y="288"/>
                    </a:lnTo>
                    <a:lnTo>
                      <a:pt x="432" y="576"/>
                    </a:lnTo>
                  </a:path>
                </a:pathLst>
              </a:custGeom>
              <a:noFill/>
              <a:ln w="28575" cmpd="sng">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8" name="Line 9"/>
              <p:cNvSpPr>
                <a:spLocks noChangeShapeType="1"/>
              </p:cNvSpPr>
              <p:nvPr/>
            </p:nvSpPr>
            <p:spPr bwMode="auto">
              <a:xfrm flipH="1">
                <a:off x="720" y="2448"/>
                <a:ext cx="584"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9" name="Line 10"/>
              <p:cNvSpPr>
                <a:spLocks noChangeShapeType="1"/>
              </p:cNvSpPr>
              <p:nvPr/>
            </p:nvSpPr>
            <p:spPr bwMode="auto">
              <a:xfrm flipH="1">
                <a:off x="1576" y="2448"/>
                <a:ext cx="306"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0" name="Line 11"/>
              <p:cNvSpPr>
                <a:spLocks noChangeShapeType="1"/>
              </p:cNvSpPr>
              <p:nvPr/>
            </p:nvSpPr>
            <p:spPr bwMode="auto">
              <a:xfrm flipH="1">
                <a:off x="2150" y="2448"/>
                <a:ext cx="1458"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1" name="Line 12"/>
              <p:cNvSpPr>
                <a:spLocks noChangeShapeType="1"/>
              </p:cNvSpPr>
              <p:nvPr/>
            </p:nvSpPr>
            <p:spPr bwMode="auto">
              <a:xfrm flipH="1">
                <a:off x="3880" y="2448"/>
                <a:ext cx="306"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2" name="Line 13"/>
              <p:cNvSpPr>
                <a:spLocks noChangeShapeType="1"/>
              </p:cNvSpPr>
              <p:nvPr/>
            </p:nvSpPr>
            <p:spPr bwMode="auto">
              <a:xfrm flipH="1">
                <a:off x="4456" y="2448"/>
                <a:ext cx="584"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3" name="Line 14"/>
              <p:cNvSpPr>
                <a:spLocks noChangeShapeType="1"/>
              </p:cNvSpPr>
              <p:nvPr/>
            </p:nvSpPr>
            <p:spPr bwMode="auto">
              <a:xfrm rot="16200000" flipH="1">
                <a:off x="2659" y="2227"/>
                <a:ext cx="442"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4" name="Line 15"/>
              <p:cNvSpPr>
                <a:spLocks noChangeShapeType="1"/>
              </p:cNvSpPr>
              <p:nvPr/>
            </p:nvSpPr>
            <p:spPr bwMode="auto">
              <a:xfrm rot="16200000" flipH="1">
                <a:off x="2727" y="1585"/>
                <a:ext cx="306"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5" name="Line 16"/>
              <p:cNvSpPr>
                <a:spLocks noChangeShapeType="1"/>
              </p:cNvSpPr>
              <p:nvPr/>
            </p:nvSpPr>
            <p:spPr bwMode="auto">
              <a:xfrm rot="16200000" flipH="1">
                <a:off x="2660" y="940"/>
                <a:ext cx="440" cy="0"/>
              </a:xfrm>
              <a:prstGeom prst="line">
                <a:avLst/>
              </a:prstGeom>
              <a:noFill/>
              <a:ln w="28575">
                <a:solidFill>
                  <a:schemeClr val="tx2"/>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76" name="Rectangle 17"/>
              <p:cNvSpPr>
                <a:spLocks noChangeArrowheads="1"/>
              </p:cNvSpPr>
              <p:nvPr/>
            </p:nvSpPr>
            <p:spPr bwMode="auto">
              <a:xfrm>
                <a:off x="720" y="720"/>
                <a:ext cx="4320" cy="3024"/>
              </a:xfrm>
              <a:prstGeom prst="rect">
                <a:avLst/>
              </a:prstGeom>
              <a:noFill/>
              <a:ln w="28575">
                <a:solidFill>
                  <a:schemeClr val="tx2"/>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bg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5D5B4E"/>
                  </a:solidFill>
                  <a:effectLst/>
                  <a:uLnTx/>
                  <a:uFillTx/>
                  <a:latin typeface="Arial" charset="0"/>
                  <a:ea typeface="+mn-ea"/>
                  <a:cs typeface="+mn-cs"/>
                </a:endParaRPr>
              </a:p>
            </p:txBody>
          </p:sp>
        </p:grpSp>
        <p:sp>
          <p:nvSpPr>
            <p:cNvPr id="23557" name="Text Box 20"/>
            <p:cNvSpPr txBox="1">
              <a:spLocks noChangeArrowheads="1"/>
            </p:cNvSpPr>
            <p:nvPr/>
          </p:nvSpPr>
          <p:spPr bwMode="auto">
            <a:xfrm>
              <a:off x="1298104" y="1841500"/>
              <a:ext cx="2844800" cy="14335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800080"/>
                  </a:solidFill>
                  <a:effectLst/>
                  <a:uLnTx/>
                  <a:uFillTx/>
                  <a:latin typeface="Comic Sans MS" pitchFamily="66" charset="0"/>
                  <a:ea typeface="+mn-ea"/>
                  <a:cs typeface="+mn-cs"/>
                </a:rPr>
                <a:t>TYPE I</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5D5B4E"/>
                  </a:solidFill>
                  <a:effectLst/>
                  <a:uLnTx/>
                  <a:uFillTx/>
                  <a:latin typeface="Comic Sans MS" pitchFamily="66" charset="0"/>
                  <a:ea typeface="+mn-ea"/>
                  <a:cs typeface="+mn-cs"/>
                </a:rPr>
                <a:t>GENERAL</a:t>
              </a:r>
              <a:r>
                <a:rPr kumimoji="0" lang="en-US" altLang="en-US" sz="2000" b="0" i="0" u="none" strike="noStrike" kern="1200" cap="none" spc="0" normalizeH="0" baseline="0" noProof="0" dirty="0">
                  <a:ln>
                    <a:noFill/>
                  </a:ln>
                  <a:solidFill>
                    <a:srgbClr val="800080"/>
                  </a:solidFill>
                  <a:effectLst/>
                  <a:uLnTx/>
                  <a:uFillTx/>
                  <a:latin typeface="Comic Sans MS" pitchFamily="66" charset="0"/>
                  <a:ea typeface="+mn-ea"/>
                  <a:cs typeface="+mn-cs"/>
                </a:rPr>
                <a:t> EXPLORATORY ACTIVITIES</a:t>
              </a:r>
              <a:endParaRPr kumimoji="0" lang="en-US" altLang="en-US" sz="1800" b="0" i="0" u="none" strike="noStrike" kern="1200" cap="none" spc="0" normalizeH="0" baseline="0" noProof="0" dirty="0">
                <a:ln>
                  <a:noFill/>
                </a:ln>
                <a:solidFill>
                  <a:srgbClr val="0000FF"/>
                </a:solidFill>
                <a:effectLst/>
                <a:uLnTx/>
                <a:uFillTx/>
                <a:latin typeface="Comic Sans MS" pitchFamily="66" charset="0"/>
                <a:ea typeface="+mn-ea"/>
                <a:cs typeface="+mn-cs"/>
              </a:endParaRPr>
            </a:p>
          </p:txBody>
        </p:sp>
        <p:sp>
          <p:nvSpPr>
            <p:cNvPr id="74773" name="Text Box 21"/>
            <p:cNvSpPr txBox="1">
              <a:spLocks noChangeArrowheads="1"/>
            </p:cNvSpPr>
            <p:nvPr/>
          </p:nvSpPr>
          <p:spPr bwMode="auto">
            <a:xfrm>
              <a:off x="4933950" y="1833563"/>
              <a:ext cx="2235200" cy="14335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E86948"/>
                  </a:solidFill>
                  <a:effectLst/>
                  <a:uLnTx/>
                  <a:uFillTx/>
                  <a:latin typeface="Comic Sans MS" pitchFamily="66" charset="0"/>
                  <a:ea typeface="+mn-ea"/>
                  <a:cs typeface="+mn-cs"/>
                </a:rPr>
                <a:t>TYPE II</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E86948"/>
                  </a:solidFill>
                  <a:effectLst/>
                  <a:uLnTx/>
                  <a:uFillTx/>
                  <a:latin typeface="Comic Sans MS" pitchFamily="66" charset="0"/>
                  <a:ea typeface="+mn-ea"/>
                  <a:cs typeface="+mn-cs"/>
                </a:rPr>
                <a:t>GROUP TRAINING ACTIVITIES</a:t>
              </a:r>
              <a:endParaRPr kumimoji="0" lang="en-US" altLang="en-US" sz="1800" b="0" i="0" u="none" strike="noStrike" kern="1200" cap="none" spc="0" normalizeH="0" baseline="0" noProof="0" dirty="0">
                <a:ln>
                  <a:noFill/>
                </a:ln>
                <a:solidFill>
                  <a:srgbClr val="E86948"/>
                </a:solidFill>
                <a:effectLst/>
                <a:uLnTx/>
                <a:uFillTx/>
                <a:latin typeface="Comic Sans MS" pitchFamily="66" charset="0"/>
                <a:ea typeface="+mn-ea"/>
                <a:cs typeface="+mn-cs"/>
              </a:endParaRPr>
            </a:p>
          </p:txBody>
        </p:sp>
        <p:sp>
          <p:nvSpPr>
            <p:cNvPr id="74774" name="Text Box 22"/>
            <p:cNvSpPr txBox="1">
              <a:spLocks noChangeArrowheads="1"/>
            </p:cNvSpPr>
            <p:nvPr/>
          </p:nvSpPr>
          <p:spPr bwMode="auto">
            <a:xfrm>
              <a:off x="1764735" y="4183832"/>
              <a:ext cx="5308600" cy="113877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52571"/>
                  </a:solidFill>
                  <a:effectLst/>
                  <a:uLnTx/>
                  <a:uFillTx/>
                  <a:latin typeface="Comic Sans MS" pitchFamily="66" charset="0"/>
                  <a:ea typeface="+mn-ea"/>
                  <a:cs typeface="+mn-cs"/>
                </a:rPr>
                <a:t>TYPE III</a:t>
              </a:r>
              <a:endParaRPr kumimoji="0" lang="en-US" altLang="en-US" sz="2400" b="1" i="0" u="none" strike="noStrike" kern="1200" cap="none" spc="0" normalizeH="0" baseline="0" noProof="0" dirty="0">
                <a:ln>
                  <a:noFill/>
                </a:ln>
                <a:solidFill>
                  <a:srgbClr val="252571"/>
                </a:solidFill>
                <a:effectLst/>
                <a:uLnTx/>
                <a:uFillTx/>
                <a:latin typeface="Comic Sans MS" pitchFamily="66" charset="0"/>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252571"/>
                  </a:solidFill>
                  <a:effectLst/>
                  <a:uLnTx/>
                  <a:uFillTx/>
                  <a:latin typeface="Comic Sans MS" pitchFamily="66" charset="0"/>
                  <a:ea typeface="+mn-ea"/>
                  <a:cs typeface="+mn-cs"/>
                </a:rPr>
                <a:t>INDIVIDUAL &amp; SMALL GROUP INVESTIGATIONS OF REAL PROBLEMS</a:t>
              </a:r>
              <a:endParaRPr kumimoji="0" lang="en-US" altLang="en-US" sz="1800" b="0" i="0" u="none" strike="noStrike" kern="1200" cap="none" spc="0" normalizeH="0" baseline="0" noProof="0" dirty="0">
                <a:ln>
                  <a:noFill/>
                </a:ln>
                <a:solidFill>
                  <a:srgbClr val="252571"/>
                </a:solidFill>
                <a:effectLst/>
                <a:uLnTx/>
                <a:uFillTx/>
                <a:latin typeface="Comic Sans MS" pitchFamily="66" charset="0"/>
                <a:ea typeface="+mn-ea"/>
                <a:cs typeface="+mn-cs"/>
              </a:endParaRPr>
            </a:p>
          </p:txBody>
        </p:sp>
      </p:grpSp>
      <p:sp>
        <p:nvSpPr>
          <p:cNvPr id="23560" name="AutoShape 23" title="Arrow Pointing to Type III"/>
          <p:cNvSpPr>
            <a:spLocks noChangeArrowheads="1"/>
          </p:cNvSpPr>
          <p:nvPr/>
        </p:nvSpPr>
        <p:spPr bwMode="auto">
          <a:xfrm rot="11540298">
            <a:off x="6584399" y="4751526"/>
            <a:ext cx="1730129" cy="991160"/>
          </a:xfrm>
          <a:custGeom>
            <a:avLst/>
            <a:gdLst>
              <a:gd name="T0" fmla="*/ 2147483647 w 21600"/>
              <a:gd name="T1" fmla="*/ 572941418 h 21600"/>
              <a:gd name="T2" fmla="*/ 2147483647 w 21600"/>
              <a:gd name="T3" fmla="*/ 2147483647 h 21600"/>
              <a:gd name="T4" fmla="*/ 2147483647 w 21600"/>
              <a:gd name="T5" fmla="*/ 2147483647 h 21600"/>
              <a:gd name="T6" fmla="*/ 2147483647 w 21600"/>
              <a:gd name="T7" fmla="*/ -1265132598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966" y="6091"/>
                </a:moveTo>
                <a:cubicBezTo>
                  <a:pt x="12287" y="5778"/>
                  <a:pt x="11548" y="5617"/>
                  <a:pt x="10800" y="5617"/>
                </a:cubicBezTo>
                <a:cubicBezTo>
                  <a:pt x="8782" y="5617"/>
                  <a:pt x="6949" y="6787"/>
                  <a:pt x="6099" y="8616"/>
                </a:cubicBezTo>
                <a:lnTo>
                  <a:pt x="1005" y="6250"/>
                </a:lnTo>
                <a:cubicBezTo>
                  <a:pt x="2775" y="2438"/>
                  <a:pt x="6596" y="0"/>
                  <a:pt x="10800" y="0"/>
                </a:cubicBezTo>
                <a:cubicBezTo>
                  <a:pt x="12358" y="0"/>
                  <a:pt x="13898" y="337"/>
                  <a:pt x="15314" y="988"/>
                </a:cubicBezTo>
                <a:lnTo>
                  <a:pt x="16443" y="-1464"/>
                </a:lnTo>
                <a:lnTo>
                  <a:pt x="19145" y="5842"/>
                </a:lnTo>
                <a:lnTo>
                  <a:pt x="11837" y="8544"/>
                </a:lnTo>
                <a:lnTo>
                  <a:pt x="12966" y="6091"/>
                </a:lnTo>
                <a:close/>
              </a:path>
            </a:pathLst>
          </a:custGeom>
          <a:solidFill>
            <a:srgbClr val="99CCFF"/>
          </a:solidFill>
          <a:ln w="3175">
            <a:solidFill>
              <a:schemeClr val="tx2"/>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23561" name="Text Box 24"/>
          <p:cNvSpPr txBox="1">
            <a:spLocks noChangeArrowheads="1"/>
          </p:cNvSpPr>
          <p:nvPr/>
        </p:nvSpPr>
        <p:spPr bwMode="auto">
          <a:xfrm rot="1534851">
            <a:off x="7511846" y="4988865"/>
            <a:ext cx="1709826" cy="67710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900" b="1" i="0" u="none" strike="noStrike" kern="1200" cap="none" spc="0" normalizeH="0" baseline="0" noProof="0" dirty="0">
                <a:ln>
                  <a:noFill/>
                </a:ln>
                <a:solidFill>
                  <a:srgbClr val="252571"/>
                </a:solidFill>
                <a:effectLst/>
                <a:uLnTx/>
                <a:uFillTx/>
                <a:latin typeface="Comic Sans MS" pitchFamily="66" charset="0"/>
                <a:ea typeface="+mn-ea"/>
                <a:cs typeface="+mn-cs"/>
              </a:rPr>
              <a:t>Environment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900" b="1" i="0" u="none" strike="noStrike" kern="1200" cap="none" spc="0" normalizeH="0" baseline="0" noProof="0" dirty="0">
                <a:ln>
                  <a:noFill/>
                </a:ln>
                <a:solidFill>
                  <a:srgbClr val="252571"/>
                </a:solidFill>
                <a:effectLst/>
                <a:uLnTx/>
                <a:uFillTx/>
                <a:latin typeface="Comic Sans MS" pitchFamily="66" charset="0"/>
                <a:ea typeface="+mn-ea"/>
                <a:cs typeface="+mn-cs"/>
              </a:rPr>
              <a:t>in General</a:t>
            </a:r>
          </a:p>
        </p:txBody>
      </p:sp>
      <p:sp>
        <p:nvSpPr>
          <p:cNvPr id="27" name="Title 26"/>
          <p:cNvSpPr>
            <a:spLocks noGrp="1"/>
          </p:cNvSpPr>
          <p:nvPr>
            <p:ph type="title"/>
          </p:nvPr>
        </p:nvSpPr>
        <p:spPr/>
        <p:txBody>
          <a:bodyPr>
            <a:normAutofit/>
          </a:bodyPr>
          <a:lstStyle/>
          <a:p>
            <a:r>
              <a:rPr lang="en-US" sz="4400" b="1" dirty="0" smtClean="0"/>
              <a:t>Enrichment</a:t>
            </a:r>
            <a:endParaRPr lang="en-US" sz="4400" b="1"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B5FC7-3EA6-4044-A2C6-7273C414D8C6}"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p:cNvSpPr txBox="1"/>
          <p:nvPr/>
        </p:nvSpPr>
        <p:spPr>
          <a:xfrm>
            <a:off x="1875501" y="6157153"/>
            <a:ext cx="5573962"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latin typeface="Calibri"/>
                <a:ea typeface="+mn-ea"/>
                <a:cs typeface="+mn-cs"/>
              </a:rPr>
              <a:t>Reis and </a:t>
            </a:r>
            <a:r>
              <a:rPr kumimoji="0" lang="en-US" altLang="en-US" sz="1000" b="0" i="0" u="none" strike="noStrike" kern="1200" cap="none" spc="0" normalizeH="0" baseline="0" noProof="0" dirty="0" err="1">
                <a:ln>
                  <a:noFill/>
                </a:ln>
                <a:solidFill>
                  <a:schemeClr val="bg1"/>
                </a:solidFill>
                <a:effectLst/>
                <a:uLnTx/>
                <a:uFillTx/>
                <a:latin typeface="Calibri"/>
                <a:ea typeface="+mn-ea"/>
                <a:cs typeface="+mn-cs"/>
              </a:rPr>
              <a:t>Renzulli</a:t>
            </a:r>
            <a:r>
              <a:rPr kumimoji="0" lang="en-US" altLang="en-US" sz="1000" b="0" i="0" u="none" strike="noStrike" kern="1200" cap="none" spc="0" normalizeH="0" baseline="0" noProof="0" dirty="0">
                <a:ln>
                  <a:noFill/>
                </a:ln>
                <a:solidFill>
                  <a:schemeClr val="bg1"/>
                </a:solidFill>
                <a:effectLst/>
                <a:uLnTx/>
                <a:uFillTx/>
                <a:latin typeface="Calibri"/>
                <a:ea typeface="+mn-ea"/>
                <a:cs typeface="+mn-cs"/>
              </a:rPr>
              <a:t>,  (</a:t>
            </a:r>
            <a:r>
              <a:rPr kumimoji="0" lang="en-US" altLang="en-US" sz="1000" b="0" i="0" u="none" strike="noStrike" kern="1200" cap="none" spc="0" normalizeH="0" baseline="0" noProof="0" dirty="0" err="1">
                <a:ln>
                  <a:noFill/>
                </a:ln>
                <a:solidFill>
                  <a:schemeClr val="bg1"/>
                </a:solidFill>
                <a:effectLst/>
                <a:uLnTx/>
                <a:uFillTx/>
                <a:latin typeface="Calibri"/>
                <a:ea typeface="+mn-ea"/>
                <a:cs typeface="+mn-cs"/>
              </a:rPr>
              <a:t>nd</a:t>
            </a:r>
            <a:r>
              <a:rPr kumimoji="0" lang="en-US" altLang="en-US" sz="1000" b="0" i="0" u="none" strike="noStrike" kern="1200" cap="none" spc="0" normalizeH="0" baseline="0" noProof="0" dirty="0">
                <a:ln>
                  <a:noFill/>
                </a:ln>
                <a:solidFill>
                  <a:schemeClr val="bg1"/>
                </a:solidFill>
                <a:effectLst/>
                <a:uLnTx/>
                <a:uFillTx/>
                <a:latin typeface="Calibri"/>
                <a:ea typeface="+mn-ea"/>
                <a:cs typeface="+mn-cs"/>
              </a:rPr>
              <a:t>). The </a:t>
            </a:r>
            <a:r>
              <a:rPr kumimoji="0" lang="en-US" altLang="en-US" sz="1000" b="0" i="0" u="none" strike="noStrike" kern="1200" cap="none" spc="0" normalizeH="0" baseline="0" noProof="0" dirty="0" err="1">
                <a:ln>
                  <a:noFill/>
                </a:ln>
                <a:solidFill>
                  <a:schemeClr val="bg1"/>
                </a:solidFill>
                <a:effectLst/>
                <a:uLnTx/>
                <a:uFillTx/>
                <a:latin typeface="Calibri"/>
                <a:ea typeface="+mn-ea"/>
                <a:cs typeface="+mn-cs"/>
              </a:rPr>
              <a:t>schoolwide</a:t>
            </a:r>
            <a:r>
              <a:rPr kumimoji="0" lang="en-US" altLang="en-US" sz="1000" b="0" i="0" u="none" strike="noStrike" kern="1200" cap="none" spc="0" normalizeH="0" baseline="0" noProof="0" dirty="0">
                <a:ln>
                  <a:noFill/>
                </a:ln>
                <a:solidFill>
                  <a:schemeClr val="bg1"/>
                </a:solidFill>
                <a:effectLst/>
                <a:uLnTx/>
                <a:uFillTx/>
                <a:latin typeface="Calibri"/>
                <a:ea typeface="+mn-ea"/>
                <a:cs typeface="+mn-cs"/>
              </a:rPr>
              <a:t> </a:t>
            </a:r>
            <a:r>
              <a:rPr kumimoji="0" lang="en-US" altLang="en-US" sz="1000" b="0" i="0" u="none" strike="noStrike" kern="1200" cap="none" spc="0" normalizeH="0" baseline="0" noProof="0" dirty="0" err="1">
                <a:ln>
                  <a:noFill/>
                </a:ln>
                <a:solidFill>
                  <a:schemeClr val="bg1"/>
                </a:solidFill>
                <a:effectLst/>
                <a:uLnTx/>
                <a:uFillTx/>
                <a:latin typeface="Calibri"/>
                <a:ea typeface="+mn-ea"/>
                <a:cs typeface="+mn-cs"/>
              </a:rPr>
              <a:t>enrichiment</a:t>
            </a:r>
            <a:r>
              <a:rPr kumimoji="0" lang="en-US" altLang="en-US" sz="1000" b="0" i="0" u="none" strike="noStrike" kern="1200" cap="none" spc="0" normalizeH="0" baseline="0" noProof="0" dirty="0">
                <a:ln>
                  <a:noFill/>
                </a:ln>
                <a:solidFill>
                  <a:schemeClr val="bg1"/>
                </a:solidFill>
                <a:effectLst/>
                <a:uLnTx/>
                <a:uFillTx/>
                <a:latin typeface="Calibri"/>
                <a:ea typeface="+mn-ea"/>
                <a:cs typeface="+mn-cs"/>
              </a:rPr>
              <a:t> model: A focus on student strengths and interests.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latin typeface="Calibri"/>
                <a:ea typeface="+mn-ea"/>
                <a:cs typeface="+mn-cs"/>
              </a:rPr>
              <a:t>Retrieved from  http://www.gifted.uconn.edu/sem/pdf/Systems_and_Models-ReisRenzulli.pdf </a:t>
            </a:r>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0742498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Flexible Grouping Across Content Areas </a:t>
            </a:r>
            <a:endParaRPr lang="en-US" b="1" dirty="0"/>
          </a:p>
        </p:txBody>
      </p:sp>
      <p:sp>
        <p:nvSpPr>
          <p:cNvPr id="3" name="Content Placeholder 2"/>
          <p:cNvSpPr>
            <a:spLocks noGrp="1"/>
          </p:cNvSpPr>
          <p:nvPr>
            <p:ph idx="1"/>
          </p:nvPr>
        </p:nvSpPr>
        <p:spPr>
          <a:xfrm>
            <a:off x="457200" y="1752600"/>
            <a:ext cx="8229600" cy="4953000"/>
          </a:xfrm>
        </p:spPr>
        <p:txBody>
          <a:bodyPr>
            <a:normAutofit/>
          </a:bodyPr>
          <a:lstStyle/>
          <a:p>
            <a:r>
              <a:rPr lang="en-US" dirty="0" smtClean="0"/>
              <a:t>Group by readiness flexibly in the classroom to target instruction</a:t>
            </a:r>
          </a:p>
          <a:p>
            <a:pPr lvl="1"/>
            <a:r>
              <a:rPr lang="en-US" dirty="0" smtClean="0"/>
              <a:t>Pre-assess</a:t>
            </a:r>
          </a:p>
          <a:p>
            <a:pPr lvl="1"/>
            <a:r>
              <a:rPr lang="en-US" dirty="0" smtClean="0"/>
              <a:t>Group by ability/readiness</a:t>
            </a:r>
          </a:p>
          <a:p>
            <a:pPr lvl="1"/>
            <a:r>
              <a:rPr lang="en-US" dirty="0" smtClean="0"/>
              <a:t>Teach in small groups</a:t>
            </a:r>
            <a:endParaRPr lang="en-US" dirty="0"/>
          </a:p>
          <a:p>
            <a:r>
              <a:rPr lang="en-US" dirty="0"/>
              <a:t>Group by readiness across grade levels </a:t>
            </a:r>
          </a:p>
          <a:p>
            <a:pPr lvl="1"/>
            <a:r>
              <a:rPr lang="en-US" dirty="0"/>
              <a:t>Pre-assess</a:t>
            </a:r>
          </a:p>
          <a:p>
            <a:pPr lvl="1"/>
            <a:r>
              <a:rPr lang="en-US" dirty="0"/>
              <a:t>Group by ability/readiness</a:t>
            </a:r>
          </a:p>
          <a:p>
            <a:pPr lvl="1"/>
            <a:r>
              <a:rPr lang="en-US" dirty="0"/>
              <a:t>Teach in small groups or whole class of similar readiness</a:t>
            </a:r>
          </a:p>
          <a:p>
            <a:r>
              <a:rPr lang="en-US" dirty="0" smtClean="0"/>
              <a:t>Multiage </a:t>
            </a:r>
            <a:r>
              <a:rPr lang="en-US" dirty="0"/>
              <a:t>classrooms</a:t>
            </a:r>
          </a:p>
          <a:p>
            <a:pPr lvl="1"/>
            <a:r>
              <a:rPr lang="en-US" dirty="0"/>
              <a:t>Grades 1-3, 4-6, 7-9</a:t>
            </a:r>
          </a:p>
          <a:p>
            <a:pPr lvl="1"/>
            <a:r>
              <a:rPr lang="en-US" dirty="0"/>
              <a:t>Rotate core curriculum on a three year cycle, not one</a:t>
            </a:r>
          </a:p>
          <a:p>
            <a:pPr lvl="1"/>
            <a:r>
              <a:rPr lang="en-US" dirty="0"/>
              <a:t>Students move progressively through and meet standards/benchmarks by end of three year period</a:t>
            </a:r>
          </a:p>
          <a:p>
            <a:pPr marL="411480" lvl="1"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05094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81000"/>
            <a:ext cx="7848600" cy="1143000"/>
          </a:xfrm>
        </p:spPr>
        <p:txBody>
          <a:bodyPr/>
          <a:lstStyle/>
          <a:p>
            <a:r>
              <a:rPr lang="en-US" b="1" dirty="0" smtClean="0"/>
              <a:t>Cluster </a:t>
            </a:r>
            <a:r>
              <a:rPr lang="en-US" b="1" dirty="0"/>
              <a:t>Grouping </a:t>
            </a:r>
          </a:p>
        </p:txBody>
      </p:sp>
      <p:sp>
        <p:nvSpPr>
          <p:cNvPr id="21507" name="Rectangle 3"/>
          <p:cNvSpPr>
            <a:spLocks noGrp="1" noChangeArrowheads="1"/>
          </p:cNvSpPr>
          <p:nvPr>
            <p:ph type="body" idx="1"/>
          </p:nvPr>
        </p:nvSpPr>
        <p:spPr>
          <a:xfrm>
            <a:off x="685800" y="1752600"/>
            <a:ext cx="7848600" cy="4114800"/>
          </a:xfrm>
        </p:spPr>
        <p:txBody>
          <a:bodyPr/>
          <a:lstStyle/>
          <a:p>
            <a:pPr>
              <a:lnSpc>
                <a:spcPct val="90000"/>
              </a:lnSpc>
              <a:buFont typeface="Monotype Sorts" pitchFamily="-110" charset="2"/>
              <a:buNone/>
            </a:pPr>
            <a:r>
              <a:rPr lang="en-US" sz="3200" dirty="0" smtClean="0"/>
              <a:t> Common </a:t>
            </a:r>
            <a:r>
              <a:rPr lang="en-US" sz="3200" dirty="0"/>
              <a:t>gifted education practice that places a group of high </a:t>
            </a:r>
            <a:r>
              <a:rPr lang="en-US" sz="3200" dirty="0" smtClean="0"/>
              <a:t>achieving students in </a:t>
            </a:r>
            <a:r>
              <a:rPr lang="en-US" sz="3200" dirty="0"/>
              <a:t>a classroom with other students and with a teacher who has received training or who is willing to differentiate curriculum and instruction for the identified cluster students. </a:t>
            </a:r>
            <a:endParaRPr lang="en-US" sz="3200" dirty="0" smtClean="0"/>
          </a:p>
          <a:p>
            <a:pPr>
              <a:lnSpc>
                <a:spcPct val="90000"/>
              </a:lnSpc>
              <a:buFont typeface="Monotype Sorts" pitchFamily="-110" charset="2"/>
              <a:buNone/>
            </a:pPr>
            <a:endParaRPr lang="en-US" sz="3200" dirty="0" smtClean="0"/>
          </a:p>
          <a:p>
            <a:pPr>
              <a:lnSpc>
                <a:spcPct val="90000"/>
              </a:lnSpc>
              <a:buFont typeface="Monotype Sorts" pitchFamily="-110" charset="2"/>
              <a:buNone/>
            </a:pPr>
            <a:endParaRPr lang="en-US" sz="3200" dirty="0"/>
          </a:p>
        </p:txBody>
      </p:sp>
    </p:spTree>
    <p:extLst>
      <p:ext uri="{BB962C8B-B14F-4D97-AF65-F5344CB8AC3E}">
        <p14:creationId xmlns:p14="http://schemas.microsoft.com/office/powerpoint/2010/main" val="237963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241467"/>
            <a:ext cx="7543800" cy="1450757"/>
          </a:xfrm>
        </p:spPr>
        <p:txBody>
          <a:bodyPr/>
          <a:lstStyle/>
          <a:p>
            <a:r>
              <a:rPr lang="en-US" dirty="0" smtClean="0"/>
              <a:t>Description of Module: Array of Services</a:t>
            </a:r>
            <a:endParaRPr lang="en-US" dirty="0"/>
          </a:p>
        </p:txBody>
      </p:sp>
      <p:sp>
        <p:nvSpPr>
          <p:cNvPr id="3" name="Content Placeholder 2"/>
          <p:cNvSpPr>
            <a:spLocks noGrp="1"/>
          </p:cNvSpPr>
          <p:nvPr>
            <p:ph idx="1"/>
          </p:nvPr>
        </p:nvSpPr>
        <p:spPr>
          <a:xfrm>
            <a:off x="662940" y="1780091"/>
            <a:ext cx="7706360" cy="3658940"/>
          </a:xfrm>
        </p:spPr>
        <p:txBody>
          <a:bodyPr>
            <a:noAutofit/>
          </a:bodyPr>
          <a:lstStyle/>
          <a:p>
            <a:r>
              <a:rPr lang="en-US" sz="1400" dirty="0" smtClean="0"/>
              <a:t>This </a:t>
            </a:r>
            <a:r>
              <a:rPr lang="en-US" sz="1400" dirty="0"/>
              <a:t>module aligns with the following NAGC-CEC Teacher Preparation Standards in Gifted Education- Standard </a:t>
            </a:r>
            <a:r>
              <a:rPr lang="en-US" sz="1400" dirty="0" smtClean="0"/>
              <a:t>5: Instructional Planning and Strategies </a:t>
            </a:r>
            <a:r>
              <a:rPr lang="en-US" sz="1400" dirty="0"/>
              <a:t>(NAGC, 2013).</a:t>
            </a:r>
          </a:p>
          <a:p>
            <a:pPr marL="342900" indent="-342900">
              <a:buFont typeface="+mj-lt"/>
              <a:buAutoNum type="arabicPeriod"/>
            </a:pPr>
            <a:r>
              <a:rPr lang="en-US" sz="1400" dirty="0"/>
              <a:t>P</a:t>
            </a:r>
            <a:r>
              <a:rPr lang="en-US" sz="1400" dirty="0" smtClean="0"/>
              <a:t>rofessionals </a:t>
            </a:r>
            <a:r>
              <a:rPr lang="en-US" sz="1400" dirty="0"/>
              <a:t>know principles of evidence-based, differentiated, and accelerated practices and possess a repertoire of instructional strategies to enhance the critical and creative thinking, problem-solving, and performance skills of individuals with gifts and talents. </a:t>
            </a:r>
          </a:p>
          <a:p>
            <a:pPr marL="342900" indent="-342900">
              <a:buFont typeface="+mj-lt"/>
              <a:buAutoNum type="arabicPeriod"/>
            </a:pPr>
            <a:r>
              <a:rPr lang="en-US" sz="1400" dirty="0"/>
              <a:t>P</a:t>
            </a:r>
            <a:r>
              <a:rPr lang="en-US" sz="1400" dirty="0" smtClean="0"/>
              <a:t>rofessionals </a:t>
            </a:r>
            <a:r>
              <a:rPr lang="en-US" sz="1400" dirty="0"/>
              <a:t>apply appropriate technologies to support instructional assessment, planning, and delivery for individuals with gifts and talents. </a:t>
            </a:r>
          </a:p>
          <a:p>
            <a:pPr marL="342900" indent="-342900">
              <a:buFont typeface="+mj-lt"/>
              <a:buAutoNum type="arabicPeriod"/>
            </a:pPr>
            <a:r>
              <a:rPr lang="en-US" sz="1400" dirty="0"/>
              <a:t>P</a:t>
            </a:r>
            <a:r>
              <a:rPr lang="en-US" sz="1400" dirty="0" smtClean="0"/>
              <a:t>rofessionals </a:t>
            </a:r>
            <a:r>
              <a:rPr lang="en-US" sz="1400" dirty="0"/>
              <a:t>collaborate with families, professional colleagues, and other educators to select, adapt, and use evidence-based strategies that promote challenging learning opportunities in general and specialized curricula. </a:t>
            </a:r>
            <a:endParaRPr lang="en-US" sz="1400" dirty="0" smtClean="0"/>
          </a:p>
          <a:p>
            <a:pPr marL="342900" indent="-342900">
              <a:buFont typeface="+mj-lt"/>
              <a:buAutoNum type="arabicPeriod"/>
            </a:pPr>
            <a:r>
              <a:rPr lang="en-US" sz="1400" dirty="0" smtClean="0"/>
              <a:t>Professionals </a:t>
            </a:r>
            <a:r>
              <a:rPr lang="en-US" sz="1400" dirty="0"/>
              <a:t>emphasize the development, practice, and transfer of advanced knowledge and skills across environments throughout the lifespan leading to creative, productive careers in a multicultural society for individuals with gifts and talents. </a:t>
            </a:r>
          </a:p>
          <a:p>
            <a:pPr marL="342900" indent="-342900">
              <a:buFont typeface="+mj-lt"/>
              <a:buAutoNum type="arabicPeriod"/>
            </a:pPr>
            <a:r>
              <a:rPr lang="en-US" sz="1400" dirty="0"/>
              <a:t>P</a:t>
            </a:r>
            <a:r>
              <a:rPr lang="en-US" sz="1400" dirty="0" smtClean="0"/>
              <a:t>rofessionals </a:t>
            </a:r>
            <a:r>
              <a:rPr lang="en-US" sz="1400" dirty="0"/>
              <a:t>use instructional strategies that enhance the affective development of individuals with gifts and talents. </a:t>
            </a:r>
          </a:p>
          <a:p>
            <a:pPr marL="0" indent="0">
              <a:buNone/>
            </a:pPr>
            <a:endParaRPr lang="en-US" sz="1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8291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smtClean="0"/>
              <a:t>Total School Cluster Grouping</a:t>
            </a:r>
          </a:p>
        </p:txBody>
      </p:sp>
      <p:sp>
        <p:nvSpPr>
          <p:cNvPr id="6147" name="Rectangle 3"/>
          <p:cNvSpPr>
            <a:spLocks noGrp="1" noChangeArrowheads="1"/>
          </p:cNvSpPr>
          <p:nvPr>
            <p:ph type="body" idx="1"/>
          </p:nvPr>
        </p:nvSpPr>
        <p:spPr/>
        <p:txBody>
          <a:bodyPr>
            <a:normAutofit/>
          </a:bodyPr>
          <a:lstStyle/>
          <a:p>
            <a:pPr marL="609600" indent="-609600" eaLnBrk="1" hangingPunct="1">
              <a:buFontTx/>
              <a:buAutoNum type="arabicPeriod"/>
            </a:pPr>
            <a:r>
              <a:rPr lang="en-US" altLang="en-US" sz="2400" dirty="0" smtClean="0"/>
              <a:t>Specific, effective, researched application of cluster-grouping </a:t>
            </a:r>
          </a:p>
          <a:p>
            <a:pPr marL="609600" indent="-609600" eaLnBrk="1" hangingPunct="1">
              <a:buFontTx/>
              <a:buAutoNum type="arabicPeriod"/>
            </a:pPr>
            <a:r>
              <a:rPr lang="en-US" altLang="en-US" sz="2400" dirty="0" smtClean="0"/>
              <a:t>Involves all children and all teachers</a:t>
            </a:r>
          </a:p>
          <a:p>
            <a:pPr marL="609600" indent="-609600" eaLnBrk="1" hangingPunct="1">
              <a:buFontTx/>
              <a:buAutoNum type="arabicPeriod"/>
            </a:pPr>
            <a:r>
              <a:rPr lang="en-US" altLang="en-US" sz="2400" dirty="0" smtClean="0"/>
              <a:t>Focuses on gifted education and talent development as the basis for all classrooms</a:t>
            </a:r>
          </a:p>
          <a:p>
            <a:pPr marL="609600" indent="-609600" eaLnBrk="1" hangingPunct="1">
              <a:buFontTx/>
              <a:buAutoNum type="arabicPeriod"/>
            </a:pPr>
            <a:endParaRPr lang="en-US" altLang="en-US" sz="2400" dirty="0"/>
          </a:p>
          <a:p>
            <a:pPr marL="609600" indent="-609600" eaLnBrk="1" hangingPunct="1">
              <a:buFontTx/>
              <a:buAutoNum type="arabicPeriod"/>
            </a:pPr>
            <a:endParaRPr lang="en-US" altLang="en-US" sz="2400" dirty="0" smtClean="0"/>
          </a:p>
          <a:p>
            <a:pPr marL="609600" indent="-609600" eaLnBrk="1" hangingPunct="1">
              <a:buFontTx/>
              <a:buAutoNum type="arabicPeriod"/>
            </a:pPr>
            <a:endParaRPr lang="en-US" altLang="en-US" dirty="0"/>
          </a:p>
          <a:p>
            <a:pPr marL="0" indent="0" eaLnBrk="1" hangingPunct="1">
              <a:buNone/>
            </a:pPr>
            <a:endParaRPr lang="en-US" altLang="en-US" dirty="0"/>
          </a:p>
          <a:p>
            <a:pPr marL="609600" indent="-609600" eaLnBrk="1" hangingPunct="1"/>
            <a:endParaRPr lang="en-US" altLang="en-US" dirty="0" smtClean="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descr="1613_fcv.jpg" title="Total School Cluster Grouping &amp; Differentiation book cov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1" y="3597834"/>
            <a:ext cx="1714500" cy="2218765"/>
          </a:xfrm>
          <a:prstGeom prst="rect">
            <a:avLst/>
          </a:prstGeom>
        </p:spPr>
      </p:pic>
      <p:sp>
        <p:nvSpPr>
          <p:cNvPr id="6" name="TextBox 5"/>
          <p:cNvSpPr txBox="1"/>
          <p:nvPr/>
        </p:nvSpPr>
        <p:spPr>
          <a:xfrm>
            <a:off x="822960" y="3911599"/>
            <a:ext cx="48920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Learn more about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hlinkClick r:id="rId4"/>
              </a:rPr>
              <a:t>Total</a:t>
            </a:r>
            <a:r>
              <a:rPr kumimoji="0" lang="en-US" sz="1800" b="0" i="0" u="none" strike="noStrike" kern="1200" cap="none" spc="0" normalizeH="0" noProof="0" dirty="0" smtClean="0">
                <a:ln>
                  <a:noFill/>
                </a:ln>
                <a:solidFill>
                  <a:srgbClr val="5D5B4E"/>
                </a:solidFill>
                <a:effectLst/>
                <a:uLnTx/>
                <a:uFillTx/>
                <a:latin typeface="Calibri"/>
                <a:ea typeface="+mn-ea"/>
                <a:cs typeface="+mn-cs"/>
                <a:hlinkClick r:id="rId4"/>
              </a:rPr>
              <a:t> School Cluster Grouping</a:t>
            </a:r>
            <a:r>
              <a:rPr kumimoji="0" lang="en-US" sz="1800" b="0" i="0" u="none" strike="noStrike" kern="1200" cap="none" spc="0" normalizeH="0" noProof="0" dirty="0" smtClean="0">
                <a:ln>
                  <a:noFill/>
                </a:ln>
                <a:solidFill>
                  <a:srgbClr val="5D5B4E"/>
                </a:solidFill>
                <a:effectLst/>
                <a:uLnTx/>
                <a:uFillTx/>
                <a:latin typeface="Calibri"/>
                <a:ea typeface="+mn-ea"/>
                <a:cs typeface="+mn-cs"/>
              </a:rPr>
              <a:t>.</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3539879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a:bodyPr>
          <a:lstStyle/>
          <a:p>
            <a:pPr algn="ctr"/>
            <a:r>
              <a:rPr lang="en-US" sz="2400" dirty="0" smtClean="0"/>
              <a:t>Example of a Classroom Composition for the Total School Cluster Grouping Model</a:t>
            </a:r>
            <a:endParaRPr lang="en-US" sz="2400" dirty="0"/>
          </a:p>
        </p:txBody>
      </p:sp>
      <p:graphicFrame>
        <p:nvGraphicFramePr>
          <p:cNvPr id="4" name="Content Placeholder 3" title="Classroom Composition model"/>
          <p:cNvGraphicFramePr>
            <a:graphicFrameLocks noGrp="1"/>
          </p:cNvGraphicFramePr>
          <p:nvPr>
            <p:ph idx="1"/>
            <p:extLst>
              <p:ext uri="{D42A27DB-BD31-4B8C-83A1-F6EECF244321}">
                <p14:modId xmlns:p14="http://schemas.microsoft.com/office/powerpoint/2010/main" val="2327319168"/>
              </p:ext>
            </p:extLst>
          </p:nvPr>
        </p:nvGraphicFramePr>
        <p:xfrm>
          <a:off x="715240" y="1882574"/>
          <a:ext cx="7755084" cy="3302002"/>
        </p:xfrm>
        <a:graphic>
          <a:graphicData uri="http://schemas.openxmlformats.org/drawingml/2006/table">
            <a:tbl>
              <a:tblPr firstRow="1" bandRow="1">
                <a:tableStyleId>{5C22544A-7EE6-4342-B048-85BDC9FD1C3A}</a:tableStyleId>
              </a:tblPr>
              <a:tblGrid>
                <a:gridCol w="1292514">
                  <a:extLst>
                    <a:ext uri="{9D8B030D-6E8A-4147-A177-3AD203B41FA5}">
                      <a16:colId xmlns:a16="http://schemas.microsoft.com/office/drawing/2014/main" val="20000"/>
                    </a:ext>
                  </a:extLst>
                </a:gridCol>
                <a:gridCol w="1292514">
                  <a:extLst>
                    <a:ext uri="{9D8B030D-6E8A-4147-A177-3AD203B41FA5}">
                      <a16:colId xmlns:a16="http://schemas.microsoft.com/office/drawing/2014/main" val="20001"/>
                    </a:ext>
                  </a:extLst>
                </a:gridCol>
                <a:gridCol w="1292514">
                  <a:extLst>
                    <a:ext uri="{9D8B030D-6E8A-4147-A177-3AD203B41FA5}">
                      <a16:colId xmlns:a16="http://schemas.microsoft.com/office/drawing/2014/main" val="20002"/>
                    </a:ext>
                  </a:extLst>
                </a:gridCol>
                <a:gridCol w="1292514">
                  <a:extLst>
                    <a:ext uri="{9D8B030D-6E8A-4147-A177-3AD203B41FA5}">
                      <a16:colId xmlns:a16="http://schemas.microsoft.com/office/drawing/2014/main" val="20003"/>
                    </a:ext>
                  </a:extLst>
                </a:gridCol>
                <a:gridCol w="1292514">
                  <a:extLst>
                    <a:ext uri="{9D8B030D-6E8A-4147-A177-3AD203B41FA5}">
                      <a16:colId xmlns:a16="http://schemas.microsoft.com/office/drawing/2014/main" val="20004"/>
                    </a:ext>
                  </a:extLst>
                </a:gridCol>
                <a:gridCol w="1292514">
                  <a:extLst>
                    <a:ext uri="{9D8B030D-6E8A-4147-A177-3AD203B41FA5}">
                      <a16:colId xmlns:a16="http://schemas.microsoft.com/office/drawing/2014/main" val="20005"/>
                    </a:ext>
                  </a:extLst>
                </a:gridCol>
              </a:tblGrid>
              <a:tr h="1099186">
                <a:tc>
                  <a:txBody>
                    <a:bodyPr/>
                    <a:lstStyle/>
                    <a:p>
                      <a:r>
                        <a:rPr lang="en-US" sz="1400" dirty="0" smtClean="0"/>
                        <a:t>30 students in two</a:t>
                      </a:r>
                      <a:r>
                        <a:rPr lang="en-US" sz="1400" baseline="0" dirty="0" smtClean="0"/>
                        <a:t> </a:t>
                      </a:r>
                      <a:r>
                        <a:rPr lang="en-US" sz="1400" dirty="0" smtClean="0"/>
                        <a:t>classrooms</a:t>
                      </a:r>
                      <a:endParaRPr lang="en-US" sz="1400" dirty="0"/>
                    </a:p>
                  </a:txBody>
                  <a:tcPr/>
                </a:tc>
                <a:tc>
                  <a:txBody>
                    <a:bodyPr/>
                    <a:lstStyle/>
                    <a:p>
                      <a:r>
                        <a:rPr lang="en-US" dirty="0" smtClean="0"/>
                        <a:t>Group 1: High Achieving</a:t>
                      </a:r>
                      <a:endParaRPr lang="en-US" dirty="0"/>
                    </a:p>
                  </a:txBody>
                  <a:tcPr/>
                </a:tc>
                <a:tc>
                  <a:txBody>
                    <a:bodyPr/>
                    <a:lstStyle/>
                    <a:p>
                      <a:r>
                        <a:rPr lang="en-US" dirty="0" smtClean="0"/>
                        <a:t>Group 2: Above</a:t>
                      </a:r>
                      <a:r>
                        <a:rPr lang="en-US" baseline="0" dirty="0" smtClean="0"/>
                        <a:t> Average </a:t>
                      </a:r>
                      <a:r>
                        <a:rPr lang="en-US" dirty="0" smtClean="0"/>
                        <a:t>Achieving</a:t>
                      </a:r>
                      <a:endParaRPr lang="en-US" dirty="0"/>
                    </a:p>
                  </a:txBody>
                  <a:tcPr/>
                </a:tc>
                <a:tc>
                  <a:txBody>
                    <a:bodyPr/>
                    <a:lstStyle/>
                    <a:p>
                      <a:r>
                        <a:rPr lang="en-US" dirty="0" smtClean="0"/>
                        <a:t>Group</a:t>
                      </a:r>
                      <a:r>
                        <a:rPr lang="en-US" baseline="0" dirty="0" smtClean="0"/>
                        <a:t> 3: Average</a:t>
                      </a:r>
                      <a:endParaRPr lang="en-US" dirty="0"/>
                    </a:p>
                  </a:txBody>
                  <a:tcPr/>
                </a:tc>
                <a:tc>
                  <a:txBody>
                    <a:bodyPr/>
                    <a:lstStyle/>
                    <a:p>
                      <a:r>
                        <a:rPr lang="en-US" dirty="0" smtClean="0"/>
                        <a:t>Group 4:</a:t>
                      </a:r>
                      <a:r>
                        <a:rPr lang="en-US" baseline="0" dirty="0" smtClean="0"/>
                        <a:t> Low Average</a:t>
                      </a:r>
                      <a:endParaRPr lang="en-US" dirty="0"/>
                    </a:p>
                  </a:txBody>
                  <a:tcPr/>
                </a:tc>
                <a:tc>
                  <a:txBody>
                    <a:bodyPr/>
                    <a:lstStyle/>
                    <a:p>
                      <a:r>
                        <a:rPr lang="en-US" dirty="0" smtClean="0"/>
                        <a:t>Group 5: Low</a:t>
                      </a:r>
                      <a:endParaRPr lang="en-US" dirty="0"/>
                    </a:p>
                  </a:txBody>
                  <a:tcPr/>
                </a:tc>
                <a:extLst>
                  <a:ext uri="{0D108BD9-81ED-4DB2-BD59-A6C34878D82A}">
                    <a16:rowId xmlns:a16="http://schemas.microsoft.com/office/drawing/2014/main" val="10000"/>
                  </a:ext>
                </a:extLst>
              </a:tr>
              <a:tr h="1099186">
                <a:tc>
                  <a:txBody>
                    <a:bodyPr/>
                    <a:lstStyle/>
                    <a:p>
                      <a:pPr algn="ctr"/>
                      <a:r>
                        <a:rPr lang="en-US" dirty="0" smtClean="0"/>
                        <a:t>Class A</a:t>
                      </a:r>
                      <a:endParaRPr lang="en-US" dirty="0"/>
                    </a:p>
                  </a:txBody>
                  <a:tcPr/>
                </a:tc>
                <a:tc>
                  <a:txBody>
                    <a:bodyPr/>
                    <a:lstStyle/>
                    <a:p>
                      <a:pPr algn="ctr"/>
                      <a:r>
                        <a:rPr lang="en-US" dirty="0" smtClean="0"/>
                        <a:t>6</a:t>
                      </a:r>
                      <a:endParaRPr lang="en-US" dirty="0"/>
                    </a:p>
                  </a:txBody>
                  <a:tcPr/>
                </a:tc>
                <a:tc>
                  <a:txBody>
                    <a:bodyPr/>
                    <a:lstStyle/>
                    <a:p>
                      <a:pPr algn="ctr"/>
                      <a:r>
                        <a:rPr lang="en-US" dirty="0" smtClean="0"/>
                        <a:t>0</a:t>
                      </a:r>
                      <a:endParaRPr lang="en-US" dirty="0"/>
                    </a:p>
                  </a:txBody>
                  <a:tcPr/>
                </a:tc>
                <a:tc>
                  <a:txBody>
                    <a:bodyPr/>
                    <a:lstStyle/>
                    <a:p>
                      <a:pPr algn="ctr"/>
                      <a:r>
                        <a:rPr lang="en-US" dirty="0" smtClean="0"/>
                        <a:t>12</a:t>
                      </a:r>
                      <a:endParaRPr lang="en-US" dirty="0"/>
                    </a:p>
                  </a:txBody>
                  <a:tcPr/>
                </a:tc>
                <a:tc>
                  <a:txBody>
                    <a:bodyPr/>
                    <a:lstStyle/>
                    <a:p>
                      <a:pPr algn="ctr"/>
                      <a:r>
                        <a:rPr lang="en-US" dirty="0" smtClean="0"/>
                        <a:t>12</a:t>
                      </a:r>
                      <a:endParaRPr lang="en-US" dirty="0"/>
                    </a:p>
                  </a:txBody>
                  <a:tcPr/>
                </a:tc>
                <a:tc>
                  <a:txBody>
                    <a:bodyPr/>
                    <a:lstStyle/>
                    <a:p>
                      <a:pPr algn="ctr"/>
                      <a:r>
                        <a:rPr lang="en-US" dirty="0" smtClean="0"/>
                        <a:t>0</a:t>
                      </a:r>
                    </a:p>
                    <a:p>
                      <a:pPr algn="ctr"/>
                      <a:endParaRPr lang="en-US" dirty="0" smtClean="0"/>
                    </a:p>
                    <a:p>
                      <a:pPr algn="ctr"/>
                      <a:endParaRPr lang="en-US" dirty="0" smtClean="0"/>
                    </a:p>
                    <a:p>
                      <a:pPr algn="ctr"/>
                      <a:endParaRPr lang="en-US" dirty="0"/>
                    </a:p>
                  </a:txBody>
                  <a:tcPr/>
                </a:tc>
                <a:extLst>
                  <a:ext uri="{0D108BD9-81ED-4DB2-BD59-A6C34878D82A}">
                    <a16:rowId xmlns:a16="http://schemas.microsoft.com/office/drawing/2014/main" val="10001"/>
                  </a:ext>
                </a:extLst>
              </a:tr>
              <a:tr h="1103630">
                <a:tc>
                  <a:txBody>
                    <a:bodyPr/>
                    <a:lstStyle/>
                    <a:p>
                      <a:pPr algn="ctr"/>
                      <a:r>
                        <a:rPr lang="en-US" dirty="0" smtClean="0"/>
                        <a:t>Class B</a:t>
                      </a:r>
                      <a:endParaRPr lang="en-US" dirty="0"/>
                    </a:p>
                  </a:txBody>
                  <a:tcPr/>
                </a:tc>
                <a:tc>
                  <a:txBody>
                    <a:bodyPr/>
                    <a:lstStyle/>
                    <a:p>
                      <a:pPr algn="ctr"/>
                      <a:r>
                        <a:rPr lang="en-US" dirty="0" smtClean="0"/>
                        <a:t>0</a:t>
                      </a:r>
                      <a:endParaRPr lang="en-US" dirty="0"/>
                    </a:p>
                  </a:txBody>
                  <a:tcPr/>
                </a:tc>
                <a:tc>
                  <a:txBody>
                    <a:bodyPr/>
                    <a:lstStyle/>
                    <a:p>
                      <a:pPr algn="ctr"/>
                      <a:r>
                        <a:rPr lang="en-US" dirty="0" smtClean="0"/>
                        <a:t>6</a:t>
                      </a:r>
                      <a:endParaRPr lang="en-US" dirty="0"/>
                    </a:p>
                  </a:txBody>
                  <a:tcPr/>
                </a:tc>
                <a:tc>
                  <a:txBody>
                    <a:bodyPr/>
                    <a:lstStyle/>
                    <a:p>
                      <a:pPr algn="ctr"/>
                      <a:r>
                        <a:rPr lang="en-US" dirty="0" smtClean="0"/>
                        <a:t>12</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924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6595" y="538263"/>
            <a:ext cx="8087360" cy="746763"/>
          </a:xfrm>
        </p:spPr>
        <p:txBody>
          <a:bodyPr>
            <a:normAutofit/>
          </a:bodyPr>
          <a:lstStyle/>
          <a:p>
            <a:pPr eaLnBrk="1" hangingPunct="1"/>
            <a:r>
              <a:rPr lang="en-US" altLang="en-US" sz="3200" dirty="0" smtClean="0"/>
              <a:t>Research-based Benefits of Cluster Grouping</a:t>
            </a:r>
          </a:p>
        </p:txBody>
      </p:sp>
      <p:sp>
        <p:nvSpPr>
          <p:cNvPr id="10243" name="Rectangle 3"/>
          <p:cNvSpPr>
            <a:spLocks noGrp="1" noChangeArrowheads="1"/>
          </p:cNvSpPr>
          <p:nvPr>
            <p:ph type="body" idx="1"/>
          </p:nvPr>
        </p:nvSpPr>
        <p:spPr>
          <a:xfrm>
            <a:off x="434975" y="1739465"/>
            <a:ext cx="8610600" cy="3616603"/>
          </a:xfrm>
        </p:spPr>
        <p:txBody>
          <a:bodyPr>
            <a:normAutofit fontScale="25000" lnSpcReduction="20000"/>
          </a:bodyPr>
          <a:lstStyle/>
          <a:p>
            <a:pPr marL="274320" indent="-274320">
              <a:lnSpc>
                <a:spcPct val="100000"/>
              </a:lnSpc>
              <a:spcBef>
                <a:spcPts val="0"/>
              </a:spcBef>
              <a:spcAft>
                <a:spcPts val="0"/>
              </a:spcAft>
              <a:buFont typeface="Arial" panose="020B0604020202020204" pitchFamily="34" charset="0"/>
              <a:buChar char="•"/>
            </a:pPr>
            <a:r>
              <a:rPr lang="en-US" sz="6600" b="1" dirty="0"/>
              <a:t>Gifted students regularly interact with their intellectual peers and age </a:t>
            </a:r>
            <a:r>
              <a:rPr lang="en-US" sz="6600" b="1" dirty="0" smtClean="0"/>
              <a:t>peers </a:t>
            </a:r>
            <a:br>
              <a:rPr lang="en-US" sz="6600" b="1" dirty="0" smtClean="0"/>
            </a:br>
            <a:r>
              <a:rPr lang="en-US" sz="4000" dirty="0" smtClean="0"/>
              <a:t>(</a:t>
            </a:r>
            <a:r>
              <a:rPr lang="en-US" sz="4000" dirty="0" err="1" smtClean="0"/>
              <a:t>Delacourt</a:t>
            </a:r>
            <a:r>
              <a:rPr lang="en-US" sz="4000" dirty="0" smtClean="0"/>
              <a:t> </a:t>
            </a:r>
            <a:r>
              <a:rPr lang="en-US" sz="4000" dirty="0"/>
              <a:t>&amp; Evans, 1994; Rogers, 1991; </a:t>
            </a:r>
            <a:r>
              <a:rPr lang="en-US" sz="4000" dirty="0" err="1"/>
              <a:t>Slavin</a:t>
            </a:r>
            <a:r>
              <a:rPr lang="en-US" sz="4000" dirty="0"/>
              <a:t>, 1987a);</a:t>
            </a:r>
          </a:p>
          <a:p>
            <a:pPr marL="274320" indent="-274320">
              <a:lnSpc>
                <a:spcPct val="120000"/>
              </a:lnSpc>
              <a:spcBef>
                <a:spcPts val="0"/>
              </a:spcBef>
              <a:spcAft>
                <a:spcPts val="0"/>
              </a:spcAft>
              <a:buFont typeface="Arial" panose="020B0604020202020204" pitchFamily="34" charset="0"/>
              <a:buChar char="•"/>
            </a:pPr>
            <a:r>
              <a:rPr lang="en-US" sz="6400" b="1" dirty="0" smtClean="0"/>
              <a:t>Cluster </a:t>
            </a:r>
            <a:r>
              <a:rPr lang="en-US" sz="6400" b="1" dirty="0"/>
              <a:t>grouping provides full-time services for gifted students </a:t>
            </a:r>
            <a:r>
              <a:rPr lang="en-US" sz="6400" b="1" dirty="0" smtClean="0"/>
              <a:t>without additional </a:t>
            </a:r>
            <a:r>
              <a:rPr lang="en-US" sz="6400" b="1" dirty="0"/>
              <a:t>cost </a:t>
            </a:r>
            <a:r>
              <a:rPr lang="en-US" sz="6400" b="1" dirty="0" smtClean="0"/>
              <a:t/>
            </a:r>
            <a:br>
              <a:rPr lang="en-US" sz="6400" b="1" dirty="0" smtClean="0"/>
            </a:br>
            <a:r>
              <a:rPr lang="en-US" sz="4000" dirty="0" smtClean="0"/>
              <a:t>(</a:t>
            </a:r>
            <a:r>
              <a:rPr lang="en-US" sz="4000" dirty="0"/>
              <a:t>Gentry &amp; Owen, 1999; Hoover et al., 1993; </a:t>
            </a:r>
            <a:r>
              <a:rPr lang="en-US" sz="4000" dirty="0" err="1"/>
              <a:t>LaRose</a:t>
            </a:r>
            <a:r>
              <a:rPr lang="en-US" sz="4000" dirty="0"/>
              <a:t>, 1986</a:t>
            </a:r>
            <a:r>
              <a:rPr lang="en-US" sz="4000" dirty="0" smtClean="0"/>
              <a:t>);</a:t>
            </a:r>
          </a:p>
          <a:p>
            <a:pPr marL="274320" indent="-274320">
              <a:lnSpc>
                <a:spcPct val="120000"/>
              </a:lnSpc>
              <a:spcBef>
                <a:spcPts val="0"/>
              </a:spcBef>
              <a:spcAft>
                <a:spcPts val="0"/>
              </a:spcAft>
              <a:buFont typeface="Arial" panose="020B0604020202020204" pitchFamily="34" charset="0"/>
              <a:buChar char="•"/>
            </a:pPr>
            <a:r>
              <a:rPr lang="en-US" sz="6400" b="1" dirty="0" smtClean="0"/>
              <a:t>Curricular </a:t>
            </a:r>
            <a:r>
              <a:rPr lang="en-US" sz="6400" b="1" dirty="0"/>
              <a:t>differentiation is more efficient and likely to occur when a group </a:t>
            </a:r>
            <a:r>
              <a:rPr lang="en-US" sz="6400" b="1" dirty="0" smtClean="0"/>
              <a:t>of high</a:t>
            </a:r>
            <a:r>
              <a:rPr lang="en-US" sz="6400" b="1" dirty="0"/>
              <a:t>-achieving students is placed with a teacher who has expertise, training</a:t>
            </a:r>
            <a:r>
              <a:rPr lang="en-US" sz="6400" b="1" dirty="0" smtClean="0"/>
              <a:t>, and </a:t>
            </a:r>
            <a:r>
              <a:rPr lang="en-US" sz="6400" b="1" dirty="0"/>
              <a:t>a desire to differentiate curriculum than when these students are </a:t>
            </a:r>
            <a:r>
              <a:rPr lang="en-US" sz="6400" b="1" dirty="0" smtClean="0"/>
              <a:t>distributed among </a:t>
            </a:r>
            <a:r>
              <a:rPr lang="en-US" sz="6400" b="1" dirty="0"/>
              <a:t>many teachers </a:t>
            </a:r>
            <a:r>
              <a:rPr lang="en-US" sz="6400" b="1" dirty="0" smtClean="0"/>
              <a:t/>
            </a:r>
            <a:br>
              <a:rPr lang="en-US" sz="6400" b="1" dirty="0" smtClean="0"/>
            </a:br>
            <a:r>
              <a:rPr lang="en-US" sz="4000" dirty="0" smtClean="0"/>
              <a:t>(</a:t>
            </a:r>
            <a:r>
              <a:rPr lang="en-US" sz="4000" dirty="0"/>
              <a:t>Bryant, 1987; Kennedy, 1995; </a:t>
            </a:r>
            <a:r>
              <a:rPr lang="en-US" sz="4000" dirty="0" err="1"/>
              <a:t>Kulik</a:t>
            </a:r>
            <a:r>
              <a:rPr lang="en-US" sz="4000" dirty="0"/>
              <a:t>, 1992; Rogers,2002);</a:t>
            </a:r>
          </a:p>
          <a:p>
            <a:pPr marL="274320" indent="-274320">
              <a:lnSpc>
                <a:spcPct val="120000"/>
              </a:lnSpc>
              <a:spcBef>
                <a:spcPts val="0"/>
              </a:spcBef>
              <a:spcAft>
                <a:spcPts val="0"/>
              </a:spcAft>
              <a:buFont typeface="Arial" panose="020B0604020202020204" pitchFamily="34" charset="0"/>
              <a:buChar char="•"/>
            </a:pPr>
            <a:r>
              <a:rPr lang="en-US" sz="6400" b="1" dirty="0" smtClean="0"/>
              <a:t>Removing </a:t>
            </a:r>
            <a:r>
              <a:rPr lang="en-US" sz="6400" b="1" dirty="0"/>
              <a:t>the highest achievers from most classrooms allows other achievers </a:t>
            </a:r>
            <a:r>
              <a:rPr lang="en-US" sz="6400" b="1" dirty="0" smtClean="0"/>
              <a:t>to emerge </a:t>
            </a:r>
            <a:r>
              <a:rPr lang="en-US" sz="6400" b="1" dirty="0"/>
              <a:t/>
            </a:r>
            <a:br>
              <a:rPr lang="en-US" sz="6400" b="1" dirty="0"/>
            </a:br>
            <a:r>
              <a:rPr lang="en-US" sz="4000" dirty="0" smtClean="0"/>
              <a:t>(</a:t>
            </a:r>
            <a:r>
              <a:rPr lang="en-US" sz="4000" dirty="0"/>
              <a:t>Gentry &amp; Owen, 1999; Kennedy, 1989);</a:t>
            </a:r>
          </a:p>
          <a:p>
            <a:pPr marL="274320" indent="-274320">
              <a:lnSpc>
                <a:spcPct val="120000"/>
              </a:lnSpc>
              <a:spcBef>
                <a:spcPts val="0"/>
              </a:spcBef>
              <a:spcAft>
                <a:spcPts val="0"/>
              </a:spcAft>
              <a:buFont typeface="Arial" panose="020B0604020202020204" pitchFamily="34" charset="0"/>
              <a:buChar char="•"/>
            </a:pPr>
            <a:r>
              <a:rPr lang="en-US" sz="6400" b="1" dirty="0" smtClean="0"/>
              <a:t>Student achievement increases when cluster grouping is used </a:t>
            </a:r>
            <a:br>
              <a:rPr lang="en-US" sz="6400" b="1" dirty="0" smtClean="0"/>
            </a:br>
            <a:r>
              <a:rPr lang="en-US" sz="4000" dirty="0" smtClean="0"/>
              <a:t>(</a:t>
            </a:r>
            <a:r>
              <a:rPr lang="en-US" sz="4000" dirty="0" err="1" smtClean="0"/>
              <a:t>Brulles</a:t>
            </a:r>
            <a:r>
              <a:rPr lang="en-US" sz="4000" dirty="0" smtClean="0"/>
              <a:t>, 2005; Gentry &amp; Owen, 1999);</a:t>
            </a:r>
          </a:p>
          <a:p>
            <a:pPr marL="274320" indent="-274320">
              <a:lnSpc>
                <a:spcPct val="120000"/>
              </a:lnSpc>
              <a:spcBef>
                <a:spcPts val="0"/>
              </a:spcBef>
              <a:spcAft>
                <a:spcPts val="0"/>
              </a:spcAft>
              <a:buFont typeface="Arial" panose="020B0604020202020204" pitchFamily="34" charset="0"/>
              <a:buChar char="•"/>
            </a:pPr>
            <a:r>
              <a:rPr lang="en-US" sz="6400" b="1" dirty="0" smtClean="0"/>
              <a:t>Over time, fewer students are identified as low achievers and more students are identified as high achievers </a:t>
            </a:r>
            <a:br>
              <a:rPr lang="en-US" sz="6400" b="1" dirty="0" smtClean="0"/>
            </a:br>
            <a:r>
              <a:rPr lang="en-US" sz="4000" dirty="0" smtClean="0"/>
              <a:t>(Gentry, 1999);</a:t>
            </a:r>
          </a:p>
          <a:p>
            <a:pPr marL="274320" indent="-274320">
              <a:lnSpc>
                <a:spcPct val="120000"/>
              </a:lnSpc>
              <a:spcBef>
                <a:spcPts val="0"/>
              </a:spcBef>
              <a:spcAft>
                <a:spcPts val="0"/>
              </a:spcAft>
              <a:buFont typeface="Arial" panose="020B0604020202020204" pitchFamily="34" charset="0"/>
              <a:buChar char="•"/>
            </a:pPr>
            <a:r>
              <a:rPr lang="en-US" sz="6400" b="1" dirty="0" smtClean="0"/>
              <a:t>Reduces the range of student achievement levels that must be addressed within the classrooms of all teachers</a:t>
            </a:r>
            <a:r>
              <a:rPr lang="en-US" sz="4400" dirty="0" smtClean="0"/>
              <a:t> </a:t>
            </a:r>
            <a:br>
              <a:rPr lang="en-US" sz="4400" dirty="0" smtClean="0"/>
            </a:br>
            <a:r>
              <a:rPr lang="en-US" sz="4000" dirty="0" smtClean="0"/>
              <a:t>(Coleman, 1995;Gentry, 1999; </a:t>
            </a:r>
            <a:r>
              <a:rPr lang="en-US" sz="4000" dirty="0" err="1" smtClean="0"/>
              <a:t>Delcourt</a:t>
            </a:r>
            <a:r>
              <a:rPr lang="en-US" sz="4000" dirty="0" smtClean="0"/>
              <a:t> &amp; Evans 1994; Rogers, 1993).</a:t>
            </a:r>
          </a:p>
          <a:p>
            <a:pPr marL="800100" indent="-685800">
              <a:lnSpc>
                <a:spcPct val="120000"/>
              </a:lnSpc>
              <a:spcBef>
                <a:spcPts val="0"/>
              </a:spcBef>
              <a:spcAft>
                <a:spcPts val="0"/>
              </a:spcAft>
              <a:buFont typeface="Arial" panose="020B0604020202020204" pitchFamily="34" charset="0"/>
              <a:buChar char="•"/>
            </a:pPr>
            <a:endParaRPr lang="en-US" sz="5600" dirty="0"/>
          </a:p>
          <a:p>
            <a:pPr marL="114300" indent="0" eaLnBrk="1" hangingPunct="1">
              <a:lnSpc>
                <a:spcPct val="120000"/>
              </a:lnSpc>
              <a:spcBef>
                <a:spcPts val="0"/>
              </a:spcBef>
              <a:spcAft>
                <a:spcPts val="0"/>
              </a:spcAft>
              <a:buNone/>
            </a:pPr>
            <a:endParaRPr lang="en-US" altLang="en-US" sz="5600" dirty="0" smtClean="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63960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0000"/>
                </a:solidFill>
              </a:rPr>
              <a:t>General Education </a:t>
            </a:r>
            <a:r>
              <a:rPr lang="en-US" sz="3600" b="1" dirty="0" smtClean="0"/>
              <a:t>Classroom – Based Services/Programs</a:t>
            </a:r>
            <a:br>
              <a:rPr lang="en-US" sz="3600" b="1" dirty="0" smtClean="0"/>
            </a:br>
            <a:endParaRPr lang="en-US" sz="3600" b="1" dirty="0"/>
          </a:p>
        </p:txBody>
      </p:sp>
      <p:sp>
        <p:nvSpPr>
          <p:cNvPr id="3" name="Content Placeholder 2"/>
          <p:cNvSpPr>
            <a:spLocks noGrp="1"/>
          </p:cNvSpPr>
          <p:nvPr>
            <p:ph idx="1"/>
          </p:nvPr>
        </p:nvSpPr>
        <p:spPr>
          <a:xfrm>
            <a:off x="838200" y="1845737"/>
            <a:ext cx="7528560" cy="3616603"/>
          </a:xfrm>
        </p:spPr>
        <p:txBody>
          <a:bodyPr>
            <a:normAutofit lnSpcReduction="10000"/>
          </a:bodyPr>
          <a:lstStyle/>
          <a:p>
            <a:r>
              <a:rPr lang="en-US" sz="2400" dirty="0" smtClean="0"/>
              <a:t>Curriculum Compacting</a:t>
            </a:r>
          </a:p>
          <a:p>
            <a:r>
              <a:rPr lang="en-US" sz="2400" dirty="0" smtClean="0"/>
              <a:t>Differentiated Instruction</a:t>
            </a:r>
          </a:p>
          <a:p>
            <a:r>
              <a:rPr lang="en-US" sz="2400" dirty="0" smtClean="0"/>
              <a:t>Enrichment</a:t>
            </a:r>
          </a:p>
          <a:p>
            <a:r>
              <a:rPr lang="en-US" sz="2400" dirty="0" smtClean="0"/>
              <a:t>Flexible or Cluster Grouping</a:t>
            </a:r>
          </a:p>
          <a:p>
            <a:r>
              <a:rPr lang="en-US" sz="2400" b="1" dirty="0" smtClean="0">
                <a:solidFill>
                  <a:srgbClr val="FF0000"/>
                </a:solidFill>
              </a:rPr>
              <a:t>Independent Projects</a:t>
            </a:r>
          </a:p>
          <a:p>
            <a:r>
              <a:rPr lang="en-US" sz="2400" dirty="0" smtClean="0"/>
              <a:t>Content Acceleration in General Education Classroom</a:t>
            </a:r>
          </a:p>
          <a:p>
            <a:r>
              <a:rPr lang="en-US" sz="2400" dirty="0" smtClean="0"/>
              <a:t>Supplemental Instruction in Area of Interest</a:t>
            </a:r>
          </a:p>
          <a:p>
            <a:r>
              <a:rPr lang="en-US" sz="2400" dirty="0" smtClean="0"/>
              <a:t>Other</a:t>
            </a:r>
            <a:endParaRPr lang="en-US" sz="2400" dirty="0"/>
          </a:p>
        </p:txBody>
      </p:sp>
    </p:spTree>
    <p:extLst>
      <p:ext uri="{BB962C8B-B14F-4D97-AF65-F5344CB8AC3E}">
        <p14:creationId xmlns:p14="http://schemas.microsoft.com/office/powerpoint/2010/main" val="33385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4A79B7-0A62-054A-A8B9-2C056EC94B2B}" type="slidenum">
              <a:rPr kumimoji="0" lang="en-US" sz="788" b="0" i="0" u="none" strike="noStrike" kern="1200" cap="none" spc="0" normalizeH="0" baseline="0" noProof="0" smtClean="0">
                <a:ln>
                  <a:noFill/>
                </a:ln>
                <a:solidFill>
                  <a:srgbClr val="FFFFFF"/>
                </a:solidFill>
                <a:effectLst/>
                <a:uLnTx/>
                <a:uFillTx/>
                <a:latin typeface="Times" pitchFamily="-11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788" b="0" i="0" u="none" strike="noStrike" kern="1200" cap="none" spc="0" normalizeH="0" baseline="0" noProof="0" smtClean="0">
              <a:ln>
                <a:noFill/>
              </a:ln>
              <a:solidFill>
                <a:srgbClr val="FFFFFF"/>
              </a:solidFill>
              <a:effectLst/>
              <a:uLnTx/>
              <a:uFillTx/>
              <a:latin typeface="Times" pitchFamily="-110" charset="0"/>
              <a:ea typeface="+mn-ea"/>
              <a:cs typeface="+mn-cs"/>
            </a:endParaRPr>
          </a:p>
        </p:txBody>
      </p:sp>
      <p:sp>
        <p:nvSpPr>
          <p:cNvPr id="3" name="Title 2"/>
          <p:cNvSpPr>
            <a:spLocks noGrp="1"/>
          </p:cNvSpPr>
          <p:nvPr>
            <p:ph type="title" idx="4294967295"/>
          </p:nvPr>
        </p:nvSpPr>
        <p:spPr>
          <a:xfrm>
            <a:off x="1600200" y="287338"/>
            <a:ext cx="7543800" cy="695325"/>
          </a:xfrm>
        </p:spPr>
        <p:txBody>
          <a:bodyPr/>
          <a:lstStyle/>
          <a:p>
            <a:r>
              <a:rPr lang="en-US" b="1" spc="0" dirty="0">
                <a:solidFill>
                  <a:srgbClr val="5D5B4E"/>
                </a:solidFill>
                <a:latin typeface="Comic Sans MS" pitchFamily="-110" charset="0"/>
              </a:rPr>
              <a:t>Independent </a:t>
            </a:r>
            <a:r>
              <a:rPr lang="en-US" b="1" spc="0" dirty="0" smtClean="0">
                <a:solidFill>
                  <a:srgbClr val="5D5B4E"/>
                </a:solidFill>
                <a:latin typeface="Comic Sans MS" pitchFamily="-110" charset="0"/>
              </a:rPr>
              <a:t>Projects</a:t>
            </a:r>
            <a:endParaRPr lang="en-US" dirty="0"/>
          </a:p>
        </p:txBody>
      </p:sp>
      <p:grpSp>
        <p:nvGrpSpPr>
          <p:cNvPr id="2" name="Group 5" title="3d square shape"/>
          <p:cNvGrpSpPr>
            <a:grpSpLocks/>
          </p:cNvGrpSpPr>
          <p:nvPr/>
        </p:nvGrpSpPr>
        <p:grpSpPr bwMode="auto">
          <a:xfrm>
            <a:off x="1308100" y="1003300"/>
            <a:ext cx="6578600" cy="4445000"/>
            <a:chOff x="384" y="672"/>
            <a:chExt cx="5200" cy="3424"/>
          </a:xfrm>
        </p:grpSpPr>
        <p:pic>
          <p:nvPicPr>
            <p:cNvPr id="26631" name="Picture 6" title="3d square shape"/>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 y="672"/>
              <a:ext cx="5200" cy="3424"/>
            </a:xfrm>
            <a:prstGeom prst="rect">
              <a:avLst/>
            </a:prstGeom>
            <a:noFill/>
            <a:ln w="12700">
              <a:noFill/>
              <a:miter lim="800000"/>
              <a:headEnd/>
              <a:tailEnd/>
            </a:ln>
          </p:spPr>
        </p:pic>
        <p:sp>
          <p:nvSpPr>
            <p:cNvPr id="26632" name="Rectangle 7" title="3D Square shape"/>
            <p:cNvSpPr>
              <a:spLocks noChangeArrowheads="1"/>
            </p:cNvSpPr>
            <p:nvPr/>
          </p:nvSpPr>
          <p:spPr bwMode="auto">
            <a:xfrm>
              <a:off x="861" y="1122"/>
              <a:ext cx="4230" cy="2508"/>
            </a:xfrm>
            <a:prstGeom prst="rect">
              <a:avLst/>
            </a:prstGeom>
            <a:noFill/>
            <a:ln w="12700">
              <a:noFill/>
              <a:miter lim="800000"/>
              <a:headEnd/>
              <a:tailEnd/>
            </a:ln>
          </p:spPr>
          <p:txBody>
            <a:bodyPr wrap="none" lIns="90488" tIns="44450" rIns="90488" bIns="44450" anchor="ctr">
              <a:prstTxWarp prst="textNoShape">
                <a:avLst/>
              </a:prstTxWarp>
            </a:bodyPr>
            <a:lstStyle/>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Assess, Find, or Create Student Interests</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Help Students Find a Question(s) to Research</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Develop a Plan of Action to Guide the Research</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Help Locate Multiple Resources</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Provide Methodological Assistance</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Develop a Research Question(s) to Answer</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Provide Managerial Assistance</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Help to Find Products and Audiences</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Provide Feedback/Escalate the Process</a:t>
              </a:r>
            </a:p>
            <a:p>
              <a:pPr marL="457200" marR="0" lvl="0" indent="-457200" algn="l" defTabSz="457200" rtl="0" eaLnBrk="1" fontAlgn="auto" latinLnBrk="0" hangingPunct="1">
                <a:lnSpc>
                  <a:spcPct val="100000"/>
                </a:lnSpc>
                <a:spcBef>
                  <a:spcPts val="0"/>
                </a:spcBef>
                <a:spcAft>
                  <a:spcPts val="0"/>
                </a:spcAft>
                <a:buClr>
                  <a:srgbClr val="5D5B4E"/>
                </a:buClr>
                <a:buSzPct val="100000"/>
                <a:buFont typeface="Times" pitchFamily="-110" charset="0"/>
                <a:buChar char="•"/>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Evaluate</a:t>
              </a:r>
            </a:p>
          </p:txBody>
        </p:sp>
      </p:grpSp>
    </p:spTree>
    <p:extLst>
      <p:ext uri="{BB962C8B-B14F-4D97-AF65-F5344CB8AC3E}">
        <p14:creationId xmlns:p14="http://schemas.microsoft.com/office/powerpoint/2010/main" val="188040966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General Education </a:t>
            </a:r>
            <a:r>
              <a:rPr lang="en-US" sz="3600" dirty="0" smtClean="0"/>
              <a:t>Classroom – Based Services/Programs</a:t>
            </a:r>
            <a:br>
              <a:rPr lang="en-US" sz="3600" dirty="0" smtClean="0"/>
            </a:br>
            <a:endParaRPr lang="en-US" sz="3600" dirty="0"/>
          </a:p>
        </p:txBody>
      </p:sp>
      <p:sp>
        <p:nvSpPr>
          <p:cNvPr id="3" name="Content Placeholder 2"/>
          <p:cNvSpPr>
            <a:spLocks noGrp="1"/>
          </p:cNvSpPr>
          <p:nvPr>
            <p:ph idx="1"/>
          </p:nvPr>
        </p:nvSpPr>
        <p:spPr/>
        <p:txBody>
          <a:bodyPr>
            <a:normAutofit lnSpcReduction="10000"/>
          </a:bodyPr>
          <a:lstStyle/>
          <a:p>
            <a:r>
              <a:rPr lang="en-US" sz="2400" dirty="0" smtClean="0"/>
              <a:t>Curriculum Compacting</a:t>
            </a:r>
          </a:p>
          <a:p>
            <a:r>
              <a:rPr lang="en-US" sz="2400" dirty="0" smtClean="0"/>
              <a:t>Differentiated Instruction</a:t>
            </a:r>
          </a:p>
          <a:p>
            <a:r>
              <a:rPr lang="en-US" sz="2400" dirty="0" smtClean="0"/>
              <a:t>Enrichment</a:t>
            </a:r>
          </a:p>
          <a:p>
            <a:r>
              <a:rPr lang="en-US" sz="2400" dirty="0" smtClean="0"/>
              <a:t>Flexible or Cluster Grouping</a:t>
            </a:r>
          </a:p>
          <a:p>
            <a:r>
              <a:rPr lang="en-US" sz="2400" dirty="0" smtClean="0"/>
              <a:t>Independent Projects</a:t>
            </a:r>
          </a:p>
          <a:p>
            <a:r>
              <a:rPr lang="en-US" sz="2400" b="1" dirty="0" smtClean="0">
                <a:solidFill>
                  <a:srgbClr val="FF0000"/>
                </a:solidFill>
              </a:rPr>
              <a:t>Content Acceleration in General Education Classroom</a:t>
            </a:r>
          </a:p>
          <a:p>
            <a:r>
              <a:rPr lang="en-US" sz="2400" dirty="0" smtClean="0"/>
              <a:t>Supplemental Instruction in Area of Interest</a:t>
            </a:r>
          </a:p>
          <a:p>
            <a:r>
              <a:rPr lang="en-US" sz="2400" dirty="0" smtClean="0"/>
              <a:t>Other</a:t>
            </a:r>
            <a:endParaRPr lang="en-US" sz="2400" dirty="0"/>
          </a:p>
        </p:txBody>
      </p:sp>
    </p:spTree>
    <p:extLst>
      <p:ext uri="{BB962C8B-B14F-4D97-AF65-F5344CB8AC3E}">
        <p14:creationId xmlns:p14="http://schemas.microsoft.com/office/powerpoint/2010/main" val="118964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10260" y="342900"/>
            <a:ext cx="7543800" cy="1165863"/>
          </a:xfrm>
        </p:spPr>
        <p:txBody>
          <a:bodyPr>
            <a:normAutofit/>
          </a:bodyPr>
          <a:lstStyle/>
          <a:p>
            <a:r>
              <a:rPr lang="en-US" dirty="0"/>
              <a:t>Content Acceleration in General Education </a:t>
            </a:r>
            <a:r>
              <a:rPr lang="en-US" dirty="0" smtClean="0"/>
              <a:t>Classroom</a:t>
            </a:r>
            <a:endParaRPr lang="en-US" dirty="0"/>
          </a:p>
        </p:txBody>
      </p:sp>
      <p:pic>
        <p:nvPicPr>
          <p:cNvPr id="11" name="Content Placeholder 10" title="F1 Raceca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44308" y="1845737"/>
            <a:ext cx="7501102" cy="3616603"/>
          </a:xfrm>
        </p:spPr>
      </p:pic>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0FCF3A-D5E5-4E77-82EB-3BE54CCC1982}"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073396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TS2016RCphoto.jpg" title="Group of students posing on porch"/>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6026" y="1764624"/>
            <a:ext cx="4557251" cy="2529384"/>
          </a:xfrm>
          <a:prstGeom prst="rect">
            <a:avLst/>
          </a:prstGeom>
        </p:spPr>
      </p:pic>
      <p:sp>
        <p:nvSpPr>
          <p:cNvPr id="2" name="Title 1"/>
          <p:cNvSpPr>
            <a:spLocks noGrp="1"/>
          </p:cNvSpPr>
          <p:nvPr>
            <p:ph type="title"/>
          </p:nvPr>
        </p:nvSpPr>
        <p:spPr>
          <a:xfrm>
            <a:off x="685800" y="457200"/>
            <a:ext cx="7854696" cy="558800"/>
          </a:xfrm>
        </p:spPr>
        <p:txBody>
          <a:bodyPr/>
          <a:lstStyle/>
          <a:p>
            <a:r>
              <a:rPr lang="en-US" sz="3200" b="1" dirty="0" smtClean="0">
                <a:solidFill>
                  <a:srgbClr val="FF0000"/>
                </a:solidFill>
              </a:rPr>
              <a:t>Acceleration Services/Programs</a:t>
            </a:r>
            <a:endParaRPr lang="en-US" sz="3200" b="1" dirty="0">
              <a:solidFill>
                <a:srgbClr val="FF0000"/>
              </a:solidFill>
            </a:endParaRPr>
          </a:p>
        </p:txBody>
      </p:sp>
      <p:sp>
        <p:nvSpPr>
          <p:cNvPr id="3" name="Content Placeholder 2"/>
          <p:cNvSpPr>
            <a:spLocks noGrp="1"/>
          </p:cNvSpPr>
          <p:nvPr>
            <p:ph idx="1"/>
          </p:nvPr>
        </p:nvSpPr>
        <p:spPr>
          <a:xfrm>
            <a:off x="735575" y="1764624"/>
            <a:ext cx="6170484" cy="3793524"/>
          </a:xfrm>
        </p:spPr>
        <p:txBody>
          <a:bodyPr>
            <a:normAutofit fontScale="77500" lnSpcReduction="20000"/>
          </a:bodyPr>
          <a:lstStyle/>
          <a:p>
            <a:pPr marL="274320" indent="-274320">
              <a:buFont typeface="Arial" panose="020B0604020202020204" pitchFamily="34" charset="0"/>
              <a:buChar char="•"/>
            </a:pPr>
            <a:r>
              <a:rPr lang="en-US" sz="2400" dirty="0" smtClean="0"/>
              <a:t>Advanced Placement (AP)</a:t>
            </a:r>
          </a:p>
          <a:p>
            <a:pPr marL="274320" indent="-274320">
              <a:buFont typeface="Arial" panose="020B0604020202020204" pitchFamily="34" charset="0"/>
              <a:buChar char="•"/>
            </a:pPr>
            <a:r>
              <a:rPr lang="en-US" sz="2400" dirty="0" smtClean="0"/>
              <a:t>Concurrent/Dual Enrollment</a:t>
            </a:r>
          </a:p>
          <a:p>
            <a:pPr marL="274320" indent="-274320">
              <a:buFont typeface="Arial" panose="020B0604020202020204" pitchFamily="34" charset="0"/>
              <a:buChar char="•"/>
            </a:pPr>
            <a:r>
              <a:rPr lang="en-US" sz="2400" dirty="0" smtClean="0"/>
              <a:t>Credit by Examination</a:t>
            </a:r>
          </a:p>
          <a:p>
            <a:pPr marL="274320" indent="-274320">
              <a:buFont typeface="Arial" panose="020B0604020202020204" pitchFamily="34" charset="0"/>
              <a:buChar char="•"/>
            </a:pPr>
            <a:r>
              <a:rPr lang="en-US" sz="2400" dirty="0" smtClean="0"/>
              <a:t>Early Entrance to Kindergarten, </a:t>
            </a:r>
            <a:r>
              <a:rPr lang="en-US" sz="2400" dirty="0"/>
              <a:t/>
            </a:r>
            <a:br>
              <a:rPr lang="en-US" sz="2400" dirty="0"/>
            </a:br>
            <a:r>
              <a:rPr lang="en-US" sz="2400" dirty="0" smtClean="0"/>
              <a:t>Middle School, High School, </a:t>
            </a:r>
            <a:br>
              <a:rPr lang="en-US" sz="2400" dirty="0" smtClean="0"/>
            </a:br>
            <a:r>
              <a:rPr lang="en-US" sz="2400" dirty="0" smtClean="0"/>
              <a:t>or College</a:t>
            </a:r>
          </a:p>
          <a:p>
            <a:pPr marL="274320" indent="-274320">
              <a:buFont typeface="Arial" panose="020B0604020202020204" pitchFamily="34" charset="0"/>
              <a:buChar char="•"/>
            </a:pPr>
            <a:r>
              <a:rPr lang="en-US" sz="2400" dirty="0" smtClean="0"/>
              <a:t>Grade Level Placement</a:t>
            </a:r>
          </a:p>
          <a:p>
            <a:pPr marL="274320" indent="-274320">
              <a:buFont typeface="Arial" panose="020B0604020202020204" pitchFamily="34" charset="0"/>
              <a:buChar char="•"/>
            </a:pPr>
            <a:r>
              <a:rPr lang="en-US" sz="2400" dirty="0" smtClean="0"/>
              <a:t>Honors</a:t>
            </a:r>
          </a:p>
          <a:p>
            <a:pPr marL="274320" indent="-274320">
              <a:buFont typeface="Arial" panose="020B0604020202020204" pitchFamily="34" charset="0"/>
              <a:buChar char="•"/>
            </a:pPr>
            <a:r>
              <a:rPr lang="en-US" sz="2400" dirty="0" smtClean="0"/>
              <a:t>International Baccalaureate (IB)</a:t>
            </a:r>
          </a:p>
          <a:p>
            <a:pPr marL="274320" indent="-274320">
              <a:buFont typeface="Arial" panose="020B0604020202020204" pitchFamily="34" charset="0"/>
              <a:buChar char="•"/>
            </a:pPr>
            <a:r>
              <a:rPr lang="en-US" sz="2400" dirty="0" smtClean="0"/>
              <a:t>Online Courses for Subject Acceleration</a:t>
            </a:r>
          </a:p>
          <a:p>
            <a:pPr marL="274320" indent="-274320">
              <a:buFont typeface="Arial" panose="020B0604020202020204" pitchFamily="34" charset="0"/>
              <a:buChar char="•"/>
            </a:pPr>
            <a:r>
              <a:rPr lang="en-US" sz="2400" dirty="0" smtClean="0"/>
              <a:t>Running Start</a:t>
            </a:r>
          </a:p>
          <a:p>
            <a:pPr marL="274320" indent="-274320">
              <a:buFont typeface="Arial" panose="020B0604020202020204" pitchFamily="34" charset="0"/>
              <a:buChar char="•"/>
            </a:pPr>
            <a:r>
              <a:rPr lang="en-US" sz="2400" dirty="0" smtClean="0"/>
              <a:t>Subject-based Acceleration</a:t>
            </a:r>
            <a:endParaRPr lang="en-US" sz="2400" dirty="0"/>
          </a:p>
        </p:txBody>
      </p:sp>
    </p:spTree>
    <p:extLst>
      <p:ext uri="{BB962C8B-B14F-4D97-AF65-F5344CB8AC3E}">
        <p14:creationId xmlns:p14="http://schemas.microsoft.com/office/powerpoint/2010/main" val="4123357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Nation Deceived and Nation Empowered</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1900" y="3543300"/>
            <a:ext cx="1447800" cy="198120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89400" y="3568700"/>
            <a:ext cx="1409642" cy="1981200"/>
          </a:xfrm>
          <a:prstGeom prst="rect">
            <a:avLst/>
          </a:prstGeom>
        </p:spPr>
      </p:pic>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pic>
        <p:nvPicPr>
          <p:cNvPr id="7" name="Picture 6" descr="Screen Shot 2015-10-15 at 11.07.37 PM.png" title="A Nation Empowered book cover"/>
          <p:cNvPicPr>
            <a:picLocks noChangeAspect="1"/>
          </p:cNvPicPr>
          <p:nvPr/>
        </p:nvPicPr>
        <p:blipFill>
          <a:blip r:embed="rId5"/>
          <a:stretch>
            <a:fillRect/>
          </a:stretch>
        </p:blipFill>
        <p:spPr>
          <a:xfrm>
            <a:off x="5765800" y="3530600"/>
            <a:ext cx="1543493" cy="1981200"/>
          </a:xfrm>
          <a:prstGeom prst="rect">
            <a:avLst/>
          </a:prstGeom>
        </p:spPr>
      </p:pic>
      <p:sp>
        <p:nvSpPr>
          <p:cNvPr id="8" name="TextBox 7"/>
          <p:cNvSpPr txBox="1"/>
          <p:nvPr/>
        </p:nvSpPr>
        <p:spPr>
          <a:xfrm>
            <a:off x="822960" y="1875295"/>
            <a:ext cx="7586404" cy="646331"/>
          </a:xfrm>
          <a:prstGeom prst="rect">
            <a:avLst/>
          </a:prstGeom>
          <a:noFill/>
        </p:spPr>
        <p:txBody>
          <a:bodyPr wrap="square" rtlCol="0">
            <a:spAutoFit/>
          </a:bodyPr>
          <a:lstStyle/>
          <a:p>
            <a:r>
              <a:rPr lang="en-US" dirty="0" smtClean="0"/>
              <a:t>Learn more about A Nation Empowered and a Nation Deceived at </a:t>
            </a:r>
            <a:r>
              <a:rPr lang="en-US" dirty="0" smtClean="0">
                <a:hlinkClick r:id="rId6"/>
              </a:rPr>
              <a:t>the Acceleration Institute</a:t>
            </a:r>
            <a:r>
              <a:rPr lang="en-US" dirty="0" smtClean="0"/>
              <a:t>.</a:t>
            </a:r>
            <a:endParaRPr lang="en-US" dirty="0"/>
          </a:p>
        </p:txBody>
      </p:sp>
    </p:spTree>
    <p:extLst>
      <p:ext uri="{BB962C8B-B14F-4D97-AF65-F5344CB8AC3E}">
        <p14:creationId xmlns:p14="http://schemas.microsoft.com/office/powerpoint/2010/main" val="264918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Reflection on Acceleration Policies</a:t>
            </a:r>
            <a:endParaRPr lang="en-US" dirty="0"/>
          </a:p>
        </p:txBody>
      </p:sp>
      <p:sp>
        <p:nvSpPr>
          <p:cNvPr id="3" name="Content Placeholder 2"/>
          <p:cNvSpPr>
            <a:spLocks noGrp="1"/>
          </p:cNvSpPr>
          <p:nvPr>
            <p:ph idx="1"/>
          </p:nvPr>
        </p:nvSpPr>
        <p:spPr>
          <a:xfrm>
            <a:off x="822960" y="2112437"/>
            <a:ext cx="7543800" cy="3616603"/>
          </a:xfrm>
        </p:spPr>
        <p:txBody>
          <a:bodyPr>
            <a:normAutofit/>
          </a:bodyPr>
          <a:lstStyle/>
          <a:p>
            <a:r>
              <a:rPr lang="en-US" sz="2400" dirty="0" smtClean="0"/>
              <a:t>Are there district policies for:</a:t>
            </a:r>
          </a:p>
          <a:p>
            <a:pPr marL="274320" lvl="1" indent="-274320">
              <a:buFont typeface="Arial" panose="020B0604020202020204" pitchFamily="34" charset="0"/>
              <a:buChar char="•"/>
            </a:pPr>
            <a:r>
              <a:rPr lang="en-US" sz="2400" dirty="0" smtClean="0"/>
              <a:t>Early entrance to Kindergarten</a:t>
            </a:r>
          </a:p>
          <a:p>
            <a:pPr marL="274320" lvl="1" indent="-274320">
              <a:buFont typeface="Arial" panose="020B0604020202020204" pitchFamily="34" charset="0"/>
              <a:buChar char="•"/>
            </a:pPr>
            <a:r>
              <a:rPr lang="en-US" sz="2400" dirty="0" smtClean="0"/>
              <a:t>Grade skipping when deemed most appropriate option for the student</a:t>
            </a:r>
          </a:p>
          <a:p>
            <a:pPr marL="274320" lvl="1" indent="-274320">
              <a:buFont typeface="Arial" panose="020B0604020202020204" pitchFamily="34" charset="0"/>
              <a:buChar char="•"/>
            </a:pPr>
            <a:r>
              <a:rPr lang="en-US" sz="2400" dirty="0" smtClean="0"/>
              <a:t>Dual enrollment </a:t>
            </a:r>
          </a:p>
          <a:p>
            <a:pPr marL="274320" lvl="1" indent="-274320">
              <a:buFont typeface="Arial" panose="020B0604020202020204" pitchFamily="34" charset="0"/>
              <a:buChar char="•"/>
            </a:pPr>
            <a:r>
              <a:rPr lang="en-US" sz="2400" dirty="0" smtClean="0"/>
              <a:t>Ability to take advanced coursework out of grade level</a:t>
            </a:r>
          </a:p>
          <a:p>
            <a:pPr lvl="1"/>
            <a:endParaRPr lang="en-US"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45739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sz="1800" dirty="0" smtClean="0"/>
              <a:t>Describe potential </a:t>
            </a:r>
            <a:r>
              <a:rPr lang="en-US" sz="1800" b="1" dirty="0" smtClean="0"/>
              <a:t>service delivery options </a:t>
            </a:r>
            <a:r>
              <a:rPr lang="en-US" sz="1800" dirty="0" smtClean="0"/>
              <a:t>for highly capable learners as defined and articulated in the state administrative codes (WAC392-170-078, 080)</a:t>
            </a:r>
          </a:p>
          <a:p>
            <a:pPr marL="342900" indent="-342900">
              <a:buFont typeface="+mj-lt"/>
              <a:buAutoNum type="arabicPeriod"/>
            </a:pPr>
            <a:r>
              <a:rPr lang="en-US" sz="1800" dirty="0" smtClean="0"/>
              <a:t>Examine critically their own districts’ </a:t>
            </a:r>
            <a:r>
              <a:rPr lang="en-US" sz="1800" b="1" dirty="0" smtClean="0"/>
              <a:t>array of services </a:t>
            </a:r>
            <a:r>
              <a:rPr lang="en-US" sz="1800" dirty="0" smtClean="0"/>
              <a:t>for highly capable students.</a:t>
            </a:r>
          </a:p>
          <a:p>
            <a:pPr marL="342900" indent="-342900">
              <a:buFont typeface="+mj-lt"/>
              <a:buAutoNum type="arabicPeriod"/>
            </a:pPr>
            <a:r>
              <a:rPr lang="en-US" sz="1800" dirty="0" smtClean="0">
                <a:solidFill>
                  <a:srgbClr val="FF0000"/>
                </a:solidFill>
              </a:rPr>
              <a:t>Design </a:t>
            </a:r>
            <a:r>
              <a:rPr lang="en-US" sz="1800" b="1" dirty="0" smtClean="0">
                <a:solidFill>
                  <a:srgbClr val="FF0000"/>
                </a:solidFill>
              </a:rPr>
              <a:t>services that match</a:t>
            </a:r>
            <a:r>
              <a:rPr lang="en-US" sz="1800" dirty="0" smtClean="0">
                <a:solidFill>
                  <a:srgbClr val="FF0000"/>
                </a:solidFill>
              </a:rPr>
              <a:t> their identification process in their district.</a:t>
            </a:r>
          </a:p>
          <a:p>
            <a:pPr marL="342900" indent="-342900">
              <a:buFont typeface="+mj-lt"/>
              <a:buAutoNum type="arabicPeriod"/>
            </a:pPr>
            <a:r>
              <a:rPr lang="en-US" sz="1800" dirty="0" smtClean="0"/>
              <a:t>Examine critically what it means to have a </a:t>
            </a:r>
            <a:r>
              <a:rPr lang="en-US" sz="1800" b="1" dirty="0" smtClean="0"/>
              <a:t>continuum of services</a:t>
            </a:r>
            <a:r>
              <a:rPr lang="en-US" sz="1800" dirty="0" smtClean="0"/>
              <a:t>, including moving between grade levels, types of services, and policies put into place to ensure needs are being met throughout the student’s school experience.</a:t>
            </a:r>
          </a:p>
          <a:p>
            <a:pPr marL="342900" indent="-342900">
              <a:buFont typeface="+mj-lt"/>
              <a:buAutoNum type="arabicPeriod"/>
            </a:pPr>
            <a:r>
              <a:rPr lang="en-US" sz="1800" dirty="0" smtClean="0"/>
              <a:t>Design appropriate policies and procedures to </a:t>
            </a:r>
            <a:r>
              <a:rPr lang="en-US" sz="1800" b="1" dirty="0" smtClean="0"/>
              <a:t>change or exit</a:t>
            </a:r>
            <a:r>
              <a:rPr lang="en-US" sz="1800" dirty="0" smtClean="0"/>
              <a:t> from highly capable services.</a:t>
            </a:r>
          </a:p>
          <a:p>
            <a:endParaRPr lang="en-US" sz="18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01323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Unique HCP Services/Programs</a:t>
            </a:r>
            <a:endParaRPr lang="en-US" sz="3200" b="1" dirty="0">
              <a:solidFill>
                <a:srgbClr val="FF0000"/>
              </a:solidFill>
            </a:endParaRPr>
          </a:p>
        </p:txBody>
      </p:sp>
      <p:sp>
        <p:nvSpPr>
          <p:cNvPr id="3" name="Content Placeholder 2"/>
          <p:cNvSpPr>
            <a:spLocks noGrp="1"/>
          </p:cNvSpPr>
          <p:nvPr>
            <p:ph idx="1"/>
          </p:nvPr>
        </p:nvSpPr>
        <p:spPr>
          <a:xfrm>
            <a:off x="685801" y="2408237"/>
            <a:ext cx="7854696" cy="4297363"/>
          </a:xfrm>
        </p:spPr>
        <p:txBody>
          <a:bodyPr/>
          <a:lstStyle/>
          <a:p>
            <a:pPr>
              <a:buNone/>
            </a:pPr>
            <a:endParaRPr lang="en-US" sz="2400" dirty="0" smtClean="0"/>
          </a:p>
          <a:p>
            <a:r>
              <a:rPr lang="en-US" sz="2400" dirty="0" smtClean="0"/>
              <a:t>Self-contained Classroom</a:t>
            </a:r>
          </a:p>
          <a:p>
            <a:r>
              <a:rPr lang="en-US" sz="2400" dirty="0" smtClean="0"/>
              <a:t>Pull-out Program</a:t>
            </a:r>
          </a:p>
          <a:p>
            <a:r>
              <a:rPr lang="en-US" sz="2400" dirty="0" smtClean="0"/>
              <a:t>Specialty Online Courses</a:t>
            </a:r>
          </a:p>
          <a:p>
            <a:r>
              <a:rPr lang="en-US" sz="2400" dirty="0" smtClean="0"/>
              <a:t>Other</a:t>
            </a:r>
            <a:endParaRPr lang="en-US" sz="2400" dirty="0"/>
          </a:p>
        </p:txBody>
      </p:sp>
      <p:pic>
        <p:nvPicPr>
          <p:cNvPr id="4" name="Picture 6" title="Student using binocular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78400" y="2946400"/>
            <a:ext cx="3931444" cy="262096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1683596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Contained Classroom</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Students are identified based on specific criteria and </a:t>
            </a:r>
            <a:r>
              <a:rPr lang="en-US" sz="2400" dirty="0" smtClean="0">
                <a:solidFill>
                  <a:srgbClr val="FF0000"/>
                </a:solidFill>
              </a:rPr>
              <a:t>grouped together for a majority of their academic subjects</a:t>
            </a:r>
            <a:r>
              <a:rPr lang="en-US" sz="2400" dirty="0" smtClean="0"/>
              <a:t>.  </a:t>
            </a:r>
          </a:p>
          <a:p>
            <a:pPr marL="0" indent="0">
              <a:buNone/>
            </a:pPr>
            <a:endParaRPr lang="en-US" sz="2400" dirty="0" smtClean="0"/>
          </a:p>
          <a:p>
            <a:r>
              <a:rPr lang="en-US" sz="2400" dirty="0" smtClean="0"/>
              <a:t>Advantage:  Higher qualified teachers</a:t>
            </a:r>
          </a:p>
          <a:p>
            <a:endParaRPr lang="en-US" sz="2400" dirty="0" smtClean="0"/>
          </a:p>
          <a:p>
            <a:r>
              <a:rPr lang="en-US" sz="2400" dirty="0" smtClean="0"/>
              <a:t>Disadvantage: An assumption that the students grouped together are </a:t>
            </a:r>
            <a:r>
              <a:rPr lang="en-US" sz="2400" dirty="0"/>
              <a:t>alike. The reality is that students are different and will require differentiation instructional strategies to challenge them in </a:t>
            </a:r>
            <a:r>
              <a:rPr lang="en-US" sz="2400" dirty="0" smtClean="0"/>
              <a:t>their areas </a:t>
            </a:r>
            <a:r>
              <a:rPr lang="en-US" sz="2400" dirty="0"/>
              <a:t>of their strengths.</a:t>
            </a:r>
          </a:p>
          <a:p>
            <a:endParaRPr lang="en-US" sz="24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9590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idx="4294967295"/>
          </p:nvPr>
        </p:nvSpPr>
        <p:spPr>
          <a:xfrm>
            <a:off x="1600200" y="287338"/>
            <a:ext cx="7543800" cy="1449387"/>
          </a:xfrm>
        </p:spPr>
        <p:txBody>
          <a:bodyPr/>
          <a:lstStyle/>
          <a:p>
            <a:r>
              <a:rPr lang="en-US" dirty="0" smtClean="0">
                <a:solidFill>
                  <a:schemeClr val="bg1"/>
                </a:solidFill>
              </a:rPr>
              <a:t>Lessons learning table</a:t>
            </a:r>
            <a:endParaRPr lang="en-US" dirty="0">
              <a:solidFill>
                <a:schemeClr val="bg1"/>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731507"/>
            <a:ext cx="6527799" cy="4810859"/>
          </a:xfrm>
          <a:prstGeom prst="rect">
            <a:avLst/>
          </a:prstGeom>
        </p:spPr>
      </p:pic>
      <p:sp>
        <p:nvSpPr>
          <p:cNvPr id="6" name="TextBox 5"/>
          <p:cNvSpPr txBox="1"/>
          <p:nvPr/>
        </p:nvSpPr>
        <p:spPr>
          <a:xfrm>
            <a:off x="1981200" y="5542366"/>
            <a:ext cx="618172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D5B4E"/>
                </a:solidFill>
                <a:effectLst/>
                <a:uLnTx/>
                <a:uFillTx/>
                <a:latin typeface="Calibri"/>
                <a:ea typeface="+mn-ea"/>
                <a:cs typeface="+mn-cs"/>
              </a:rPr>
              <a:t>Rogers, K. (2007). Lessons Learned About Educating the Gifted and Talented: A Synthesis of the Research. Gifted Child Quarterly, 51(4), </a:t>
            </a:r>
            <a:r>
              <a:rPr kumimoji="0" lang="en-US" sz="1000" b="1" i="0" u="none" strike="noStrike" kern="1200" cap="none" spc="0" normalizeH="0" baseline="0" noProof="0" dirty="0" smtClean="0">
                <a:ln>
                  <a:noFill/>
                </a:ln>
                <a:solidFill>
                  <a:srgbClr val="5D5B4E"/>
                </a:solidFill>
                <a:effectLst/>
                <a:uLnTx/>
                <a:uFillTx/>
                <a:latin typeface="Calibri"/>
                <a:ea typeface="+mn-ea"/>
                <a:cs typeface="+mn-cs"/>
              </a:rPr>
              <a:t>p388.</a:t>
            </a:r>
            <a:endParaRPr kumimoji="0" lang="en-US" sz="1000" b="1"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195100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Assignment 3: Stop </a:t>
            </a:r>
            <a:r>
              <a:rPr lang="en-US" b="1" dirty="0"/>
              <a:t>and Pause: </a:t>
            </a:r>
            <a:r>
              <a:rPr lang="en-US" b="1" dirty="0" smtClean="0"/>
              <a:t>Read</a:t>
            </a:r>
            <a:br>
              <a:rPr lang="en-US" b="1" dirty="0" smtClean="0"/>
            </a:br>
            <a:r>
              <a:rPr lang="en-US" b="1" dirty="0" smtClean="0"/>
              <a:t>Advantages and Disadvantages</a:t>
            </a:r>
            <a:endParaRPr lang="en-US" dirty="0"/>
          </a:p>
        </p:txBody>
      </p:sp>
      <p:sp>
        <p:nvSpPr>
          <p:cNvPr id="6" name="Content Placeholder 5"/>
          <p:cNvSpPr>
            <a:spLocks noGrp="1"/>
          </p:cNvSpPr>
          <p:nvPr>
            <p:ph idx="1"/>
          </p:nvPr>
        </p:nvSpPr>
        <p:spPr/>
        <p:txBody>
          <a:bodyPr>
            <a:normAutofit/>
          </a:bodyPr>
          <a:lstStyle/>
          <a:p>
            <a:r>
              <a:rPr lang="en-US" sz="1600" dirty="0"/>
              <a:t>Select and read the articles posted </a:t>
            </a:r>
            <a:r>
              <a:rPr lang="en-US" sz="1600" dirty="0" smtClean="0"/>
              <a:t>in the required section of this module that inform you about about various administrative structures.  </a:t>
            </a:r>
          </a:p>
          <a:p>
            <a:endParaRPr lang="en-US" sz="1600" dirty="0"/>
          </a:p>
          <a:p>
            <a:r>
              <a:rPr lang="en-US" sz="1600" dirty="0"/>
              <a:t>You might consider assigning these articles to various group members on your </a:t>
            </a:r>
            <a:r>
              <a:rPr lang="en-US" sz="1600" dirty="0" smtClean="0"/>
              <a:t>team. When you complete the readings, complete a matrix either individually or with a group, that lists  advantages and disadvantages of each of the administrative structures. </a:t>
            </a:r>
          </a:p>
          <a:p>
            <a:endParaRPr lang="en-US" sz="1600" dirty="0"/>
          </a:p>
          <a:p>
            <a:r>
              <a:rPr lang="en-US" sz="1600" dirty="0" smtClean="0"/>
              <a:t>Use the attached table in the assignment section to complete and upload your work.</a:t>
            </a:r>
            <a:endParaRPr lang="en-US" sz="1800"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D86489-2CD6-476C-844C-D197A4AFFFE9}"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47502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Non-Traditional Services/Programs</a:t>
            </a:r>
            <a:endParaRPr lang="en-US" sz="3200" b="1" dirty="0">
              <a:solidFill>
                <a:srgbClr val="FF0000"/>
              </a:solidFill>
            </a:endParaRPr>
          </a:p>
        </p:txBody>
      </p:sp>
      <p:sp>
        <p:nvSpPr>
          <p:cNvPr id="3" name="Content Placeholder 2"/>
          <p:cNvSpPr>
            <a:spLocks noGrp="1"/>
          </p:cNvSpPr>
          <p:nvPr>
            <p:ph idx="1"/>
          </p:nvPr>
        </p:nvSpPr>
        <p:spPr/>
        <p:txBody>
          <a:bodyPr/>
          <a:lstStyle/>
          <a:p>
            <a:r>
              <a:rPr lang="en-US" sz="2400" dirty="0" smtClean="0"/>
              <a:t>Mentorship</a:t>
            </a:r>
          </a:p>
          <a:p>
            <a:r>
              <a:rPr lang="en-US" sz="2400" dirty="0" smtClean="0">
                <a:solidFill>
                  <a:srgbClr val="FF0000"/>
                </a:solidFill>
              </a:rPr>
              <a:t>Collaborative </a:t>
            </a:r>
            <a:r>
              <a:rPr lang="en-US" sz="2400" dirty="0" smtClean="0">
                <a:solidFill>
                  <a:schemeClr val="tx1"/>
                </a:solidFill>
              </a:rPr>
              <a:t>Partnership with Industry or Higher Education</a:t>
            </a:r>
          </a:p>
          <a:p>
            <a:r>
              <a:rPr lang="en-US" sz="2400" dirty="0" smtClean="0">
                <a:solidFill>
                  <a:srgbClr val="FF0000"/>
                </a:solidFill>
              </a:rPr>
              <a:t>Cooperative </a:t>
            </a:r>
            <a:r>
              <a:rPr lang="en-US" sz="2400" dirty="0" smtClean="0"/>
              <a:t>Arrangement with ESD</a:t>
            </a:r>
          </a:p>
          <a:p>
            <a:r>
              <a:rPr lang="en-US" sz="2400" dirty="0" smtClean="0">
                <a:solidFill>
                  <a:srgbClr val="FF0000"/>
                </a:solidFill>
              </a:rPr>
              <a:t>Cooperative </a:t>
            </a:r>
            <a:r>
              <a:rPr lang="en-US" sz="2400" dirty="0" smtClean="0"/>
              <a:t>Arrangement with Other Districts</a:t>
            </a:r>
          </a:p>
          <a:p>
            <a:r>
              <a:rPr lang="en-US" sz="2400" dirty="0" smtClean="0"/>
              <a:t>Academic Competitions</a:t>
            </a:r>
          </a:p>
          <a:p>
            <a:r>
              <a:rPr lang="en-US" sz="2400" dirty="0" smtClean="0"/>
              <a:t>Summer Enrichment/Acceleration</a:t>
            </a:r>
          </a:p>
          <a:p>
            <a:r>
              <a:rPr lang="en-US" sz="2400" dirty="0" smtClean="0"/>
              <a:t>Before/After School Services/ Program</a:t>
            </a:r>
          </a:p>
        </p:txBody>
      </p:sp>
    </p:spTree>
    <p:extLst>
      <p:ext uri="{BB962C8B-B14F-4D97-AF65-F5344CB8AC3E}">
        <p14:creationId xmlns:p14="http://schemas.microsoft.com/office/powerpoint/2010/main" val="177154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4: Reflection - What should and can you do?  </a:t>
            </a:r>
            <a:endParaRPr lang="en-US" dirty="0"/>
          </a:p>
        </p:txBody>
      </p:sp>
      <p:sp>
        <p:nvSpPr>
          <p:cNvPr id="3" name="Content Placeholder 2"/>
          <p:cNvSpPr>
            <a:spLocks noGrp="1"/>
          </p:cNvSpPr>
          <p:nvPr>
            <p:ph sz="half" idx="1"/>
          </p:nvPr>
        </p:nvSpPr>
        <p:spPr>
          <a:xfrm>
            <a:off x="228600" y="1917700"/>
            <a:ext cx="4236128" cy="3932430"/>
          </a:xfrm>
        </p:spPr>
        <p:txBody>
          <a:bodyPr>
            <a:normAutofit/>
          </a:bodyPr>
          <a:lstStyle/>
          <a:p>
            <a:pPr marL="114300" indent="0" algn="ctr">
              <a:buNone/>
            </a:pPr>
            <a:r>
              <a:rPr lang="en-US" b="1" dirty="0" smtClean="0">
                <a:solidFill>
                  <a:schemeClr val="tx1"/>
                </a:solidFill>
              </a:rPr>
              <a:t>Jillian</a:t>
            </a:r>
          </a:p>
          <a:p>
            <a:pPr marL="114300" indent="0">
              <a:buNone/>
            </a:pPr>
            <a:endParaRPr lang="en-US" dirty="0" smtClean="0">
              <a:solidFill>
                <a:schemeClr val="tx1"/>
              </a:solidFill>
            </a:endParaRPr>
          </a:p>
          <a:p>
            <a:r>
              <a:rPr lang="en-US" dirty="0" smtClean="0">
                <a:solidFill>
                  <a:schemeClr val="tx1"/>
                </a:solidFill>
              </a:rPr>
              <a:t>4 years, 7 months old on September 1</a:t>
            </a:r>
          </a:p>
          <a:p>
            <a:r>
              <a:rPr lang="en-US" dirty="0" smtClean="0">
                <a:solidFill>
                  <a:schemeClr val="tx1"/>
                </a:solidFill>
              </a:rPr>
              <a:t>Reading at a third grade level</a:t>
            </a:r>
          </a:p>
          <a:p>
            <a:r>
              <a:rPr lang="en-US" dirty="0" smtClean="0">
                <a:solidFill>
                  <a:schemeClr val="tx1"/>
                </a:solidFill>
              </a:rPr>
              <a:t>Highly creative story teller</a:t>
            </a:r>
          </a:p>
          <a:p>
            <a:r>
              <a:rPr lang="en-US" dirty="0" smtClean="0">
                <a:solidFill>
                  <a:schemeClr val="tx1"/>
                </a:solidFill>
              </a:rPr>
              <a:t>Advanced mathematical reasoning and computation skills</a:t>
            </a:r>
          </a:p>
          <a:p>
            <a:r>
              <a:rPr lang="en-US" dirty="0" smtClean="0">
                <a:solidFill>
                  <a:schemeClr val="tx1"/>
                </a:solidFill>
              </a:rPr>
              <a:t>Fine and gross motor skills are average</a:t>
            </a:r>
          </a:p>
          <a:p>
            <a:r>
              <a:rPr lang="en-US" dirty="0" smtClean="0">
                <a:solidFill>
                  <a:schemeClr val="tx1"/>
                </a:solidFill>
              </a:rPr>
              <a:t>IEP for speech, primarily focusing on articulation</a:t>
            </a:r>
          </a:p>
        </p:txBody>
      </p:sp>
      <p:sp>
        <p:nvSpPr>
          <p:cNvPr id="5" name="Content Placeholder 4"/>
          <p:cNvSpPr>
            <a:spLocks noGrp="1"/>
          </p:cNvSpPr>
          <p:nvPr>
            <p:ph sz="half" idx="2"/>
          </p:nvPr>
        </p:nvSpPr>
        <p:spPr>
          <a:xfrm>
            <a:off x="4838700" y="1917701"/>
            <a:ext cx="3695700" cy="3759200"/>
          </a:xfrm>
          <a:solidFill>
            <a:schemeClr val="bg1">
              <a:lumMod val="75000"/>
            </a:schemeClr>
          </a:solidFill>
        </p:spPr>
        <p:txBody>
          <a:bodyPr>
            <a:normAutofit/>
          </a:bodyPr>
          <a:lstStyle/>
          <a:p>
            <a:pPr marL="114300" indent="0" algn="ctr">
              <a:buNone/>
            </a:pPr>
            <a:r>
              <a:rPr lang="en-US" b="1" dirty="0" smtClean="0">
                <a:solidFill>
                  <a:schemeClr val="tx1"/>
                </a:solidFill>
              </a:rPr>
              <a:t>Jeff</a:t>
            </a:r>
          </a:p>
          <a:p>
            <a:pPr marL="114300" indent="0">
              <a:buNone/>
            </a:pPr>
            <a:endParaRPr lang="en-US" dirty="0">
              <a:solidFill>
                <a:schemeClr val="tx1"/>
              </a:solidFill>
            </a:endParaRPr>
          </a:p>
          <a:p>
            <a:r>
              <a:rPr lang="en-US" dirty="0" smtClean="0">
                <a:solidFill>
                  <a:schemeClr val="tx1"/>
                </a:solidFill>
              </a:rPr>
              <a:t>12 year old 7</a:t>
            </a:r>
            <a:r>
              <a:rPr lang="en-US" baseline="30000" dirty="0" smtClean="0">
                <a:solidFill>
                  <a:schemeClr val="tx1"/>
                </a:solidFill>
              </a:rPr>
              <a:t>th</a:t>
            </a:r>
            <a:r>
              <a:rPr lang="en-US" dirty="0" smtClean="0">
                <a:solidFill>
                  <a:schemeClr val="tx1"/>
                </a:solidFill>
              </a:rPr>
              <a:t> grader</a:t>
            </a:r>
          </a:p>
          <a:p>
            <a:r>
              <a:rPr lang="en-US" dirty="0" smtClean="0">
                <a:solidFill>
                  <a:schemeClr val="tx1"/>
                </a:solidFill>
              </a:rPr>
              <a:t>Doesn’t turn in homework, but scores 100% on all tests in his algebra course</a:t>
            </a:r>
          </a:p>
          <a:p>
            <a:r>
              <a:rPr lang="en-US" dirty="0" smtClean="0">
                <a:solidFill>
                  <a:schemeClr val="tx1"/>
                </a:solidFill>
              </a:rPr>
              <a:t>Second  in the state in Math is Cool competition</a:t>
            </a:r>
          </a:p>
          <a:p>
            <a:r>
              <a:rPr lang="en-US" dirty="0" smtClean="0">
                <a:solidFill>
                  <a:schemeClr val="tx1"/>
                </a:solidFill>
              </a:rPr>
              <a:t>Passing grades in reading and language arts</a:t>
            </a:r>
          </a:p>
          <a:p>
            <a:r>
              <a:rPr lang="en-US" dirty="0" smtClean="0">
                <a:solidFill>
                  <a:schemeClr val="tx1"/>
                </a:solidFill>
              </a:rPr>
              <a:t>Enjoys inquiry based assignments in science, but doesn’t participate in lecture based lessons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cxnSp>
        <p:nvCxnSpPr>
          <p:cNvPr id="7" name="Straight Connector 6" title="Decorative figure"/>
          <p:cNvCxnSpPr/>
          <p:nvPr/>
        </p:nvCxnSpPr>
        <p:spPr>
          <a:xfrm>
            <a:off x="4495800" y="1752600"/>
            <a:ext cx="0" cy="495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title="Decorative figure"/>
          <p:cNvCxnSpPr/>
          <p:nvPr/>
        </p:nvCxnSpPr>
        <p:spPr>
          <a:xfrm>
            <a:off x="4648200" y="1752600"/>
            <a:ext cx="0" cy="4953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41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92100"/>
            <a:ext cx="7543800" cy="924563"/>
          </a:xfrm>
        </p:spPr>
        <p:txBody>
          <a:bodyPr/>
          <a:lstStyle/>
          <a:p>
            <a:r>
              <a:rPr lang="en-US" dirty="0" smtClean="0"/>
              <a:t>Example: Small District</a:t>
            </a:r>
            <a:endParaRPr lang="en-US" dirty="0"/>
          </a:p>
        </p:txBody>
      </p:sp>
      <p:graphicFrame>
        <p:nvGraphicFramePr>
          <p:cNvPr id="4" name="Content Placeholder 3" title="Small District service design"/>
          <p:cNvGraphicFramePr>
            <a:graphicFrameLocks noGrp="1"/>
          </p:cNvGraphicFramePr>
          <p:nvPr>
            <p:ph idx="1"/>
            <p:extLst>
              <p:ext uri="{D42A27DB-BD31-4B8C-83A1-F6EECF244321}">
                <p14:modId xmlns:p14="http://schemas.microsoft.com/office/powerpoint/2010/main" val="1105430810"/>
              </p:ext>
            </p:extLst>
          </p:nvPr>
        </p:nvGraphicFramePr>
        <p:xfrm>
          <a:off x="787400" y="1650836"/>
          <a:ext cx="7645399" cy="3749838"/>
        </p:xfrm>
        <a:graphic>
          <a:graphicData uri="http://schemas.openxmlformats.org/drawingml/2006/table">
            <a:tbl>
              <a:tblPr firstRow="1" bandRow="1">
                <a:tableStyleId>{5C22544A-7EE6-4342-B048-85BDC9FD1C3A}</a:tableStyleId>
              </a:tblPr>
              <a:tblGrid>
                <a:gridCol w="424745">
                  <a:extLst>
                    <a:ext uri="{9D8B030D-6E8A-4147-A177-3AD203B41FA5}">
                      <a16:colId xmlns:a16="http://schemas.microsoft.com/office/drawing/2014/main" val="20000"/>
                    </a:ext>
                  </a:extLst>
                </a:gridCol>
                <a:gridCol w="2265303">
                  <a:extLst>
                    <a:ext uri="{9D8B030D-6E8A-4147-A177-3AD203B41FA5}">
                      <a16:colId xmlns:a16="http://schemas.microsoft.com/office/drawing/2014/main" val="20001"/>
                    </a:ext>
                  </a:extLst>
                </a:gridCol>
                <a:gridCol w="2265303">
                  <a:extLst>
                    <a:ext uri="{9D8B030D-6E8A-4147-A177-3AD203B41FA5}">
                      <a16:colId xmlns:a16="http://schemas.microsoft.com/office/drawing/2014/main" val="20002"/>
                    </a:ext>
                  </a:extLst>
                </a:gridCol>
                <a:gridCol w="2690048">
                  <a:extLst>
                    <a:ext uri="{9D8B030D-6E8A-4147-A177-3AD203B41FA5}">
                      <a16:colId xmlns:a16="http://schemas.microsoft.com/office/drawing/2014/main" val="20003"/>
                    </a:ext>
                  </a:extLst>
                </a:gridCol>
              </a:tblGrid>
              <a:tr h="293843">
                <a:tc>
                  <a:txBody>
                    <a:bodyPr/>
                    <a:lstStyle/>
                    <a:p>
                      <a:endParaRPr lang="en-US" dirty="0"/>
                    </a:p>
                  </a:txBody>
                  <a:tcPr/>
                </a:tc>
                <a:tc>
                  <a:txBody>
                    <a:bodyPr/>
                    <a:lstStyle/>
                    <a:p>
                      <a:r>
                        <a:rPr lang="en-US" dirty="0" smtClean="0"/>
                        <a:t>Elementary</a:t>
                      </a:r>
                      <a:endParaRPr lang="en-US" dirty="0"/>
                    </a:p>
                  </a:txBody>
                  <a:tcPr/>
                </a:tc>
                <a:tc>
                  <a:txBody>
                    <a:bodyPr/>
                    <a:lstStyle/>
                    <a:p>
                      <a:r>
                        <a:rPr lang="en-US" dirty="0" smtClean="0"/>
                        <a:t>Middle</a:t>
                      </a:r>
                      <a:r>
                        <a:rPr lang="en-US" baseline="0" dirty="0" smtClean="0"/>
                        <a:t> School</a:t>
                      </a:r>
                      <a:endParaRPr lang="en-US" dirty="0"/>
                    </a:p>
                  </a:txBody>
                  <a:tcPr/>
                </a:tc>
                <a:tc>
                  <a:txBody>
                    <a:bodyPr/>
                    <a:lstStyle/>
                    <a:p>
                      <a:r>
                        <a:rPr lang="en-US" dirty="0" smtClean="0"/>
                        <a:t>High School</a:t>
                      </a:r>
                      <a:endParaRPr lang="en-US" dirty="0"/>
                    </a:p>
                  </a:txBody>
                  <a:tcPr/>
                </a:tc>
                <a:extLst>
                  <a:ext uri="{0D108BD9-81ED-4DB2-BD59-A6C34878D82A}">
                    <a16:rowId xmlns:a16="http://schemas.microsoft.com/office/drawing/2014/main" val="10000"/>
                  </a:ext>
                </a:extLst>
              </a:tr>
              <a:tr h="954990">
                <a:tc rowSpan="3">
                  <a:txBody>
                    <a:bodyPr/>
                    <a:lstStyle/>
                    <a:p>
                      <a:pPr algn="ctr"/>
                      <a:r>
                        <a:rPr lang="en-US" dirty="0" smtClean="0"/>
                        <a:t>Accelerate and Enhance</a:t>
                      </a:r>
                      <a:endParaRPr lang="en-US"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 based services including differentiated </a:t>
                      </a:r>
                      <a:r>
                        <a:rPr lang="en-US" baseline="0" dirty="0" smtClean="0"/>
                        <a:t>and </a:t>
                      </a:r>
                      <a:r>
                        <a:rPr lang="en-US" dirty="0" smtClean="0"/>
                        <a:t>enhanced</a:t>
                      </a:r>
                      <a:r>
                        <a:rPr lang="en-US" baseline="0" dirty="0" smtClean="0"/>
                        <a:t> instruction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 based services including differentiated and enhanced instruction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 based services including differentiated and enhanced</a:t>
                      </a:r>
                      <a:r>
                        <a:rPr lang="en-US" baseline="0" dirty="0" smtClean="0"/>
                        <a:t> instruction</a:t>
                      </a:r>
                      <a:endParaRPr lang="en-US" dirty="0"/>
                    </a:p>
                  </a:txBody>
                  <a:tcPr/>
                </a:tc>
                <a:extLst>
                  <a:ext uri="{0D108BD9-81ED-4DB2-BD59-A6C34878D82A}">
                    <a16:rowId xmlns:a16="http://schemas.microsoft.com/office/drawing/2014/main" val="10001"/>
                  </a:ext>
                </a:extLst>
              </a:tr>
              <a:tr h="734608">
                <a:tc vMerge="1">
                  <a:txBody>
                    <a:bodyPr/>
                    <a:lstStyle/>
                    <a:p>
                      <a:endParaRPr lang="en-US" dirty="0"/>
                    </a:p>
                  </a:txBody>
                  <a:tcPr/>
                </a:tc>
                <a:tc>
                  <a:txBody>
                    <a:bodyPr/>
                    <a:lstStyle/>
                    <a:p>
                      <a:r>
                        <a:rPr lang="en-US" dirty="0" smtClean="0"/>
                        <a:t>Flexible</a:t>
                      </a:r>
                      <a:r>
                        <a:rPr lang="en-US" baseline="0" dirty="0" smtClean="0"/>
                        <a:t> grouping across subject areas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Honors and accelerated courses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Honors and accelerated courses (AP, College</a:t>
                      </a:r>
                      <a:r>
                        <a:rPr lang="en-US" baseline="0" dirty="0" smtClean="0"/>
                        <a:t> in the High School)</a:t>
                      </a:r>
                      <a:endParaRPr lang="en-US" dirty="0" smtClean="0"/>
                    </a:p>
                  </a:txBody>
                  <a:tcPr/>
                </a:tc>
                <a:extLst>
                  <a:ext uri="{0D108BD9-81ED-4DB2-BD59-A6C34878D82A}">
                    <a16:rowId xmlns:a16="http://schemas.microsoft.com/office/drawing/2014/main" val="10002"/>
                  </a:ext>
                </a:extLst>
              </a:tr>
              <a:tr h="734608">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entrance/dual enrollment and/or grade skipping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Dual enrollment and/or grade skipping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Dual enrollment/Running Start</a:t>
                      </a:r>
                    </a:p>
                    <a:p>
                      <a:r>
                        <a:rPr lang="en-US" dirty="0" smtClean="0"/>
                        <a:t>Contracts with</a:t>
                      </a:r>
                      <a:r>
                        <a:rPr lang="en-US" baseline="0" dirty="0" smtClean="0"/>
                        <a:t> Institutions of Higher Education</a:t>
                      </a:r>
                      <a:endParaRPr lang="en-US" dirty="0"/>
                    </a:p>
                  </a:txBody>
                  <a:tcPr/>
                </a:tc>
                <a:extLst>
                  <a:ext uri="{0D108BD9-81ED-4DB2-BD59-A6C34878D82A}">
                    <a16:rowId xmlns:a16="http://schemas.microsoft.com/office/drawing/2014/main" val="10003"/>
                  </a:ext>
                </a:extLst>
              </a:tr>
              <a:tr h="514226">
                <a:tc rowSpan="2">
                  <a:txBody>
                    <a:bodyPr/>
                    <a:lstStyle/>
                    <a:p>
                      <a:pPr algn="ctr"/>
                      <a:r>
                        <a:rPr lang="en-US" dirty="0" smtClean="0"/>
                        <a:t>Enrich</a:t>
                      </a:r>
                      <a:endParaRPr lang="en-US" dirty="0"/>
                    </a:p>
                  </a:txBody>
                  <a:tcPr vert="vert270"/>
                </a:tc>
                <a:tc>
                  <a:txBody>
                    <a:bodyPr/>
                    <a:lstStyle/>
                    <a:p>
                      <a:r>
                        <a:rPr lang="en-US" dirty="0" smtClean="0"/>
                        <a:t>Extracurricular</a:t>
                      </a:r>
                      <a:r>
                        <a:rPr lang="en-US" baseline="0" dirty="0" smtClean="0"/>
                        <a:t> activities/groups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Extracurricular</a:t>
                      </a:r>
                      <a:r>
                        <a:rPr lang="en-US" baseline="0" dirty="0" smtClean="0"/>
                        <a:t> activities/groups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Extracurricular</a:t>
                      </a:r>
                      <a:r>
                        <a:rPr lang="en-US" baseline="0" dirty="0" smtClean="0"/>
                        <a:t> activities/groups, mentorships, internships</a:t>
                      </a:r>
                      <a:endParaRPr lang="en-US" dirty="0" smtClean="0"/>
                    </a:p>
                  </a:txBody>
                  <a:tcPr/>
                </a:tc>
                <a:extLst>
                  <a:ext uri="{0D108BD9-81ED-4DB2-BD59-A6C34878D82A}">
                    <a16:rowId xmlns:a16="http://schemas.microsoft.com/office/drawing/2014/main" val="10004"/>
                  </a:ext>
                </a:extLst>
              </a:tr>
              <a:tr h="514226">
                <a:tc vMerge="1">
                  <a:txBody>
                    <a:bodyPr/>
                    <a:lstStyle/>
                    <a:p>
                      <a:endParaRPr lang="en-US" dirty="0"/>
                    </a:p>
                  </a:txBody>
                  <a:tcPr/>
                </a:tc>
                <a:tc>
                  <a:txBody>
                    <a:bodyPr/>
                    <a:lstStyle/>
                    <a:p>
                      <a:r>
                        <a:rPr lang="en-US" dirty="0" smtClean="0"/>
                        <a:t>Academic competitions</a:t>
                      </a:r>
                      <a:endParaRPr lang="en-US" dirty="0"/>
                    </a:p>
                  </a:txBody>
                  <a:tcPr/>
                </a:tc>
                <a:tc>
                  <a:txBody>
                    <a:bodyPr/>
                    <a:lstStyle/>
                    <a:p>
                      <a:r>
                        <a:rPr lang="en-US" dirty="0" smtClean="0"/>
                        <a:t>Academic</a:t>
                      </a:r>
                      <a:r>
                        <a:rPr lang="en-US" baseline="0" dirty="0" smtClean="0"/>
                        <a:t> competitions</a:t>
                      </a:r>
                      <a:endParaRPr lang="en-US" dirty="0"/>
                    </a:p>
                  </a:txBody>
                  <a:tcPr/>
                </a:tc>
                <a:tc>
                  <a:txBody>
                    <a:bodyPr/>
                    <a:lstStyle/>
                    <a:p>
                      <a:r>
                        <a:rPr lang="en-US" dirty="0" smtClean="0"/>
                        <a:t>Academic</a:t>
                      </a:r>
                      <a:r>
                        <a:rPr lang="en-US" baseline="0" dirty="0" smtClean="0"/>
                        <a:t> competitions</a:t>
                      </a:r>
                      <a:endParaRPr lang="en-US"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054528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28601"/>
            <a:ext cx="8260672" cy="685800"/>
          </a:xfrm>
        </p:spPr>
        <p:txBody>
          <a:bodyPr/>
          <a:lstStyle/>
          <a:p>
            <a:r>
              <a:rPr lang="en-US" dirty="0" smtClean="0"/>
              <a:t>Example: Mid-Size District</a:t>
            </a:r>
            <a:endParaRPr lang="en-US" dirty="0"/>
          </a:p>
        </p:txBody>
      </p:sp>
      <p:graphicFrame>
        <p:nvGraphicFramePr>
          <p:cNvPr id="4" name="Content Placeholder 3" title="Medium District service design"/>
          <p:cNvGraphicFramePr>
            <a:graphicFrameLocks noGrp="1"/>
          </p:cNvGraphicFramePr>
          <p:nvPr>
            <p:ph idx="1"/>
            <p:extLst>
              <p:ext uri="{D42A27DB-BD31-4B8C-83A1-F6EECF244321}">
                <p14:modId xmlns:p14="http://schemas.microsoft.com/office/powerpoint/2010/main" val="632257248"/>
              </p:ext>
            </p:extLst>
          </p:nvPr>
        </p:nvGraphicFramePr>
        <p:xfrm>
          <a:off x="304800" y="921897"/>
          <a:ext cx="8534400" cy="4293390"/>
        </p:xfrm>
        <a:graphic>
          <a:graphicData uri="http://schemas.openxmlformats.org/drawingml/2006/table">
            <a:tbl>
              <a:tblPr firstRow="1" bandRow="1">
                <a:tableStyleId>{5C22544A-7EE6-4342-B048-85BDC9FD1C3A}</a:tableStyleId>
              </a:tblPr>
              <a:tblGrid>
                <a:gridCol w="632178">
                  <a:extLst>
                    <a:ext uri="{9D8B030D-6E8A-4147-A177-3AD203B41FA5}">
                      <a16:colId xmlns:a16="http://schemas.microsoft.com/office/drawing/2014/main" val="20000"/>
                    </a:ext>
                  </a:extLst>
                </a:gridCol>
                <a:gridCol w="2415822">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355945">
                <a:tc>
                  <a:txBody>
                    <a:bodyPr/>
                    <a:lstStyle/>
                    <a:p>
                      <a:endParaRPr lang="en-US" dirty="0"/>
                    </a:p>
                  </a:txBody>
                  <a:tcPr/>
                </a:tc>
                <a:tc>
                  <a:txBody>
                    <a:bodyPr/>
                    <a:lstStyle/>
                    <a:p>
                      <a:r>
                        <a:rPr lang="en-US" dirty="0" smtClean="0"/>
                        <a:t>Elementary</a:t>
                      </a:r>
                      <a:endParaRPr lang="en-US" dirty="0"/>
                    </a:p>
                  </a:txBody>
                  <a:tcPr/>
                </a:tc>
                <a:tc>
                  <a:txBody>
                    <a:bodyPr/>
                    <a:lstStyle/>
                    <a:p>
                      <a:r>
                        <a:rPr lang="en-US" dirty="0" smtClean="0"/>
                        <a:t>Middle School</a:t>
                      </a:r>
                      <a:endParaRPr lang="en-US" dirty="0"/>
                    </a:p>
                  </a:txBody>
                  <a:tcPr/>
                </a:tc>
                <a:tc>
                  <a:txBody>
                    <a:bodyPr/>
                    <a:lstStyle/>
                    <a:p>
                      <a:r>
                        <a:rPr lang="en-US" dirty="0" smtClean="0"/>
                        <a:t>High School</a:t>
                      </a:r>
                      <a:endParaRPr lang="en-US" dirty="0"/>
                    </a:p>
                  </a:txBody>
                  <a:tcPr/>
                </a:tc>
                <a:extLst>
                  <a:ext uri="{0D108BD9-81ED-4DB2-BD59-A6C34878D82A}">
                    <a16:rowId xmlns:a16="http://schemas.microsoft.com/office/drawing/2014/main" val="10000"/>
                  </a:ext>
                </a:extLst>
              </a:tr>
              <a:tr h="355945">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Accelerate</a:t>
                      </a:r>
                      <a:r>
                        <a:rPr lang="en-US" baseline="0" dirty="0" smtClean="0"/>
                        <a:t> and Enhance</a:t>
                      </a:r>
                      <a:endParaRPr lang="en-US" dirty="0" smtClean="0"/>
                    </a:p>
                  </a:txBody>
                  <a:tcPr vert="vert270"/>
                </a:tc>
                <a:tc>
                  <a:txBody>
                    <a:bodyPr/>
                    <a:lstStyle/>
                    <a:p>
                      <a:r>
                        <a:rPr lang="en-US" dirty="0" smtClean="0"/>
                        <a:t>Cluster grouping</a:t>
                      </a:r>
                      <a:endParaRPr lang="en-US" dirty="0"/>
                    </a:p>
                  </a:txBody>
                  <a:tcPr/>
                </a:tc>
                <a:tc>
                  <a:txBody>
                    <a:bodyPr/>
                    <a:lstStyle/>
                    <a:p>
                      <a:r>
                        <a:rPr lang="en-US" dirty="0" smtClean="0"/>
                        <a:t>Cluster grouping</a:t>
                      </a:r>
                      <a:endParaRPr lang="en-US" dirty="0"/>
                    </a:p>
                  </a:txBody>
                  <a:tcPr/>
                </a:tc>
                <a:tc>
                  <a:txBody>
                    <a:bodyPr/>
                    <a:lstStyle/>
                    <a:p>
                      <a:r>
                        <a:rPr lang="en-US" dirty="0" smtClean="0"/>
                        <a:t>Cluster grouping</a:t>
                      </a:r>
                      <a:endParaRPr lang="en-US" dirty="0"/>
                    </a:p>
                  </a:txBody>
                  <a:tcPr/>
                </a:tc>
                <a:extLst>
                  <a:ext uri="{0D108BD9-81ED-4DB2-BD59-A6C34878D82A}">
                    <a16:rowId xmlns:a16="http://schemas.microsoft.com/office/drawing/2014/main" val="10001"/>
                  </a:ext>
                </a:extLst>
              </a:tr>
              <a:tr h="89351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 based services including differentiated </a:t>
                      </a:r>
                      <a:r>
                        <a:rPr lang="en-US" baseline="0" dirty="0" smtClean="0"/>
                        <a:t>and </a:t>
                      </a:r>
                      <a:r>
                        <a:rPr lang="en-US" dirty="0" smtClean="0"/>
                        <a:t>enhanced</a:t>
                      </a:r>
                      <a:r>
                        <a:rPr lang="en-US" baseline="0" dirty="0" smtClean="0"/>
                        <a:t> instruction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 based services including differentiated </a:t>
                      </a:r>
                      <a:r>
                        <a:rPr lang="en-US" baseline="0" dirty="0" smtClean="0"/>
                        <a:t>and </a:t>
                      </a:r>
                      <a:r>
                        <a:rPr lang="en-US" dirty="0" smtClean="0"/>
                        <a:t>enhanced</a:t>
                      </a:r>
                      <a:r>
                        <a:rPr lang="en-US" baseline="0" dirty="0" smtClean="0"/>
                        <a:t> instruction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 based services including differentiated </a:t>
                      </a:r>
                      <a:r>
                        <a:rPr lang="en-US" baseline="0" dirty="0" smtClean="0"/>
                        <a:t>and </a:t>
                      </a:r>
                      <a:r>
                        <a:rPr lang="en-US" dirty="0" smtClean="0"/>
                        <a:t>enhanced</a:t>
                      </a:r>
                      <a:r>
                        <a:rPr lang="en-US" baseline="0" dirty="0" smtClean="0"/>
                        <a:t> instruction</a:t>
                      </a:r>
                      <a:endParaRPr lang="en-US" dirty="0" smtClean="0"/>
                    </a:p>
                  </a:txBody>
                  <a:tcPr/>
                </a:tc>
                <a:extLst>
                  <a:ext uri="{0D108BD9-81ED-4DB2-BD59-A6C34878D82A}">
                    <a16:rowId xmlns:a16="http://schemas.microsoft.com/office/drawing/2014/main" val="10002"/>
                  </a:ext>
                </a:extLst>
              </a:tr>
              <a:tr h="736600">
                <a:tc vMerge="1">
                  <a:txBody>
                    <a:bodyPr/>
                    <a:lstStyle/>
                    <a:p>
                      <a:endParaRPr lang="en-US" dirty="0"/>
                    </a:p>
                  </a:txBody>
                  <a:tcPr/>
                </a:tc>
                <a:tc>
                  <a:txBody>
                    <a:bodyPr/>
                    <a:lstStyle/>
                    <a:p>
                      <a:r>
                        <a:rPr lang="en-US" dirty="0" smtClean="0"/>
                        <a:t>Multiage self-contained classroom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Honors and accelerated courses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Honors and accelerated courses (AP, College</a:t>
                      </a:r>
                      <a:r>
                        <a:rPr lang="en-US" baseline="0" dirty="0" smtClean="0"/>
                        <a:t> in the High School, etc.)</a:t>
                      </a:r>
                      <a:endParaRPr lang="en-US" dirty="0" smtClean="0"/>
                    </a:p>
                  </a:txBody>
                  <a:tcPr/>
                </a:tc>
                <a:extLst>
                  <a:ext uri="{0D108BD9-81ED-4DB2-BD59-A6C34878D82A}">
                    <a16:rowId xmlns:a16="http://schemas.microsoft.com/office/drawing/2014/main" val="10003"/>
                  </a:ext>
                </a:extLst>
              </a:tr>
              <a:tr h="4004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Dual enrollment and/or grade skipping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Dual enrollment and/or grade skipping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Dual enrollment/Running Start</a:t>
                      </a:r>
                    </a:p>
                  </a:txBody>
                  <a:tcPr/>
                </a:tc>
                <a:extLst>
                  <a:ext uri="{0D108BD9-81ED-4DB2-BD59-A6C34878D82A}">
                    <a16:rowId xmlns:a16="http://schemas.microsoft.com/office/drawing/2014/main" val="10004"/>
                  </a:ext>
                </a:extLst>
              </a:tr>
              <a:tr h="622904">
                <a:tc vMerge="1">
                  <a:txBody>
                    <a:bodyPr/>
                    <a:lstStyle/>
                    <a:p>
                      <a:endParaRPr lang="en-US" dirty="0"/>
                    </a:p>
                  </a:txBody>
                  <a:tcPr/>
                </a:tc>
                <a:tc>
                  <a:txBody>
                    <a:bodyPr/>
                    <a:lstStyle/>
                    <a:p>
                      <a:r>
                        <a:rPr lang="en-US" dirty="0" smtClean="0"/>
                        <a:t>Early entrance</a:t>
                      </a:r>
                      <a:endParaRPr lang="en-US" dirty="0"/>
                    </a:p>
                  </a:txBody>
                  <a:tcPr/>
                </a:tc>
                <a:tc>
                  <a:txBody>
                    <a:bodyPr/>
                    <a:lstStyle/>
                    <a:p>
                      <a:r>
                        <a:rPr lang="en-US" dirty="0" smtClean="0"/>
                        <a:t>Apprenticeships</a:t>
                      </a:r>
                      <a:r>
                        <a:rPr lang="en-US" baseline="0" dirty="0" smtClean="0"/>
                        <a:t> and mentorships</a:t>
                      </a:r>
                      <a:endParaRPr lang="en-US" dirty="0"/>
                    </a:p>
                  </a:txBody>
                  <a:tcPr/>
                </a:tc>
                <a:tc>
                  <a:txBody>
                    <a:bodyPr/>
                    <a:lstStyle/>
                    <a:p>
                      <a:r>
                        <a:rPr lang="en-US" dirty="0" smtClean="0"/>
                        <a:t>Apprenticeships</a:t>
                      </a:r>
                      <a:r>
                        <a:rPr lang="en-US" baseline="0" dirty="0" smtClean="0"/>
                        <a:t> and mentorships</a:t>
                      </a:r>
                      <a:endParaRPr lang="en-US" dirty="0"/>
                    </a:p>
                  </a:txBody>
                  <a:tcPr/>
                </a:tc>
                <a:extLst>
                  <a:ext uri="{0D108BD9-81ED-4DB2-BD59-A6C34878D82A}">
                    <a16:rowId xmlns:a16="http://schemas.microsoft.com/office/drawing/2014/main" val="10005"/>
                  </a:ext>
                </a:extLst>
              </a:tr>
              <a:tr h="8255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Enrich</a:t>
                      </a:r>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Academic competitions; enrichment groups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Academic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Competitions; enrichment groups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Academic competitions; enrichment groups</a:t>
                      </a:r>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668661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68569"/>
            <a:ext cx="8260672" cy="734628"/>
          </a:xfrm>
        </p:spPr>
        <p:txBody>
          <a:bodyPr>
            <a:normAutofit/>
          </a:bodyPr>
          <a:lstStyle/>
          <a:p>
            <a:r>
              <a:rPr lang="en-US" dirty="0" smtClean="0"/>
              <a:t>Example: Large District</a:t>
            </a:r>
            <a:endParaRPr lang="en-US" dirty="0"/>
          </a:p>
        </p:txBody>
      </p:sp>
      <p:graphicFrame>
        <p:nvGraphicFramePr>
          <p:cNvPr id="4" name="Content Placeholder 3" title="Large District service design"/>
          <p:cNvGraphicFramePr>
            <a:graphicFrameLocks noGrp="1"/>
          </p:cNvGraphicFramePr>
          <p:nvPr>
            <p:ph idx="1"/>
            <p:extLst>
              <p:ext uri="{D42A27DB-BD31-4B8C-83A1-F6EECF244321}">
                <p14:modId xmlns:p14="http://schemas.microsoft.com/office/powerpoint/2010/main" val="108601932"/>
              </p:ext>
            </p:extLst>
          </p:nvPr>
        </p:nvGraphicFramePr>
        <p:xfrm>
          <a:off x="895350" y="1082299"/>
          <a:ext cx="7514015" cy="4444548"/>
        </p:xfrm>
        <a:graphic>
          <a:graphicData uri="http://schemas.openxmlformats.org/drawingml/2006/table">
            <a:tbl>
              <a:tblPr firstRow="1" bandRow="1">
                <a:tableStyleId>{5C22544A-7EE6-4342-B048-85BDC9FD1C3A}</a:tableStyleId>
              </a:tblPr>
              <a:tblGrid>
                <a:gridCol w="495300">
                  <a:extLst>
                    <a:ext uri="{9D8B030D-6E8A-4147-A177-3AD203B41FA5}">
                      <a16:colId xmlns:a16="http://schemas.microsoft.com/office/drawing/2014/main" val="20000"/>
                    </a:ext>
                  </a:extLst>
                </a:gridCol>
                <a:gridCol w="2200275">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589590">
                  <a:extLst>
                    <a:ext uri="{9D8B030D-6E8A-4147-A177-3AD203B41FA5}">
                      <a16:colId xmlns:a16="http://schemas.microsoft.com/office/drawing/2014/main" val="20003"/>
                    </a:ext>
                  </a:extLst>
                </a:gridCol>
              </a:tblGrid>
              <a:tr h="295357">
                <a:tc>
                  <a:txBody>
                    <a:bodyPr/>
                    <a:lstStyle/>
                    <a:p>
                      <a:endParaRPr lang="en-US" dirty="0"/>
                    </a:p>
                  </a:txBody>
                  <a:tcPr/>
                </a:tc>
                <a:tc>
                  <a:txBody>
                    <a:bodyPr/>
                    <a:lstStyle/>
                    <a:p>
                      <a:r>
                        <a:rPr lang="en-US" dirty="0" smtClean="0"/>
                        <a:t>Elementary</a:t>
                      </a:r>
                      <a:endParaRPr lang="en-US" dirty="0"/>
                    </a:p>
                  </a:txBody>
                  <a:tcPr/>
                </a:tc>
                <a:tc>
                  <a:txBody>
                    <a:bodyPr/>
                    <a:lstStyle/>
                    <a:p>
                      <a:r>
                        <a:rPr lang="en-US" dirty="0" smtClean="0"/>
                        <a:t>Middle School</a:t>
                      </a:r>
                      <a:endParaRPr lang="en-US" dirty="0"/>
                    </a:p>
                  </a:txBody>
                  <a:tcPr/>
                </a:tc>
                <a:tc>
                  <a:txBody>
                    <a:bodyPr/>
                    <a:lstStyle/>
                    <a:p>
                      <a:r>
                        <a:rPr lang="en-US" dirty="0" smtClean="0"/>
                        <a:t>High School</a:t>
                      </a:r>
                      <a:endParaRPr lang="en-US" dirty="0"/>
                    </a:p>
                  </a:txBody>
                  <a:tcPr/>
                </a:tc>
                <a:extLst>
                  <a:ext uri="{0D108BD9-81ED-4DB2-BD59-A6C34878D82A}">
                    <a16:rowId xmlns:a16="http://schemas.microsoft.com/office/drawing/2014/main" val="10000"/>
                  </a:ext>
                </a:extLst>
              </a:tr>
              <a:tr h="514981">
                <a:tc rowSpan="6">
                  <a:txBody>
                    <a:bodyPr/>
                    <a:lstStyle/>
                    <a:p>
                      <a:pPr algn="ctr"/>
                      <a:r>
                        <a:rPr lang="en-US" dirty="0" smtClean="0"/>
                        <a:t>Accelerate</a:t>
                      </a:r>
                      <a:r>
                        <a:rPr lang="en-US" baseline="0" dirty="0" smtClean="0"/>
                        <a:t> and Enhance</a:t>
                      </a:r>
                      <a:endParaRPr lang="en-US" dirty="0"/>
                    </a:p>
                  </a:txBody>
                  <a:tcPr vert="vert270"/>
                </a:tc>
                <a:tc>
                  <a:txBody>
                    <a:bodyPr/>
                    <a:lstStyle/>
                    <a:p>
                      <a:r>
                        <a:rPr lang="en-US" sz="1400" dirty="0" smtClean="0"/>
                        <a:t>Magnet</a:t>
                      </a:r>
                      <a:r>
                        <a:rPr lang="en-US" sz="1400" baseline="0" dirty="0" smtClean="0"/>
                        <a:t> School</a:t>
                      </a:r>
                      <a:endParaRPr lang="en-US" sz="1400" dirty="0"/>
                    </a:p>
                  </a:txBody>
                  <a:tcPr/>
                </a:tc>
                <a:tc>
                  <a:txBody>
                    <a:bodyPr/>
                    <a:lstStyle/>
                    <a:p>
                      <a:r>
                        <a:rPr lang="en-US" sz="1400" dirty="0" smtClean="0"/>
                        <a:t>Magnet</a:t>
                      </a:r>
                      <a:r>
                        <a:rPr lang="en-US" sz="1400" baseline="0" dirty="0" smtClean="0"/>
                        <a:t> School</a:t>
                      </a:r>
                      <a:endParaRPr lang="en-US" sz="1400" dirty="0"/>
                    </a:p>
                  </a:txBody>
                  <a:tcPr/>
                </a:tc>
                <a:tc>
                  <a:txBody>
                    <a:bodyPr/>
                    <a:lstStyle/>
                    <a:p>
                      <a:r>
                        <a:rPr lang="en-US" sz="1400" dirty="0" smtClean="0"/>
                        <a:t>Magnet Programs</a:t>
                      </a:r>
                      <a:r>
                        <a:rPr lang="en-US" sz="1400" baseline="0" dirty="0" smtClean="0"/>
                        <a:t> (STEM, the arts, etc.)</a:t>
                      </a:r>
                      <a:endParaRPr lang="en-US" sz="1400" dirty="0"/>
                    </a:p>
                  </a:txBody>
                  <a:tcPr/>
                </a:tc>
                <a:extLst>
                  <a:ext uri="{0D108BD9-81ED-4DB2-BD59-A6C34878D82A}">
                    <a16:rowId xmlns:a16="http://schemas.microsoft.com/office/drawing/2014/main" val="10001"/>
                  </a:ext>
                </a:extLst>
              </a:tr>
              <a:tr h="519204">
                <a:tc vMerge="1">
                  <a:txBody>
                    <a:bodyPr/>
                    <a:lstStyle/>
                    <a:p>
                      <a:endParaRPr lang="en-US" dirty="0"/>
                    </a:p>
                  </a:txBody>
                  <a:tcPr/>
                </a:tc>
                <a:tc>
                  <a:txBody>
                    <a:bodyPr/>
                    <a:lstStyle/>
                    <a:p>
                      <a:r>
                        <a:rPr lang="en-US" sz="1400" dirty="0" smtClean="0"/>
                        <a:t>Cluster</a:t>
                      </a:r>
                      <a:r>
                        <a:rPr lang="en-US" sz="1400" baseline="0" dirty="0" smtClean="0"/>
                        <a:t> Grouping with differentiated instruction</a:t>
                      </a:r>
                      <a:endParaRPr lang="en-US" sz="1400" dirty="0"/>
                    </a:p>
                  </a:txBody>
                  <a:tcPr/>
                </a:tc>
                <a:tc>
                  <a:txBody>
                    <a:bodyPr/>
                    <a:lstStyle/>
                    <a:p>
                      <a:r>
                        <a:rPr lang="en-US" sz="1400" dirty="0" smtClean="0"/>
                        <a:t>Cluster Grouping with differentiated instruction</a:t>
                      </a:r>
                      <a:endParaRPr lang="en-US" sz="1400" dirty="0"/>
                    </a:p>
                  </a:txBody>
                  <a:tcPr/>
                </a:tc>
                <a:tc>
                  <a:txBody>
                    <a:bodyPr/>
                    <a:lstStyle/>
                    <a:p>
                      <a:r>
                        <a:rPr lang="en-US" sz="1400" dirty="0" smtClean="0"/>
                        <a:t>Cluster</a:t>
                      </a:r>
                      <a:r>
                        <a:rPr lang="en-US" sz="1400" baseline="0" dirty="0" smtClean="0"/>
                        <a:t> Grouping with differentiated instruction</a:t>
                      </a:r>
                      <a:endParaRPr lang="en-US" sz="1400" dirty="0"/>
                    </a:p>
                  </a:txBody>
                  <a:tcPr/>
                </a:tc>
                <a:extLst>
                  <a:ext uri="{0D108BD9-81ED-4DB2-BD59-A6C34878D82A}">
                    <a16:rowId xmlns:a16="http://schemas.microsoft.com/office/drawing/2014/main" val="10002"/>
                  </a:ext>
                </a:extLst>
              </a:tr>
              <a:tr h="514981">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Early entrance and grade skipping policy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Apprenticeships</a:t>
                      </a:r>
                      <a:r>
                        <a:rPr lang="en-US" sz="1400" baseline="0" dirty="0" smtClean="0"/>
                        <a:t> and mentorships</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Apprenticeships and Mentorships</a:t>
                      </a:r>
                    </a:p>
                  </a:txBody>
                  <a:tcPr/>
                </a:tc>
                <a:extLst>
                  <a:ext uri="{0D108BD9-81ED-4DB2-BD59-A6C34878D82A}">
                    <a16:rowId xmlns:a16="http://schemas.microsoft.com/office/drawing/2014/main" val="10003"/>
                  </a:ext>
                </a:extLst>
              </a:tr>
              <a:tr h="727032">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One day a week pull-out program</a:t>
                      </a:r>
                    </a:p>
                  </a:txBody>
                  <a:tcPr/>
                </a:tc>
                <a:tc>
                  <a:txBody>
                    <a:bodyPr/>
                    <a:lstStyle/>
                    <a:p>
                      <a:r>
                        <a:rPr lang="en-US" sz="1400" dirty="0" smtClean="0"/>
                        <a:t>Honors and accelerated courses</a:t>
                      </a:r>
                      <a:endParaRPr lang="en-US" sz="1400" dirty="0"/>
                    </a:p>
                  </a:txBody>
                  <a:tcPr/>
                </a:tc>
                <a:tc>
                  <a:txBody>
                    <a:bodyPr/>
                    <a:lstStyle/>
                    <a:p>
                      <a:r>
                        <a:rPr lang="en-US" sz="1400" dirty="0" smtClean="0"/>
                        <a:t>Honors and accelerated courses (AP, IB,</a:t>
                      </a:r>
                      <a:r>
                        <a:rPr lang="en-US" sz="1400" baseline="0" dirty="0" smtClean="0"/>
                        <a:t> College in the High School, etc.)</a:t>
                      </a:r>
                      <a:endParaRPr lang="en-US" sz="1400" dirty="0"/>
                    </a:p>
                  </a:txBody>
                  <a:tcPr/>
                </a:tc>
                <a:extLst>
                  <a:ext uri="{0D108BD9-81ED-4DB2-BD59-A6C34878D82A}">
                    <a16:rowId xmlns:a16="http://schemas.microsoft.com/office/drawing/2014/main" val="10004"/>
                  </a:ext>
                </a:extLst>
              </a:tr>
              <a:tr h="30293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Guided</a:t>
                      </a:r>
                      <a:r>
                        <a:rPr lang="en-US" sz="1400" baseline="0" dirty="0" smtClean="0"/>
                        <a:t> investigations</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Guided investigations</a:t>
                      </a:r>
                    </a:p>
                  </a:txBody>
                  <a:tcPr/>
                </a:tc>
                <a:tc>
                  <a:txBody>
                    <a:bodyPr/>
                    <a:lstStyle/>
                    <a:p>
                      <a:r>
                        <a:rPr lang="en-US" sz="1400" dirty="0" smtClean="0"/>
                        <a:t>Independent</a:t>
                      </a:r>
                      <a:r>
                        <a:rPr lang="en-US" sz="1400" baseline="0" dirty="0" smtClean="0"/>
                        <a:t> study</a:t>
                      </a:r>
                      <a:endParaRPr lang="en-US" sz="1400" dirty="0"/>
                    </a:p>
                  </a:txBody>
                  <a:tcPr/>
                </a:tc>
                <a:extLst>
                  <a:ext uri="{0D108BD9-81ED-4DB2-BD59-A6C34878D82A}">
                    <a16:rowId xmlns:a16="http://schemas.microsoft.com/office/drawing/2014/main" val="10005"/>
                  </a:ext>
                </a:extLst>
              </a:tr>
              <a:tr h="51498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Dual enrollment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Dual enrollment</a:t>
                      </a:r>
                    </a:p>
                  </a:txBody>
                  <a:tcPr/>
                </a:tc>
                <a:tc>
                  <a:txBody>
                    <a:bodyPr/>
                    <a:lstStyle/>
                    <a:p>
                      <a:r>
                        <a:rPr lang="en-US" sz="1400" dirty="0" smtClean="0"/>
                        <a:t>Dual Enrollment/Running Start/On-line courses</a:t>
                      </a:r>
                      <a:endParaRPr lang="en-US" sz="1400" dirty="0"/>
                    </a:p>
                  </a:txBody>
                  <a:tcPr/>
                </a:tc>
                <a:extLst>
                  <a:ext uri="{0D108BD9-81ED-4DB2-BD59-A6C34878D82A}">
                    <a16:rowId xmlns:a16="http://schemas.microsoft.com/office/drawing/2014/main" val="10006"/>
                  </a:ext>
                </a:extLst>
              </a:tr>
              <a:tr h="514981">
                <a:tc rowSpan="2">
                  <a:txBody>
                    <a:bodyPr/>
                    <a:lstStyle/>
                    <a:p>
                      <a:pPr algn="ctr"/>
                      <a:r>
                        <a:rPr lang="en-US" sz="1400" dirty="0" smtClean="0"/>
                        <a:t>Enrichment</a:t>
                      </a:r>
                      <a:endParaRPr lang="en-US" sz="1400" dirty="0"/>
                    </a:p>
                  </a:txBody>
                  <a:tcPr vert="vert270"/>
                </a:tc>
                <a:tc>
                  <a:txBody>
                    <a:bodyPr/>
                    <a:lstStyle/>
                    <a:p>
                      <a:r>
                        <a:rPr lang="en-US" sz="1400" dirty="0" smtClean="0"/>
                        <a:t>Academic</a:t>
                      </a:r>
                    </a:p>
                    <a:p>
                      <a:r>
                        <a:rPr lang="en-US" sz="1400" dirty="0" smtClean="0"/>
                        <a:t>Competitions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Academic Competitions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Academic Competitions</a:t>
                      </a:r>
                    </a:p>
                  </a:txBody>
                  <a:tcPr/>
                </a:tc>
                <a:extLst>
                  <a:ext uri="{0D108BD9-81ED-4DB2-BD59-A6C34878D82A}">
                    <a16:rowId xmlns:a16="http://schemas.microsoft.com/office/drawing/2014/main" val="10007"/>
                  </a:ext>
                </a:extLst>
              </a:tr>
              <a:tr h="519204">
                <a:tc vMerge="1">
                  <a:txBody>
                    <a:bodyPr/>
                    <a:lstStyle/>
                    <a:p>
                      <a:pPr algn="ctr"/>
                      <a:endParaRPr lang="en-US" sz="1600" dirty="0"/>
                    </a:p>
                  </a:txBody>
                  <a:tcPr vert="vert270"/>
                </a:tc>
                <a:tc>
                  <a:txBody>
                    <a:bodyPr/>
                    <a:lstStyle/>
                    <a:p>
                      <a:r>
                        <a:rPr lang="en-US" sz="1400" dirty="0" smtClean="0"/>
                        <a:t>Enrichment</a:t>
                      </a:r>
                      <a:r>
                        <a:rPr lang="en-US" sz="1400" baseline="0" dirty="0" smtClean="0"/>
                        <a:t> groups and </a:t>
                      </a:r>
                      <a:r>
                        <a:rPr lang="en-US" sz="1400" dirty="0" smtClean="0"/>
                        <a:t>extracurricular activities</a:t>
                      </a:r>
                      <a:endParaRPr lang="en-US" sz="1400" dirty="0"/>
                    </a:p>
                  </a:txBody>
                  <a:tcPr/>
                </a:tc>
                <a:tc>
                  <a:txBody>
                    <a:bodyPr/>
                    <a:lstStyle/>
                    <a:p>
                      <a:r>
                        <a:rPr lang="en-US" sz="1400" dirty="0" smtClean="0"/>
                        <a:t>Enrichment groups and extracurricular activities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Enrichment groups and extracurricular</a:t>
                      </a:r>
                      <a:r>
                        <a:rPr lang="en-US" sz="1400" baseline="0" dirty="0" smtClean="0"/>
                        <a:t> activities</a:t>
                      </a:r>
                      <a:endParaRPr lang="en-US" sz="1400" dirty="0" smtClean="0"/>
                    </a:p>
                  </a:txBody>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91293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Service Delivery By Grade Level</a:t>
            </a:r>
            <a:endParaRPr lang="en-US" sz="3600" dirty="0"/>
          </a:p>
        </p:txBody>
      </p:sp>
      <p:graphicFrame>
        <p:nvGraphicFramePr>
          <p:cNvPr id="4" name="Content Placeholder 3" title="Service Delivery by Grade Level"/>
          <p:cNvGraphicFramePr>
            <a:graphicFrameLocks noGrp="1"/>
          </p:cNvGraphicFramePr>
          <p:nvPr>
            <p:ph idx="1"/>
            <p:extLst>
              <p:ext uri="{D42A27DB-BD31-4B8C-83A1-F6EECF244321}">
                <p14:modId xmlns:p14="http://schemas.microsoft.com/office/powerpoint/2010/main" val="2174991221"/>
              </p:ext>
            </p:extLst>
          </p:nvPr>
        </p:nvGraphicFramePr>
        <p:xfrm>
          <a:off x="685800" y="1828800"/>
          <a:ext cx="7854950" cy="3337560"/>
        </p:xfrm>
        <a:graphic>
          <a:graphicData uri="http://schemas.openxmlformats.org/drawingml/2006/table">
            <a:tbl>
              <a:tblPr firstRow="1" bandRow="1">
                <a:tableStyleId>{5C22544A-7EE6-4342-B048-85BDC9FD1C3A}</a:tableStyleId>
              </a:tblPr>
              <a:tblGrid>
                <a:gridCol w="1570990">
                  <a:extLst>
                    <a:ext uri="{9D8B030D-6E8A-4147-A177-3AD203B41FA5}">
                      <a16:colId xmlns:a16="http://schemas.microsoft.com/office/drawing/2014/main" val="20000"/>
                    </a:ext>
                  </a:extLst>
                </a:gridCol>
                <a:gridCol w="1570990">
                  <a:extLst>
                    <a:ext uri="{9D8B030D-6E8A-4147-A177-3AD203B41FA5}">
                      <a16:colId xmlns:a16="http://schemas.microsoft.com/office/drawing/2014/main" val="20001"/>
                    </a:ext>
                  </a:extLst>
                </a:gridCol>
                <a:gridCol w="1570990">
                  <a:extLst>
                    <a:ext uri="{9D8B030D-6E8A-4147-A177-3AD203B41FA5}">
                      <a16:colId xmlns:a16="http://schemas.microsoft.com/office/drawing/2014/main" val="20002"/>
                    </a:ext>
                  </a:extLst>
                </a:gridCol>
                <a:gridCol w="1570990">
                  <a:extLst>
                    <a:ext uri="{9D8B030D-6E8A-4147-A177-3AD203B41FA5}">
                      <a16:colId xmlns:a16="http://schemas.microsoft.com/office/drawing/2014/main" val="20003"/>
                    </a:ext>
                  </a:extLst>
                </a:gridCol>
                <a:gridCol w="1570990">
                  <a:extLst>
                    <a:ext uri="{9D8B030D-6E8A-4147-A177-3AD203B41FA5}">
                      <a16:colId xmlns:a16="http://schemas.microsoft.com/office/drawing/2014/main" val="20004"/>
                    </a:ext>
                  </a:extLst>
                </a:gridCol>
              </a:tblGrid>
              <a:tr h="370840">
                <a:tc>
                  <a:txBody>
                    <a:bodyPr/>
                    <a:lstStyle/>
                    <a:p>
                      <a:endParaRPr lang="en-US" dirty="0" smtClean="0"/>
                    </a:p>
                    <a:p>
                      <a:r>
                        <a:rPr lang="en-US" dirty="0" smtClean="0"/>
                        <a:t>Grade</a:t>
                      </a:r>
                      <a:r>
                        <a:rPr lang="en-US" baseline="0" dirty="0" smtClean="0"/>
                        <a:t> Level</a:t>
                      </a:r>
                      <a:endParaRPr lang="en-US" dirty="0"/>
                    </a:p>
                  </a:txBody>
                  <a:tcPr/>
                </a:tc>
                <a:tc>
                  <a:txBody>
                    <a:bodyPr/>
                    <a:lstStyle/>
                    <a:p>
                      <a:r>
                        <a:rPr lang="en-US" dirty="0" smtClean="0"/>
                        <a:t>Identification</a:t>
                      </a:r>
                      <a:endParaRPr lang="en-US" dirty="0"/>
                    </a:p>
                  </a:txBody>
                  <a:tcPr/>
                </a:tc>
                <a:tc>
                  <a:txBody>
                    <a:bodyPr/>
                    <a:lstStyle/>
                    <a:p>
                      <a:r>
                        <a:rPr lang="en-US" dirty="0" smtClean="0"/>
                        <a:t>Service Delivery Options</a:t>
                      </a:r>
                      <a:endParaRPr lang="en-US" dirty="0"/>
                    </a:p>
                  </a:txBody>
                  <a:tcPr/>
                </a:tc>
                <a:tc>
                  <a:txBody>
                    <a:bodyPr/>
                    <a:lstStyle/>
                    <a:p>
                      <a:r>
                        <a:rPr lang="en-US" dirty="0" smtClean="0"/>
                        <a:t>Curriculum Options</a:t>
                      </a:r>
                      <a:endParaRPr lang="en-US" dirty="0"/>
                    </a:p>
                  </a:txBody>
                  <a:tcPr/>
                </a:tc>
                <a:tc>
                  <a:txBody>
                    <a:bodyPr/>
                    <a:lstStyle/>
                    <a:p>
                      <a:r>
                        <a:rPr lang="en-US" dirty="0" smtClean="0"/>
                        <a:t>Program Evaluation</a:t>
                      </a:r>
                      <a:endParaRPr lang="en-US" dirty="0"/>
                    </a:p>
                  </a:txBody>
                  <a:tcPr/>
                </a:tc>
                <a:extLst>
                  <a:ext uri="{0D108BD9-81ED-4DB2-BD59-A6C34878D82A}">
                    <a16:rowId xmlns:a16="http://schemas.microsoft.com/office/drawing/2014/main" val="10000"/>
                  </a:ext>
                </a:extLst>
              </a:tr>
              <a:tr h="370840">
                <a:tc>
                  <a:txBody>
                    <a:bodyPr/>
                    <a:lstStyle/>
                    <a:p>
                      <a:r>
                        <a:rPr lang="en-US" dirty="0" smtClean="0"/>
                        <a:t>K-2</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smtClean="0"/>
                        <a:t>3-5</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6-8</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smtClean="0"/>
                        <a:t>9-12</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361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1: Reflection What services we have and what we need</a:t>
            </a:r>
            <a:endParaRPr lang="en-US" b="1" dirty="0"/>
          </a:p>
        </p:txBody>
      </p:sp>
      <p:sp>
        <p:nvSpPr>
          <p:cNvPr id="3" name="Content Placeholder 2"/>
          <p:cNvSpPr>
            <a:spLocks noGrp="1"/>
          </p:cNvSpPr>
          <p:nvPr>
            <p:ph idx="1"/>
          </p:nvPr>
        </p:nvSpPr>
        <p:spPr>
          <a:xfrm>
            <a:off x="914400" y="2819400"/>
            <a:ext cx="7854696" cy="4297363"/>
          </a:xfrm>
        </p:spPr>
        <p:txBody>
          <a:bodyPr>
            <a:normAutofit/>
          </a:bodyPr>
          <a:lstStyle/>
          <a:p>
            <a:r>
              <a:rPr lang="en-US" sz="2400" dirty="0" smtClean="0"/>
              <a:t>What services do you have to address student needs for highly capable students?</a:t>
            </a:r>
          </a:p>
          <a:p>
            <a:pPr>
              <a:buNone/>
            </a:pPr>
            <a:endParaRPr lang="en-US" sz="2400" dirty="0" smtClean="0"/>
          </a:p>
          <a:p>
            <a:r>
              <a:rPr lang="en-US" sz="2400" dirty="0" smtClean="0"/>
              <a:t>What services are still needed?</a:t>
            </a:r>
            <a:endParaRPr lang="en-US" sz="2400" dirty="0"/>
          </a:p>
        </p:txBody>
      </p:sp>
    </p:spTree>
    <p:extLst>
      <p:ext uri="{BB962C8B-B14F-4D97-AF65-F5344CB8AC3E}">
        <p14:creationId xmlns:p14="http://schemas.microsoft.com/office/powerpoint/2010/main" val="4234015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1450757"/>
          </a:xfrm>
        </p:spPr>
        <p:txBody>
          <a:bodyPr>
            <a:normAutofit/>
          </a:bodyPr>
          <a:lstStyle/>
          <a:p>
            <a:r>
              <a:rPr lang="en-US" dirty="0" smtClean="0"/>
              <a:t>Assignment 5: Continuity of Services</a:t>
            </a:r>
            <a:endParaRPr lang="en-US" dirty="0"/>
          </a:p>
        </p:txBody>
      </p:sp>
      <p:sp>
        <p:nvSpPr>
          <p:cNvPr id="3" name="Content Placeholder 2"/>
          <p:cNvSpPr>
            <a:spLocks noGrp="1"/>
          </p:cNvSpPr>
          <p:nvPr>
            <p:ph idx="1"/>
          </p:nvPr>
        </p:nvSpPr>
        <p:spPr>
          <a:xfrm>
            <a:off x="292100" y="1562101"/>
            <a:ext cx="8229600" cy="3912108"/>
          </a:xfrm>
        </p:spPr>
        <p:txBody>
          <a:bodyPr>
            <a:normAutofit fontScale="92500" lnSpcReduction="20000"/>
          </a:bodyPr>
          <a:lstStyle/>
          <a:p>
            <a:pPr>
              <a:buNone/>
            </a:pPr>
            <a:endParaRPr lang="en-US" sz="1300" dirty="0"/>
          </a:p>
          <a:p>
            <a:pPr marL="228600" indent="-228600">
              <a:buFont typeface="Arial"/>
              <a:buChar char="•"/>
            </a:pPr>
            <a:r>
              <a:rPr lang="en-US" sz="2600" dirty="0" smtClean="0"/>
              <a:t>Reflect upon the continuity of services in your district.</a:t>
            </a:r>
          </a:p>
          <a:p>
            <a:pPr marL="228600" indent="-228600">
              <a:buFont typeface="Arial"/>
              <a:buChar char="•"/>
            </a:pPr>
            <a:r>
              <a:rPr lang="en-US" sz="2600" dirty="0" smtClean="0"/>
              <a:t>How </a:t>
            </a:r>
            <a:r>
              <a:rPr lang="en-US" sz="2600" dirty="0"/>
              <a:t>does your district ensure continuous growth for accelerated students throughout the K-12 continuum?</a:t>
            </a:r>
          </a:p>
          <a:p>
            <a:pPr marL="228600" indent="-228600">
              <a:buFont typeface="Arial"/>
              <a:buChar char="•"/>
            </a:pPr>
            <a:r>
              <a:rPr lang="en-US" sz="2600" dirty="0" smtClean="0"/>
              <a:t>What are the entrance and exit policies and procedures related to different program options?</a:t>
            </a:r>
          </a:p>
          <a:p>
            <a:pPr marL="228600" indent="-228600">
              <a:buFont typeface="Arial"/>
              <a:buChar char="•"/>
            </a:pPr>
            <a:r>
              <a:rPr lang="en-US" sz="2600" dirty="0" smtClean="0"/>
              <a:t>How does your district change program options for students at different grade levels?</a:t>
            </a:r>
          </a:p>
          <a:p>
            <a:pPr marL="228600" indent="-228600">
              <a:buFont typeface="Arial"/>
              <a:buChar char="•"/>
            </a:pPr>
            <a:r>
              <a:rPr lang="en-US" sz="2600" dirty="0" smtClean="0"/>
              <a:t>How does your district distinguish between </a:t>
            </a:r>
            <a:r>
              <a:rPr lang="en-US" sz="2600" dirty="0" smtClean="0">
                <a:solidFill>
                  <a:srgbClr val="FF0000"/>
                </a:solidFill>
              </a:rPr>
              <a:t>exiting specific highly capable services </a:t>
            </a:r>
            <a:r>
              <a:rPr lang="en-US" sz="2600" dirty="0" smtClean="0"/>
              <a:t>from </a:t>
            </a:r>
            <a:r>
              <a:rPr lang="en-US" sz="2600" dirty="0" smtClean="0">
                <a:solidFill>
                  <a:srgbClr val="FF0000"/>
                </a:solidFill>
              </a:rPr>
              <a:t>exiting the program?</a:t>
            </a:r>
          </a:p>
          <a:p>
            <a:pPr marL="228600" indent="-228600">
              <a:buFont typeface="Arial"/>
              <a:buChar char="•"/>
            </a:pPr>
            <a:r>
              <a:rPr lang="en-US" sz="2600" dirty="0" smtClean="0"/>
              <a:t>What would you like to</a:t>
            </a:r>
            <a:r>
              <a:rPr lang="en-US" sz="2600" dirty="0" smtClean="0">
                <a:solidFill>
                  <a:srgbClr val="FF0000"/>
                </a:solidFill>
              </a:rPr>
              <a:t> change</a:t>
            </a:r>
            <a:r>
              <a:rPr lang="en-US" sz="2600" dirty="0" smtClean="0"/>
              <a:t>?</a:t>
            </a:r>
          </a:p>
          <a:p>
            <a:pPr marL="228600" indent="-228600">
              <a:buFont typeface="Arial"/>
              <a:buChar char="•"/>
            </a:pPr>
            <a:endParaRPr lang="en-US" sz="29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76956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3600" spc="-25" dirty="0" smtClean="0">
                <a:cs typeface="Arial"/>
              </a:rPr>
              <a:t>Quality Highly Capable Programs</a:t>
            </a:r>
            <a:endParaRPr lang="en-US" dirty="0"/>
          </a:p>
        </p:txBody>
      </p:sp>
      <p:sp>
        <p:nvSpPr>
          <p:cNvPr id="3" name="Content Placeholder 2"/>
          <p:cNvSpPr>
            <a:spLocks noGrp="1"/>
          </p:cNvSpPr>
          <p:nvPr>
            <p:ph idx="1"/>
          </p:nvPr>
        </p:nvSpPr>
        <p:spPr/>
        <p:txBody>
          <a:bodyPr>
            <a:normAutofit/>
          </a:bodyPr>
          <a:lstStyle/>
          <a:p>
            <a:pPr marL="355600" marR="12700" indent="-343535">
              <a:buFont typeface="Arial"/>
              <a:buChar char="•"/>
              <a:tabLst>
                <a:tab pos="355600" algn="l"/>
              </a:tabLst>
            </a:pPr>
            <a:r>
              <a:rPr lang="en-US" sz="2400" dirty="0">
                <a:cs typeface="Arial"/>
              </a:rPr>
              <a:t>Qua</a:t>
            </a:r>
            <a:r>
              <a:rPr lang="en-US" sz="2400" spc="-10" dirty="0">
                <a:cs typeface="Arial"/>
              </a:rPr>
              <a:t>l</a:t>
            </a:r>
            <a:r>
              <a:rPr lang="en-US" sz="2400" dirty="0">
                <a:cs typeface="Arial"/>
              </a:rPr>
              <a:t>ity</a:t>
            </a:r>
            <a:r>
              <a:rPr lang="en-US" sz="2400" spc="-25" dirty="0">
                <a:cs typeface="Arial"/>
              </a:rPr>
              <a:t> </a:t>
            </a:r>
            <a:r>
              <a:rPr lang="en-US" sz="2400" dirty="0">
                <a:cs typeface="Arial"/>
              </a:rPr>
              <a:t>pr</a:t>
            </a:r>
            <a:r>
              <a:rPr lang="en-US" sz="2400" spc="-10" dirty="0">
                <a:cs typeface="Arial"/>
              </a:rPr>
              <a:t>o</a:t>
            </a:r>
            <a:r>
              <a:rPr lang="en-US" sz="2400" dirty="0">
                <a:cs typeface="Arial"/>
              </a:rPr>
              <a:t>gr</a:t>
            </a:r>
            <a:r>
              <a:rPr lang="en-US" sz="2400" spc="-10" dirty="0">
                <a:cs typeface="Arial"/>
              </a:rPr>
              <a:t>a</a:t>
            </a:r>
            <a:r>
              <a:rPr lang="en-US" sz="2400" dirty="0">
                <a:cs typeface="Arial"/>
              </a:rPr>
              <a:t>ms</a:t>
            </a:r>
            <a:r>
              <a:rPr lang="en-US" sz="2400" spc="-25" dirty="0">
                <a:cs typeface="Arial"/>
              </a:rPr>
              <a:t> </a:t>
            </a:r>
            <a:r>
              <a:rPr lang="en-US" sz="2400" dirty="0">
                <a:cs typeface="Arial"/>
              </a:rPr>
              <a:t>do</a:t>
            </a:r>
            <a:r>
              <a:rPr lang="en-US" sz="2400" spc="-10" dirty="0">
                <a:cs typeface="Arial"/>
              </a:rPr>
              <a:t> </a:t>
            </a:r>
            <a:r>
              <a:rPr lang="en-US" sz="2400" dirty="0">
                <a:cs typeface="Arial"/>
              </a:rPr>
              <a:t>n</a:t>
            </a:r>
            <a:r>
              <a:rPr lang="en-US" sz="2400" spc="-15" dirty="0">
                <a:cs typeface="Arial"/>
              </a:rPr>
              <a:t>o</a:t>
            </a:r>
            <a:r>
              <a:rPr lang="en-US" sz="2400" dirty="0">
                <a:cs typeface="Arial"/>
              </a:rPr>
              <a:t>t f</a:t>
            </a:r>
            <a:r>
              <a:rPr lang="en-US" sz="2400" spc="-15" dirty="0">
                <a:cs typeface="Arial"/>
              </a:rPr>
              <a:t>o</a:t>
            </a:r>
            <a:r>
              <a:rPr lang="en-US" sz="2400" dirty="0">
                <a:cs typeface="Arial"/>
              </a:rPr>
              <a:t>cus</a:t>
            </a:r>
            <a:r>
              <a:rPr lang="en-US" sz="2400" spc="-20" dirty="0">
                <a:cs typeface="Arial"/>
              </a:rPr>
              <a:t> </a:t>
            </a:r>
            <a:r>
              <a:rPr lang="en-US" sz="2400" dirty="0">
                <a:cs typeface="Arial"/>
              </a:rPr>
              <a:t>on</a:t>
            </a:r>
            <a:r>
              <a:rPr lang="en-US" sz="2400" spc="-10" dirty="0">
                <a:cs typeface="Arial"/>
              </a:rPr>
              <a:t> </a:t>
            </a:r>
            <a:r>
              <a:rPr lang="en-US" sz="2400" dirty="0">
                <a:cs typeface="Arial"/>
              </a:rPr>
              <a:t>o</a:t>
            </a:r>
            <a:r>
              <a:rPr lang="en-US" sz="2400" spc="-10" dirty="0">
                <a:cs typeface="Arial"/>
              </a:rPr>
              <a:t>f</a:t>
            </a:r>
            <a:r>
              <a:rPr lang="en-US" sz="2400" dirty="0">
                <a:cs typeface="Arial"/>
              </a:rPr>
              <a:t>fer</a:t>
            </a:r>
            <a:r>
              <a:rPr lang="en-US" sz="2400" spc="-10" dirty="0">
                <a:cs typeface="Arial"/>
              </a:rPr>
              <a:t>i</a:t>
            </a:r>
            <a:r>
              <a:rPr lang="en-US" sz="2400" dirty="0">
                <a:cs typeface="Arial"/>
              </a:rPr>
              <a:t>ng “a</a:t>
            </a:r>
            <a:r>
              <a:rPr lang="en-US" sz="2400" spc="-35" dirty="0">
                <a:cs typeface="Arial"/>
              </a:rPr>
              <a:t> </a:t>
            </a:r>
            <a:r>
              <a:rPr lang="en-US" sz="2400" dirty="0">
                <a:cs typeface="Arial"/>
              </a:rPr>
              <a:t>pr</a:t>
            </a:r>
            <a:r>
              <a:rPr lang="en-US" sz="2400" spc="-15" dirty="0">
                <a:cs typeface="Arial"/>
              </a:rPr>
              <a:t>o</a:t>
            </a:r>
            <a:r>
              <a:rPr lang="en-US" sz="2400" dirty="0">
                <a:cs typeface="Arial"/>
              </a:rPr>
              <a:t>gr</a:t>
            </a:r>
            <a:r>
              <a:rPr lang="en-US" sz="2400" spc="-15" dirty="0">
                <a:cs typeface="Arial"/>
              </a:rPr>
              <a:t>a</a:t>
            </a:r>
            <a:r>
              <a:rPr lang="en-US" sz="2400" dirty="0">
                <a:cs typeface="Arial"/>
              </a:rPr>
              <a:t>m”</a:t>
            </a:r>
            <a:r>
              <a:rPr lang="en-US" sz="2400" spc="-20" dirty="0">
                <a:cs typeface="Arial"/>
              </a:rPr>
              <a:t> </a:t>
            </a:r>
            <a:r>
              <a:rPr lang="en-US" sz="2400" dirty="0">
                <a:solidFill>
                  <a:srgbClr val="FF0000"/>
                </a:solidFill>
                <a:cs typeface="Arial"/>
              </a:rPr>
              <a:t>b</a:t>
            </a:r>
            <a:r>
              <a:rPr lang="en-US" sz="2400" spc="-15" dirty="0">
                <a:solidFill>
                  <a:srgbClr val="FF0000"/>
                </a:solidFill>
                <a:cs typeface="Arial"/>
              </a:rPr>
              <a:t>u</a:t>
            </a:r>
            <a:r>
              <a:rPr lang="en-US" sz="2400" dirty="0">
                <a:solidFill>
                  <a:srgbClr val="FF0000"/>
                </a:solidFill>
                <a:cs typeface="Arial"/>
              </a:rPr>
              <a:t>t</a:t>
            </a:r>
            <a:r>
              <a:rPr lang="en-US" sz="2400" spc="-20" dirty="0">
                <a:solidFill>
                  <a:srgbClr val="FF0000"/>
                </a:solidFill>
                <a:cs typeface="Arial"/>
              </a:rPr>
              <a:t> </a:t>
            </a:r>
            <a:r>
              <a:rPr lang="en-US" sz="2400" dirty="0">
                <a:solidFill>
                  <a:srgbClr val="FF0000"/>
                </a:solidFill>
                <a:cs typeface="Arial"/>
              </a:rPr>
              <a:t>a</a:t>
            </a:r>
            <a:r>
              <a:rPr lang="en-US" sz="2400" spc="-10" dirty="0">
                <a:solidFill>
                  <a:srgbClr val="FF0000"/>
                </a:solidFill>
                <a:cs typeface="Arial"/>
              </a:rPr>
              <a:t> </a:t>
            </a:r>
            <a:r>
              <a:rPr lang="en-US" sz="2400" i="1" dirty="0">
                <a:solidFill>
                  <a:srgbClr val="FF0000"/>
                </a:solidFill>
                <a:cs typeface="Arial"/>
              </a:rPr>
              <a:t>con</a:t>
            </a:r>
            <a:r>
              <a:rPr lang="en-US" sz="2400" i="1" spc="-15" dirty="0">
                <a:solidFill>
                  <a:srgbClr val="FF0000"/>
                </a:solidFill>
                <a:cs typeface="Arial"/>
              </a:rPr>
              <a:t>t</a:t>
            </a:r>
            <a:r>
              <a:rPr lang="en-US" sz="2400" i="1" dirty="0">
                <a:solidFill>
                  <a:srgbClr val="FF0000"/>
                </a:solidFill>
                <a:cs typeface="Arial"/>
              </a:rPr>
              <a:t>i</a:t>
            </a:r>
            <a:r>
              <a:rPr lang="en-US" sz="2400" i="1" spc="-10" dirty="0">
                <a:solidFill>
                  <a:srgbClr val="FF0000"/>
                </a:solidFill>
                <a:cs typeface="Arial"/>
              </a:rPr>
              <a:t>n</a:t>
            </a:r>
            <a:r>
              <a:rPr lang="en-US" sz="2400" i="1" dirty="0">
                <a:solidFill>
                  <a:srgbClr val="FF0000"/>
                </a:solidFill>
                <a:cs typeface="Arial"/>
              </a:rPr>
              <a:t>u</a:t>
            </a:r>
            <a:r>
              <a:rPr lang="en-US" sz="2400" i="1" spc="-15" dirty="0">
                <a:solidFill>
                  <a:srgbClr val="FF0000"/>
                </a:solidFill>
                <a:cs typeface="Arial"/>
              </a:rPr>
              <a:t>u</a:t>
            </a:r>
            <a:r>
              <a:rPr lang="en-US" sz="2400" i="1" dirty="0">
                <a:solidFill>
                  <a:srgbClr val="FF0000"/>
                </a:solidFill>
                <a:cs typeface="Arial"/>
              </a:rPr>
              <a:t>m</a:t>
            </a:r>
            <a:r>
              <a:rPr lang="en-US" sz="2400" i="1" spc="-20" dirty="0">
                <a:solidFill>
                  <a:srgbClr val="FF0000"/>
                </a:solidFill>
                <a:cs typeface="Arial"/>
              </a:rPr>
              <a:t> </a:t>
            </a:r>
            <a:r>
              <a:rPr lang="en-US" sz="2400" i="1" dirty="0">
                <a:solidFill>
                  <a:srgbClr val="FF0000"/>
                </a:solidFill>
                <a:cs typeface="Arial"/>
              </a:rPr>
              <a:t>of</a:t>
            </a:r>
            <a:r>
              <a:rPr lang="en-US" sz="2400" i="1" spc="-10" dirty="0">
                <a:solidFill>
                  <a:srgbClr val="FF0000"/>
                </a:solidFill>
                <a:cs typeface="Arial"/>
              </a:rPr>
              <a:t> </a:t>
            </a:r>
            <a:r>
              <a:rPr lang="en-US" sz="2400" i="1" dirty="0">
                <a:solidFill>
                  <a:srgbClr val="FF0000"/>
                </a:solidFill>
                <a:cs typeface="Arial"/>
              </a:rPr>
              <a:t>services (1.</a:t>
            </a:r>
            <a:r>
              <a:rPr lang="en-US" sz="2400" i="1" spc="-15" dirty="0">
                <a:solidFill>
                  <a:srgbClr val="FF0000"/>
                </a:solidFill>
                <a:cs typeface="Arial"/>
              </a:rPr>
              <a:t>3</a:t>
            </a:r>
            <a:r>
              <a:rPr lang="en-US" sz="2400" i="1" dirty="0">
                <a:solidFill>
                  <a:srgbClr val="FF0000"/>
                </a:solidFill>
                <a:cs typeface="Arial"/>
              </a:rPr>
              <a:t>.1)</a:t>
            </a:r>
            <a:endParaRPr lang="en-US" sz="2400" dirty="0">
              <a:solidFill>
                <a:srgbClr val="FF0000"/>
              </a:solidFill>
              <a:cs typeface="Arial"/>
            </a:endParaRPr>
          </a:p>
          <a:p>
            <a:pPr>
              <a:lnSpc>
                <a:spcPts val="750"/>
              </a:lnSpc>
              <a:spcBef>
                <a:spcPts val="17"/>
              </a:spcBef>
              <a:buFont typeface="Arial"/>
              <a:buChar char="•"/>
            </a:pPr>
            <a:endParaRPr lang="en-US" sz="2400" dirty="0"/>
          </a:p>
          <a:p>
            <a:pPr marL="355600" marR="123825" indent="-343535">
              <a:buFont typeface="Arial"/>
              <a:buChar char="•"/>
              <a:tabLst>
                <a:tab pos="355600" algn="l"/>
              </a:tabLst>
            </a:pPr>
            <a:r>
              <a:rPr lang="en-US" sz="2400" dirty="0">
                <a:cs typeface="Arial"/>
              </a:rPr>
              <a:t>Qua</a:t>
            </a:r>
            <a:r>
              <a:rPr lang="en-US" sz="2400" spc="-10" dirty="0">
                <a:cs typeface="Arial"/>
              </a:rPr>
              <a:t>l</a:t>
            </a:r>
            <a:r>
              <a:rPr lang="en-US" sz="2400" dirty="0">
                <a:cs typeface="Arial"/>
              </a:rPr>
              <a:t>ity</a:t>
            </a:r>
            <a:r>
              <a:rPr lang="en-US" sz="2400" spc="-25" dirty="0">
                <a:cs typeface="Arial"/>
              </a:rPr>
              <a:t> </a:t>
            </a:r>
            <a:r>
              <a:rPr lang="en-US" sz="2400" dirty="0">
                <a:cs typeface="Arial"/>
              </a:rPr>
              <a:t>pr</a:t>
            </a:r>
            <a:r>
              <a:rPr lang="en-US" sz="2400" spc="-10" dirty="0">
                <a:cs typeface="Arial"/>
              </a:rPr>
              <a:t>o</a:t>
            </a:r>
            <a:r>
              <a:rPr lang="en-US" sz="2400" dirty="0">
                <a:cs typeface="Arial"/>
              </a:rPr>
              <a:t>gr</a:t>
            </a:r>
            <a:r>
              <a:rPr lang="en-US" sz="2400" spc="-10" dirty="0">
                <a:cs typeface="Arial"/>
              </a:rPr>
              <a:t>a</a:t>
            </a:r>
            <a:r>
              <a:rPr lang="en-US" sz="2400" dirty="0">
                <a:cs typeface="Arial"/>
              </a:rPr>
              <a:t>ms</a:t>
            </a:r>
            <a:r>
              <a:rPr lang="en-US" sz="2400" spc="-25" dirty="0">
                <a:cs typeface="Arial"/>
              </a:rPr>
              <a:t> </a:t>
            </a:r>
            <a:r>
              <a:rPr lang="en-US" sz="2400" dirty="0">
                <a:cs typeface="Arial"/>
              </a:rPr>
              <a:t>ref</a:t>
            </a:r>
            <a:r>
              <a:rPr lang="en-US" sz="2400" spc="-10" dirty="0">
                <a:cs typeface="Arial"/>
              </a:rPr>
              <a:t>l</a:t>
            </a:r>
            <a:r>
              <a:rPr lang="en-US" sz="2400" dirty="0">
                <a:cs typeface="Arial"/>
              </a:rPr>
              <a:t>ect</a:t>
            </a:r>
            <a:r>
              <a:rPr lang="en-US" sz="2400" spc="-15" dirty="0">
                <a:cs typeface="Arial"/>
              </a:rPr>
              <a:t> </a:t>
            </a:r>
            <a:r>
              <a:rPr lang="en-US" sz="2400" dirty="0">
                <a:cs typeface="Arial"/>
              </a:rPr>
              <a:t>the</a:t>
            </a:r>
            <a:r>
              <a:rPr lang="en-US" sz="2400" spc="-15" dirty="0">
                <a:cs typeface="Arial"/>
              </a:rPr>
              <a:t> </a:t>
            </a:r>
            <a:r>
              <a:rPr lang="en-US" sz="2400" dirty="0">
                <a:cs typeface="Arial"/>
              </a:rPr>
              <a:t>p</a:t>
            </a:r>
            <a:r>
              <a:rPr lang="en-US" sz="2400" spc="-15" dirty="0">
                <a:cs typeface="Arial"/>
              </a:rPr>
              <a:t>h</a:t>
            </a:r>
            <a:r>
              <a:rPr lang="en-US" sz="2400" dirty="0">
                <a:cs typeface="Arial"/>
              </a:rPr>
              <a:t>il</a:t>
            </a:r>
            <a:r>
              <a:rPr lang="en-US" sz="2400" spc="-15" dirty="0">
                <a:cs typeface="Arial"/>
              </a:rPr>
              <a:t>o</a:t>
            </a:r>
            <a:r>
              <a:rPr lang="en-US" sz="2400" dirty="0">
                <a:cs typeface="Arial"/>
              </a:rPr>
              <a:t>sop</a:t>
            </a:r>
            <a:r>
              <a:rPr lang="en-US" sz="2400" spc="-10" dirty="0">
                <a:cs typeface="Arial"/>
              </a:rPr>
              <a:t>h</a:t>
            </a:r>
            <a:r>
              <a:rPr lang="en-US" sz="2400" dirty="0">
                <a:cs typeface="Arial"/>
              </a:rPr>
              <a:t>y esta</a:t>
            </a:r>
            <a:r>
              <a:rPr lang="en-US" sz="2400" spc="-15" dirty="0">
                <a:cs typeface="Arial"/>
              </a:rPr>
              <a:t>b</a:t>
            </a:r>
            <a:r>
              <a:rPr lang="en-US" sz="2400" dirty="0">
                <a:cs typeface="Arial"/>
              </a:rPr>
              <a:t>lish</a:t>
            </a:r>
            <a:r>
              <a:rPr lang="en-US" sz="2400" spc="-15" dirty="0">
                <a:cs typeface="Arial"/>
              </a:rPr>
              <a:t>e</a:t>
            </a:r>
            <a:r>
              <a:rPr lang="en-US" sz="2400" dirty="0">
                <a:cs typeface="Arial"/>
              </a:rPr>
              <a:t>d</a:t>
            </a:r>
            <a:r>
              <a:rPr lang="en-US" sz="2400" spc="-35" dirty="0">
                <a:cs typeface="Arial"/>
              </a:rPr>
              <a:t> </a:t>
            </a:r>
            <a:r>
              <a:rPr lang="en-US" sz="2400" dirty="0">
                <a:cs typeface="Arial"/>
              </a:rPr>
              <a:t>for</a:t>
            </a:r>
            <a:r>
              <a:rPr lang="en-US" sz="2400" spc="-25" dirty="0">
                <a:cs typeface="Arial"/>
              </a:rPr>
              <a:t> </a:t>
            </a:r>
            <a:r>
              <a:rPr lang="en-US" sz="2400" dirty="0">
                <a:cs typeface="Arial"/>
              </a:rPr>
              <a:t>gi</a:t>
            </a:r>
            <a:r>
              <a:rPr lang="en-US" sz="2400" spc="-15" dirty="0">
                <a:cs typeface="Arial"/>
              </a:rPr>
              <a:t>f</a:t>
            </a:r>
            <a:r>
              <a:rPr lang="en-US" sz="2400" dirty="0">
                <a:cs typeface="Arial"/>
              </a:rPr>
              <a:t>ted</a:t>
            </a:r>
            <a:r>
              <a:rPr lang="en-US" sz="2400" spc="-15" dirty="0">
                <a:cs typeface="Arial"/>
              </a:rPr>
              <a:t> </a:t>
            </a:r>
            <a:r>
              <a:rPr lang="en-US" sz="2400" dirty="0">
                <a:cs typeface="Arial"/>
              </a:rPr>
              <a:t>pr</a:t>
            </a:r>
            <a:r>
              <a:rPr lang="en-US" sz="2400" spc="-15" dirty="0">
                <a:cs typeface="Arial"/>
              </a:rPr>
              <a:t>o</a:t>
            </a:r>
            <a:r>
              <a:rPr lang="en-US" sz="2400" dirty="0">
                <a:cs typeface="Arial"/>
              </a:rPr>
              <a:t>gr</a:t>
            </a:r>
            <a:r>
              <a:rPr lang="en-US" sz="2400" spc="-10" dirty="0">
                <a:cs typeface="Arial"/>
              </a:rPr>
              <a:t>a</a:t>
            </a:r>
            <a:r>
              <a:rPr lang="en-US" sz="2400" dirty="0">
                <a:cs typeface="Arial"/>
              </a:rPr>
              <a:t>ms</a:t>
            </a:r>
            <a:r>
              <a:rPr lang="en-US" sz="2400" spc="-25" dirty="0">
                <a:cs typeface="Arial"/>
              </a:rPr>
              <a:t> </a:t>
            </a:r>
            <a:r>
              <a:rPr lang="en-US" sz="2400" dirty="0">
                <a:cs typeface="Arial"/>
              </a:rPr>
              <a:t>a</a:t>
            </a:r>
            <a:r>
              <a:rPr lang="en-US" sz="2400" spc="-10" dirty="0">
                <a:cs typeface="Arial"/>
              </a:rPr>
              <a:t>n</a:t>
            </a:r>
            <a:r>
              <a:rPr lang="en-US" sz="2400" dirty="0">
                <a:cs typeface="Arial"/>
              </a:rPr>
              <a:t>d </a:t>
            </a:r>
            <a:r>
              <a:rPr lang="en-US" sz="2400" spc="-15" dirty="0">
                <a:cs typeface="Arial"/>
              </a:rPr>
              <a:t>a</a:t>
            </a:r>
            <a:r>
              <a:rPr lang="en-US" sz="2400" dirty="0">
                <a:cs typeface="Arial"/>
              </a:rPr>
              <a:t>lso the</a:t>
            </a:r>
            <a:r>
              <a:rPr lang="en-US" sz="2400" spc="-30" dirty="0">
                <a:cs typeface="Arial"/>
              </a:rPr>
              <a:t> </a:t>
            </a:r>
            <a:r>
              <a:rPr lang="en-US" sz="2400" dirty="0">
                <a:cs typeface="Arial"/>
              </a:rPr>
              <a:t>p</a:t>
            </a:r>
            <a:r>
              <a:rPr lang="en-US" sz="2400" spc="-10" dirty="0">
                <a:cs typeface="Arial"/>
              </a:rPr>
              <a:t>h</a:t>
            </a:r>
            <a:r>
              <a:rPr lang="en-US" sz="2400" dirty="0">
                <a:cs typeface="Arial"/>
              </a:rPr>
              <a:t>il</a:t>
            </a:r>
            <a:r>
              <a:rPr lang="en-US" sz="2400" spc="-15" dirty="0">
                <a:cs typeface="Arial"/>
              </a:rPr>
              <a:t>o</a:t>
            </a:r>
            <a:r>
              <a:rPr lang="en-US" sz="2400" dirty="0">
                <a:cs typeface="Arial"/>
              </a:rPr>
              <a:t>sop</a:t>
            </a:r>
            <a:r>
              <a:rPr lang="en-US" sz="2400" spc="-10" dirty="0">
                <a:cs typeface="Arial"/>
              </a:rPr>
              <a:t>h</a:t>
            </a:r>
            <a:r>
              <a:rPr lang="en-US" sz="2400" dirty="0">
                <a:cs typeface="Arial"/>
              </a:rPr>
              <a:t>y </a:t>
            </a:r>
            <a:r>
              <a:rPr lang="en-US" sz="2400" spc="-15" dirty="0">
                <a:cs typeface="Arial"/>
              </a:rPr>
              <a:t>o</a:t>
            </a:r>
            <a:r>
              <a:rPr lang="en-US" sz="2400" dirty="0">
                <a:cs typeface="Arial"/>
              </a:rPr>
              <a:t>f</a:t>
            </a:r>
            <a:r>
              <a:rPr lang="en-US" sz="2400" spc="-15" dirty="0">
                <a:cs typeface="Arial"/>
              </a:rPr>
              <a:t> </a:t>
            </a:r>
            <a:r>
              <a:rPr lang="en-US" sz="2400" dirty="0">
                <a:cs typeface="Arial"/>
              </a:rPr>
              <a:t>e</a:t>
            </a:r>
            <a:r>
              <a:rPr lang="en-US" sz="2400" spc="-10" dirty="0">
                <a:cs typeface="Arial"/>
              </a:rPr>
              <a:t>d</a:t>
            </a:r>
            <a:r>
              <a:rPr lang="en-US" sz="2400" dirty="0">
                <a:cs typeface="Arial"/>
              </a:rPr>
              <a:t>ucat</a:t>
            </a:r>
            <a:r>
              <a:rPr lang="en-US" sz="2400" spc="-10" dirty="0">
                <a:cs typeface="Arial"/>
              </a:rPr>
              <a:t>i</a:t>
            </a:r>
            <a:r>
              <a:rPr lang="en-US" sz="2400" dirty="0">
                <a:cs typeface="Arial"/>
              </a:rPr>
              <a:t>on</a:t>
            </a:r>
            <a:r>
              <a:rPr lang="en-US" sz="2400" spc="-10" dirty="0">
                <a:cs typeface="Arial"/>
              </a:rPr>
              <a:t> </a:t>
            </a:r>
            <a:r>
              <a:rPr lang="en-US" sz="2400" dirty="0">
                <a:cs typeface="Arial"/>
              </a:rPr>
              <a:t>in</a:t>
            </a:r>
            <a:r>
              <a:rPr lang="en-US" sz="2400" spc="-15" dirty="0">
                <a:cs typeface="Arial"/>
              </a:rPr>
              <a:t> </a:t>
            </a:r>
            <a:r>
              <a:rPr lang="en-US" sz="2400" dirty="0">
                <a:cs typeface="Arial"/>
              </a:rPr>
              <a:t>t</a:t>
            </a:r>
            <a:r>
              <a:rPr lang="en-US" sz="2400" spc="-10" dirty="0">
                <a:cs typeface="Arial"/>
              </a:rPr>
              <a:t>h</a:t>
            </a:r>
            <a:r>
              <a:rPr lang="en-US" sz="2400" dirty="0">
                <a:cs typeface="Arial"/>
              </a:rPr>
              <a:t>e scho</a:t>
            </a:r>
            <a:r>
              <a:rPr lang="en-US" sz="2400" spc="-15" dirty="0">
                <a:cs typeface="Arial"/>
              </a:rPr>
              <a:t>o</a:t>
            </a:r>
            <a:r>
              <a:rPr lang="en-US" sz="2400" dirty="0">
                <a:cs typeface="Arial"/>
              </a:rPr>
              <a:t>l district</a:t>
            </a:r>
          </a:p>
          <a:p>
            <a:pPr>
              <a:lnSpc>
                <a:spcPts val="750"/>
              </a:lnSpc>
              <a:spcBef>
                <a:spcPts val="20"/>
              </a:spcBef>
              <a:buFont typeface="Arial"/>
              <a:buChar char="•"/>
            </a:pPr>
            <a:endParaRPr lang="en-US" sz="2400" dirty="0"/>
          </a:p>
          <a:p>
            <a:pPr marL="355600" marR="532130" indent="-343535">
              <a:buFont typeface="Arial"/>
              <a:buChar char="•"/>
              <a:tabLst>
                <a:tab pos="355600" algn="l"/>
              </a:tabLst>
            </a:pPr>
            <a:r>
              <a:rPr lang="en-US" sz="2400" dirty="0">
                <a:cs typeface="Arial"/>
              </a:rPr>
              <a:t>Qua</a:t>
            </a:r>
            <a:r>
              <a:rPr lang="en-US" sz="2400" spc="-10" dirty="0">
                <a:cs typeface="Arial"/>
              </a:rPr>
              <a:t>l</a:t>
            </a:r>
            <a:r>
              <a:rPr lang="en-US" sz="2400" dirty="0">
                <a:cs typeface="Arial"/>
              </a:rPr>
              <a:t>ity</a:t>
            </a:r>
            <a:r>
              <a:rPr lang="en-US" sz="2400" spc="-25" dirty="0">
                <a:cs typeface="Arial"/>
              </a:rPr>
              <a:t> </a:t>
            </a:r>
            <a:r>
              <a:rPr lang="en-US" sz="2400" dirty="0">
                <a:cs typeface="Arial"/>
              </a:rPr>
              <a:t>servi</a:t>
            </a:r>
            <a:r>
              <a:rPr lang="en-US" sz="2400" spc="5" dirty="0">
                <a:cs typeface="Arial"/>
              </a:rPr>
              <a:t>c</a:t>
            </a:r>
            <a:r>
              <a:rPr lang="en-US" sz="2400" dirty="0">
                <a:cs typeface="Arial"/>
              </a:rPr>
              <a:t>es</a:t>
            </a:r>
            <a:r>
              <a:rPr lang="en-US" sz="2400" spc="-40" dirty="0">
                <a:cs typeface="Arial"/>
              </a:rPr>
              <a:t> </a:t>
            </a:r>
            <a:r>
              <a:rPr lang="en-US" sz="2400" dirty="0">
                <a:cs typeface="Arial"/>
              </a:rPr>
              <a:t>are</a:t>
            </a:r>
            <a:r>
              <a:rPr lang="en-US" sz="2400" spc="-10" dirty="0">
                <a:cs typeface="Arial"/>
              </a:rPr>
              <a:t> </a:t>
            </a:r>
            <a:r>
              <a:rPr lang="en-US" sz="2400" dirty="0">
                <a:cs typeface="Arial"/>
              </a:rPr>
              <a:t>i</a:t>
            </a:r>
            <a:r>
              <a:rPr lang="en-US" sz="2400" spc="-15" dirty="0">
                <a:cs typeface="Arial"/>
              </a:rPr>
              <a:t>n</a:t>
            </a:r>
            <a:r>
              <a:rPr lang="en-US" sz="2400" dirty="0">
                <a:cs typeface="Arial"/>
              </a:rPr>
              <a:t>te</a:t>
            </a:r>
            <a:r>
              <a:rPr lang="en-US" sz="2400" spc="-15" dirty="0">
                <a:cs typeface="Arial"/>
              </a:rPr>
              <a:t>g</a:t>
            </a:r>
            <a:r>
              <a:rPr lang="en-US" sz="2400" dirty="0">
                <a:cs typeface="Arial"/>
              </a:rPr>
              <a:t>rat</a:t>
            </a:r>
            <a:r>
              <a:rPr lang="en-US" sz="2400" spc="-15" dirty="0">
                <a:cs typeface="Arial"/>
              </a:rPr>
              <a:t>e</a:t>
            </a:r>
            <a:r>
              <a:rPr lang="en-US" sz="2400" dirty="0">
                <a:cs typeface="Arial"/>
              </a:rPr>
              <a:t>d</a:t>
            </a:r>
            <a:r>
              <a:rPr lang="en-US" sz="2400" spc="-20" dirty="0">
                <a:cs typeface="Arial"/>
              </a:rPr>
              <a:t> </a:t>
            </a:r>
            <a:r>
              <a:rPr lang="en-US" sz="2400" dirty="0">
                <a:cs typeface="Arial"/>
              </a:rPr>
              <a:t>in</a:t>
            </a:r>
            <a:r>
              <a:rPr lang="en-US" sz="2400" spc="-15" dirty="0">
                <a:cs typeface="Arial"/>
              </a:rPr>
              <a:t>t</a:t>
            </a:r>
            <a:r>
              <a:rPr lang="en-US" sz="2400" dirty="0">
                <a:cs typeface="Arial"/>
              </a:rPr>
              <a:t>o </a:t>
            </a:r>
            <a:r>
              <a:rPr lang="en-US" sz="2400" spc="-10" dirty="0">
                <a:cs typeface="Arial"/>
              </a:rPr>
              <a:t>t</a:t>
            </a:r>
            <a:r>
              <a:rPr lang="en-US" sz="2400" dirty="0">
                <a:cs typeface="Arial"/>
              </a:rPr>
              <a:t>he s</a:t>
            </a:r>
            <a:r>
              <a:rPr lang="en-US" sz="2400" spc="5" dirty="0">
                <a:cs typeface="Arial"/>
              </a:rPr>
              <a:t>c</a:t>
            </a:r>
            <a:r>
              <a:rPr lang="en-US" sz="2400" dirty="0">
                <a:cs typeface="Arial"/>
              </a:rPr>
              <a:t>h</a:t>
            </a:r>
            <a:r>
              <a:rPr lang="en-US" sz="2400" spc="-10" dirty="0">
                <a:cs typeface="Arial"/>
              </a:rPr>
              <a:t>o</a:t>
            </a:r>
            <a:r>
              <a:rPr lang="en-US" sz="2400" dirty="0">
                <a:cs typeface="Arial"/>
              </a:rPr>
              <a:t>ol</a:t>
            </a:r>
            <a:r>
              <a:rPr lang="en-US" sz="2400" spc="-35" dirty="0">
                <a:cs typeface="Arial"/>
              </a:rPr>
              <a:t> </a:t>
            </a:r>
            <a:r>
              <a:rPr lang="en-US" sz="2400" dirty="0">
                <a:cs typeface="Arial"/>
              </a:rPr>
              <a:t>d</a:t>
            </a:r>
            <a:r>
              <a:rPr lang="en-US" sz="2400" spc="-10" dirty="0">
                <a:cs typeface="Arial"/>
              </a:rPr>
              <a:t>a</a:t>
            </a:r>
            <a:r>
              <a:rPr lang="en-US" sz="2400" dirty="0">
                <a:cs typeface="Arial"/>
              </a:rPr>
              <a:t>y</a:t>
            </a:r>
          </a:p>
          <a:p>
            <a:pPr>
              <a:buNone/>
            </a:pPr>
            <a:endParaRPr lang="en-US" sz="2400" dirty="0"/>
          </a:p>
        </p:txBody>
      </p:sp>
      <p:sp>
        <p:nvSpPr>
          <p:cNvPr id="4" name="TextBox 3"/>
          <p:cNvSpPr txBox="1"/>
          <p:nvPr/>
        </p:nvSpPr>
        <p:spPr>
          <a:xfrm>
            <a:off x="822960" y="5123786"/>
            <a:ext cx="7189789"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D5B4E"/>
                </a:solidFill>
                <a:effectLst/>
                <a:uLnTx/>
                <a:uFillTx/>
                <a:latin typeface="Calibri"/>
                <a:ea typeface="+mn-ea"/>
                <a:cs typeface="+mn-cs"/>
              </a:rPr>
              <a:t>Callahan, C. (September, 2010). Lessons learned from evaluating programs for the gifted.  Presented at the Highly Capable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D5B4E"/>
                </a:solidFill>
                <a:effectLst/>
                <a:uLnTx/>
                <a:uFillTx/>
                <a:latin typeface="Calibri"/>
                <a:ea typeface="+mn-ea"/>
                <a:cs typeface="+mn-cs"/>
              </a:rPr>
              <a:t>Program Technical Working Group Meeting.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99924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915399" cy="1319213"/>
          </a:xfrm>
        </p:spPr>
        <p:txBody>
          <a:bodyPr>
            <a:normAutofit/>
          </a:bodyPr>
          <a:lstStyle/>
          <a:p>
            <a:r>
              <a:rPr lang="en-US" dirty="0" smtClean="0"/>
              <a:t/>
            </a:r>
            <a:br>
              <a:rPr lang="en-US" dirty="0" smtClean="0"/>
            </a:br>
            <a:r>
              <a:rPr lang="en-US" sz="3600" dirty="0" smtClean="0"/>
              <a:t>Endless possibilities and promise!</a:t>
            </a:r>
            <a:endParaRPr lang="en-US" sz="3600" dirty="0"/>
          </a:p>
        </p:txBody>
      </p:sp>
      <p:pic>
        <p:nvPicPr>
          <p:cNvPr id="59394" name="Picture 2" title="Graduating Students throwing cap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01876" y="1831181"/>
            <a:ext cx="4289446" cy="38862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19206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30200"/>
            <a:ext cx="7543800" cy="822963"/>
          </a:xfrm>
        </p:spPr>
        <p:txBody>
          <a:bodyPr/>
          <a:lstStyle/>
          <a:p>
            <a:r>
              <a:rPr lang="en-US" dirty="0" smtClean="0"/>
              <a:t>Take Action</a:t>
            </a:r>
            <a:endParaRPr lang="en-US" dirty="0"/>
          </a:p>
        </p:txBody>
      </p:sp>
      <p:sp>
        <p:nvSpPr>
          <p:cNvPr id="3" name="Content Placeholder 2"/>
          <p:cNvSpPr>
            <a:spLocks noGrp="1"/>
          </p:cNvSpPr>
          <p:nvPr>
            <p:ph idx="1"/>
          </p:nvPr>
        </p:nvSpPr>
        <p:spPr>
          <a:xfrm>
            <a:off x="342900" y="2019300"/>
            <a:ext cx="8229600" cy="3829049"/>
          </a:xfrm>
        </p:spPr>
        <p:txBody>
          <a:bodyPr>
            <a:normAutofit/>
          </a:bodyPr>
          <a:lstStyle/>
          <a:p>
            <a:pPr marL="457200" indent="-457200">
              <a:buFont typeface="+mj-lt"/>
              <a:buAutoNum type="arabicPeriod"/>
            </a:pPr>
            <a:r>
              <a:rPr lang="en-US" sz="1600" dirty="0" smtClean="0"/>
              <a:t>Evaluate your own program options to determine which ones match your identification system, and which ones meet the needs of your students. Make a plan to redesign or eliminate services that do not match the students you are serving. </a:t>
            </a:r>
          </a:p>
          <a:p>
            <a:pPr marL="457200" indent="-457200">
              <a:buFont typeface="+mj-lt"/>
              <a:buAutoNum type="arabicPeriod"/>
            </a:pPr>
            <a:r>
              <a:rPr lang="en-US" sz="1600" dirty="0" smtClean="0"/>
              <a:t>Seek input from the constituents in your district to determine how you will redesign services to match student needs?</a:t>
            </a:r>
          </a:p>
          <a:p>
            <a:pPr marL="457200" indent="-457200">
              <a:buFont typeface="+mj-lt"/>
              <a:buAutoNum type="arabicPeriod"/>
            </a:pPr>
            <a:r>
              <a:rPr lang="en-US" sz="1600" dirty="0" smtClean="0"/>
              <a:t>Make an action plan for change: Make a priority list of action steps needed, who is responsible, and the timeline for implementation. What would you like to</a:t>
            </a:r>
            <a:r>
              <a:rPr lang="en-US" sz="1600" dirty="0" smtClean="0">
                <a:solidFill>
                  <a:srgbClr val="FF0000"/>
                </a:solidFill>
              </a:rPr>
              <a:t> change</a:t>
            </a:r>
            <a:r>
              <a:rPr lang="en-US" sz="1600" dirty="0" smtClean="0"/>
              <a:t>?</a:t>
            </a:r>
          </a:p>
          <a:p>
            <a:pPr marL="457200" indent="-457200">
              <a:buNone/>
            </a:pPr>
            <a:r>
              <a:rPr lang="en-US" sz="1600" dirty="0" smtClean="0"/>
              <a:t>4.	Based on the size of your district, design your own array of services for highly capable students. You may wish to interview school district personnel or families to determine which services might best meet the needs of students in your district.</a:t>
            </a:r>
          </a:p>
          <a:p>
            <a:pPr marL="457200" indent="-457200">
              <a:buFont typeface="+mj-lt"/>
              <a:buAutoNum type="arabicPeriod"/>
            </a:pPr>
            <a:endParaRPr lang="en-US" sz="1600" dirty="0"/>
          </a:p>
          <a:p>
            <a:pPr marL="457200" indent="-457200">
              <a:buFont typeface="+mj-lt"/>
              <a:buAutoNum type="arabicPeriod"/>
            </a:pPr>
            <a:endParaRPr lang="en-US" sz="14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title="Screenshot of service design"/>
          <p:cNvPicPr>
            <a:picLocks noChangeAspect="1"/>
          </p:cNvPicPr>
          <p:nvPr/>
        </p:nvPicPr>
        <p:blipFill>
          <a:blip r:embed="rId3"/>
          <a:stretch>
            <a:fillRect/>
          </a:stretch>
        </p:blipFill>
        <p:spPr>
          <a:xfrm>
            <a:off x="4683760" y="120770"/>
            <a:ext cx="3530600" cy="1555629"/>
          </a:xfrm>
          <a:prstGeom prst="rect">
            <a:avLst/>
          </a:prstGeom>
        </p:spPr>
      </p:pic>
    </p:spTree>
    <p:extLst>
      <p:ext uri="{BB962C8B-B14F-4D97-AF65-F5344CB8AC3E}">
        <p14:creationId xmlns:p14="http://schemas.microsoft.com/office/powerpoint/2010/main" val="3112521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822960" y="1782237"/>
            <a:ext cx="7543800" cy="3616603"/>
          </a:xfrm>
        </p:spPr>
        <p:txBody>
          <a:bodyPr/>
          <a:lstStyle/>
          <a:p>
            <a:r>
              <a:rPr lang="fr-FR" sz="2600" dirty="0" smtClean="0">
                <a:latin typeface="+mj-lt"/>
                <a:cs typeface="Times New Roman" panose="02020603050405020304" pitchFamily="18" charset="0"/>
              </a:rPr>
              <a:t>Nancy </a:t>
            </a:r>
            <a:r>
              <a:rPr lang="fr-FR" sz="2600" dirty="0">
                <a:latin typeface="+mj-lt"/>
                <a:cs typeface="Times New Roman" panose="02020603050405020304" pitchFamily="18" charset="0"/>
              </a:rPr>
              <a:t>B. </a:t>
            </a:r>
            <a:r>
              <a:rPr lang="fr-FR" sz="2600" dirty="0" err="1">
                <a:latin typeface="+mj-lt"/>
                <a:cs typeface="Times New Roman" panose="02020603050405020304" pitchFamily="18" charset="0"/>
              </a:rPr>
              <a:t>Hertzog</a:t>
            </a:r>
            <a:r>
              <a:rPr lang="fr-FR" sz="2600" dirty="0">
                <a:latin typeface="+mj-lt"/>
                <a:cs typeface="Times New Roman" panose="02020603050405020304" pitchFamily="18" charset="0"/>
              </a:rPr>
              <a:t>, </a:t>
            </a:r>
            <a:r>
              <a:rPr lang="fr-FR" sz="2600" dirty="0" err="1">
                <a:latin typeface="+mj-lt"/>
                <a:cs typeface="Times New Roman" panose="02020603050405020304" pitchFamily="18" charset="0"/>
              </a:rPr>
              <a:t>Ph.D</a:t>
            </a:r>
            <a:r>
              <a:rPr lang="fr-FR" sz="2600" dirty="0">
                <a:latin typeface="+mj-lt"/>
                <a:cs typeface="Times New Roman" panose="02020603050405020304" pitchFamily="18" charset="0"/>
              </a:rPr>
              <a:t>.</a:t>
            </a:r>
            <a:endParaRPr lang="fr-FR" sz="2600" dirty="0" smtClean="0">
              <a:latin typeface="+mj-lt"/>
              <a:cs typeface="Times New Roman" panose="02020603050405020304" pitchFamily="18" charset="0"/>
            </a:endParaRPr>
          </a:p>
          <a:p>
            <a:r>
              <a:rPr lang="fr-FR" sz="2600" dirty="0" err="1" smtClean="0">
                <a:cs typeface="Times New Roman" panose="02020603050405020304" pitchFamily="18" charset="0"/>
              </a:rPr>
              <a:t>Jann</a:t>
            </a:r>
            <a:r>
              <a:rPr lang="fr-FR" sz="2600" dirty="0" smtClean="0">
                <a:cs typeface="Times New Roman" panose="02020603050405020304" pitchFamily="18" charset="0"/>
              </a:rPr>
              <a:t> H. </a:t>
            </a:r>
            <a:r>
              <a:rPr lang="fr-FR" sz="2600" dirty="0" err="1" smtClean="0">
                <a:cs typeface="Times New Roman" panose="02020603050405020304" pitchFamily="18" charset="0"/>
              </a:rPr>
              <a:t>Leppien</a:t>
            </a:r>
            <a:r>
              <a:rPr lang="fr-FR" sz="2600" dirty="0" smtClean="0">
                <a:cs typeface="Times New Roman" panose="02020603050405020304" pitchFamily="18" charset="0"/>
              </a:rPr>
              <a:t>, </a:t>
            </a:r>
            <a:r>
              <a:rPr lang="fr-FR" sz="2600" dirty="0" err="1" smtClean="0">
                <a:cs typeface="Times New Roman" panose="02020603050405020304" pitchFamily="18" charset="0"/>
              </a:rPr>
              <a:t>Ph.D</a:t>
            </a:r>
            <a:endParaRPr lang="fr-FR" sz="2600" dirty="0" smtClean="0">
              <a:latin typeface="+mj-lt"/>
              <a:cs typeface="Times New Roman" panose="02020603050405020304" pitchFamily="18" charset="0"/>
            </a:endParaRPr>
          </a:p>
          <a:p>
            <a:r>
              <a:rPr lang="fr-FR" sz="2600" dirty="0" smtClean="0">
                <a:latin typeface="+mj-lt"/>
                <a:cs typeface="Times New Roman" panose="02020603050405020304" pitchFamily="18" charset="0"/>
              </a:rPr>
              <a:t>Contact: </a:t>
            </a:r>
            <a:r>
              <a:rPr lang="fr-FR" sz="2600" dirty="0" err="1" smtClean="0">
                <a:latin typeface="+mj-lt"/>
                <a:cs typeface="Times New Roman" panose="02020603050405020304" pitchFamily="18" charset="0"/>
              </a:rPr>
              <a:t>nhertzog@uw.edu</a:t>
            </a:r>
            <a:endParaRPr lang="fr-FR" sz="2600" dirty="0" smtClean="0">
              <a:latin typeface="+mj-lt"/>
              <a:cs typeface="Times New Roman" panose="02020603050405020304" pitchFamily="18" charset="0"/>
            </a:endParaRPr>
          </a:p>
          <a:p>
            <a:endParaRPr lang="fr-FR" sz="2600" dirty="0" smtClean="0">
              <a:latin typeface="+mj-lt"/>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6/19/2018</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44</a:t>
            </a:fld>
            <a:endParaRPr lang="en-US" dirty="0"/>
          </a:p>
        </p:txBody>
      </p:sp>
    </p:spTree>
    <p:extLst>
      <p:ext uri="{BB962C8B-B14F-4D97-AF65-F5344CB8AC3E}">
        <p14:creationId xmlns:p14="http://schemas.microsoft.com/office/powerpoint/2010/main" val="335394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Times New Roman"/>
              </a:rPr>
              <a:t>Lead Author Bio</a:t>
            </a:r>
            <a:endParaRPr lang="en-US" dirty="0">
              <a:cs typeface="Times New Roman"/>
            </a:endParaRPr>
          </a:p>
        </p:txBody>
      </p:sp>
      <p:sp>
        <p:nvSpPr>
          <p:cNvPr id="3" name="Content Placeholder 2"/>
          <p:cNvSpPr>
            <a:spLocks noGrp="1"/>
          </p:cNvSpPr>
          <p:nvPr>
            <p:ph sz="half" idx="1"/>
          </p:nvPr>
        </p:nvSpPr>
        <p:spPr>
          <a:xfrm>
            <a:off x="2660073" y="1930240"/>
            <a:ext cx="6068291" cy="2278078"/>
          </a:xfrm>
        </p:spPr>
        <p:txBody>
          <a:bodyPr>
            <a:normAutofit fontScale="92500" lnSpcReduction="10000"/>
          </a:bodyPr>
          <a:lstStyle/>
          <a:p>
            <a:pPr marL="0" indent="0">
              <a:buNone/>
            </a:pPr>
            <a:r>
              <a:rPr lang="en-US" sz="3000" b="1" dirty="0" smtClean="0">
                <a:latin typeface="+mj-lt"/>
                <a:cs typeface="Times New Roman" panose="02020603050405020304" pitchFamily="18" charset="0"/>
              </a:rPr>
              <a:t>Nancy B. Hertzog, </a:t>
            </a:r>
            <a:r>
              <a:rPr lang="en-US" sz="3000" b="1" dirty="0">
                <a:latin typeface="+mj-lt"/>
                <a:cs typeface="Times New Roman" panose="02020603050405020304" pitchFamily="18" charset="0"/>
              </a:rPr>
              <a:t>Ph.D. </a:t>
            </a:r>
            <a:endParaRPr lang="en-US" sz="2600" b="1" dirty="0" smtClean="0">
              <a:latin typeface="+mj-lt"/>
              <a:cs typeface="Times New Roman" panose="02020603050405020304" pitchFamily="18" charset="0"/>
            </a:endParaRPr>
          </a:p>
          <a:p>
            <a:pPr marL="0" indent="0">
              <a:buNone/>
            </a:pPr>
            <a:r>
              <a:rPr lang="en-US" sz="2600" b="1" dirty="0" smtClean="0">
                <a:latin typeface="+mj-lt"/>
                <a:cs typeface="Times New Roman" panose="02020603050405020304" pitchFamily="18" charset="0"/>
              </a:rPr>
              <a:t>Module Writer </a:t>
            </a:r>
          </a:p>
          <a:p>
            <a:pPr marL="0" indent="0">
              <a:buNone/>
            </a:pPr>
            <a:r>
              <a:rPr lang="en-US" sz="2600" dirty="0" smtClean="0">
                <a:latin typeface="+mj-lt"/>
                <a:cs typeface="Times New Roman" panose="02020603050405020304" pitchFamily="18" charset="0"/>
              </a:rPr>
              <a:t>Professor, Educational Psychology</a:t>
            </a:r>
          </a:p>
          <a:p>
            <a:pPr marL="0" indent="0">
              <a:buNone/>
            </a:pPr>
            <a:r>
              <a:rPr lang="en-US" sz="2600" dirty="0" smtClean="0">
                <a:latin typeface="+mj-lt"/>
                <a:cs typeface="Times New Roman" panose="02020603050405020304" pitchFamily="18" charset="0"/>
              </a:rPr>
              <a:t>Director of Robinson Center for Young Scholars</a:t>
            </a:r>
          </a:p>
          <a:p>
            <a:pPr marL="0" indent="0">
              <a:buNone/>
            </a:pPr>
            <a:r>
              <a:rPr lang="en-US" sz="2600" dirty="0" smtClean="0">
                <a:latin typeface="+mj-lt"/>
                <a:cs typeface="Times New Roman" panose="02020603050405020304" pitchFamily="18" charset="0"/>
              </a:rPr>
              <a:t>University of Washington</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6" name="Picture 5" descr="nancy.jpg" title="Nancy Hertzog photo"/>
          <p:cNvPicPr>
            <a:picLocks noChangeAspect="1"/>
          </p:cNvPicPr>
          <p:nvPr/>
        </p:nvPicPr>
        <p:blipFill>
          <a:blip r:embed="rId3"/>
          <a:srcRect l="8203" r="8906"/>
          <a:stretch>
            <a:fillRect/>
          </a:stretch>
        </p:blipFill>
        <p:spPr>
          <a:xfrm>
            <a:off x="368300" y="2070100"/>
            <a:ext cx="2105535" cy="1905000"/>
          </a:xfrm>
          <a:prstGeom prst="rect">
            <a:avLst/>
          </a:prstGeom>
        </p:spPr>
      </p:pic>
    </p:spTree>
    <p:extLst>
      <p:ext uri="{BB962C8B-B14F-4D97-AF65-F5344CB8AC3E}">
        <p14:creationId xmlns:p14="http://schemas.microsoft.com/office/powerpoint/2010/main" val="2072619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Key Questions to Address</a:t>
            </a:r>
            <a:endParaRPr lang="en-US" dirty="0">
              <a:solidFill>
                <a:schemeClr val="tx1"/>
              </a:solidFill>
            </a:endParaRPr>
          </a:p>
        </p:txBody>
      </p:sp>
      <p:sp>
        <p:nvSpPr>
          <p:cNvPr id="3" name="Content Placeholder 2"/>
          <p:cNvSpPr>
            <a:spLocks noGrp="1"/>
          </p:cNvSpPr>
          <p:nvPr>
            <p:ph idx="1"/>
          </p:nvPr>
        </p:nvSpPr>
        <p:spPr/>
        <p:txBody>
          <a:bodyPr>
            <a:normAutofit/>
          </a:bodyPr>
          <a:lstStyle/>
          <a:p>
            <a:pPr marL="457200" indent="-457200">
              <a:buFont typeface="Arial"/>
              <a:buChar char="•"/>
            </a:pPr>
            <a:r>
              <a:rPr lang="en-US" sz="2400" dirty="0" smtClean="0">
                <a:solidFill>
                  <a:srgbClr val="0000FF"/>
                </a:solidFill>
              </a:rPr>
              <a:t>How</a:t>
            </a:r>
            <a:r>
              <a:rPr lang="en-US" sz="2400" dirty="0" smtClean="0">
                <a:solidFill>
                  <a:schemeClr val="tx1"/>
                </a:solidFill>
              </a:rPr>
              <a:t> </a:t>
            </a:r>
            <a:r>
              <a:rPr lang="en-US" sz="2400" dirty="0" smtClean="0">
                <a:solidFill>
                  <a:schemeClr val="tx1">
                    <a:lumMod val="50000"/>
                  </a:schemeClr>
                </a:solidFill>
              </a:rPr>
              <a:t>are “highly capable” students’ learning needs identified, and do you have the right services to address those identified learning needs</a:t>
            </a:r>
            <a:r>
              <a:rPr lang="en-US" sz="2400" dirty="0" smtClean="0">
                <a:solidFill>
                  <a:srgbClr val="000000"/>
                </a:solidFill>
              </a:rPr>
              <a:t>?</a:t>
            </a:r>
          </a:p>
          <a:p>
            <a:pPr marL="457200" indent="-457200">
              <a:buFont typeface="Arial"/>
              <a:buChar char="•"/>
            </a:pPr>
            <a:r>
              <a:rPr lang="en-US" sz="2400" dirty="0" smtClean="0">
                <a:solidFill>
                  <a:srgbClr val="000000"/>
                </a:solidFill>
              </a:rPr>
              <a:t>How can school districts meet learning needs through an </a:t>
            </a:r>
            <a:r>
              <a:rPr lang="en-US" sz="2400" dirty="0" smtClean="0">
                <a:solidFill>
                  <a:srgbClr val="0000FF"/>
                </a:solidFill>
              </a:rPr>
              <a:t>array of service delivery </a:t>
            </a:r>
            <a:r>
              <a:rPr lang="en-US" sz="2400" dirty="0" smtClean="0">
                <a:solidFill>
                  <a:srgbClr val="000000"/>
                </a:solidFill>
              </a:rPr>
              <a:t>options? </a:t>
            </a:r>
          </a:p>
          <a:p>
            <a:pPr marL="457200" indent="-457200">
              <a:buFont typeface="Arial"/>
              <a:buChar char="•"/>
            </a:pPr>
            <a:r>
              <a:rPr lang="en-US" sz="2400" dirty="0" smtClean="0">
                <a:solidFill>
                  <a:srgbClr val="000000"/>
                </a:solidFill>
              </a:rPr>
              <a:t>What does a </a:t>
            </a:r>
            <a:r>
              <a:rPr lang="en-US" sz="2400" dirty="0" smtClean="0">
                <a:solidFill>
                  <a:srgbClr val="0000FF"/>
                </a:solidFill>
              </a:rPr>
              <a:t>K-12 continuum of services </a:t>
            </a:r>
            <a:r>
              <a:rPr lang="en-US" sz="2400" dirty="0" smtClean="0">
                <a:solidFill>
                  <a:srgbClr val="000000"/>
                </a:solidFill>
              </a:rPr>
              <a:t>include and look like?</a:t>
            </a:r>
          </a:p>
          <a:p>
            <a:pPr marL="457200" indent="-457200">
              <a:buFont typeface="Arial"/>
              <a:buChar char="•"/>
            </a:pPr>
            <a:r>
              <a:rPr lang="en-US" sz="2400" dirty="0" smtClean="0">
                <a:solidFill>
                  <a:srgbClr val="000000"/>
                </a:solidFill>
              </a:rPr>
              <a:t>How do we </a:t>
            </a:r>
            <a:r>
              <a:rPr lang="en-US" sz="2400" dirty="0" smtClean="0">
                <a:solidFill>
                  <a:srgbClr val="0000FF"/>
                </a:solidFill>
              </a:rPr>
              <a:t>evaluate</a:t>
            </a:r>
            <a:r>
              <a:rPr lang="en-US" sz="2400" dirty="0" smtClean="0">
                <a:solidFill>
                  <a:srgbClr val="000000"/>
                </a:solidFill>
              </a:rPr>
              <a:t> </a:t>
            </a:r>
            <a:r>
              <a:rPr lang="en-US" sz="2400" dirty="0" smtClean="0">
                <a:solidFill>
                  <a:schemeClr val="tx1">
                    <a:lumMod val="50000"/>
                  </a:schemeClr>
                </a:solidFill>
              </a:rPr>
              <a:t>student progress in an array of service delivery options</a:t>
            </a:r>
            <a:r>
              <a:rPr lang="en-US" sz="2400" dirty="0" smtClean="0"/>
              <a:t>?</a:t>
            </a:r>
          </a:p>
          <a:p>
            <a:pPr marL="457200" indent="-342900">
              <a:buFont typeface="Arial"/>
              <a:buChar char="•"/>
            </a:pPr>
            <a:endParaRPr lang="en-US" sz="2400" dirty="0" smtClean="0"/>
          </a:p>
          <a:p>
            <a:pPr>
              <a:buFont typeface="Arial"/>
              <a:buChar char="•"/>
            </a:pPr>
            <a:endParaRPr lang="en-US"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6314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924800" cy="1524000"/>
          </a:xfrm>
        </p:spPr>
        <p:txBody>
          <a:bodyPr>
            <a:noAutofit/>
          </a:bodyPr>
          <a:lstStyle/>
          <a:p>
            <a:r>
              <a:rPr lang="en-US" sz="2400" b="1" dirty="0"/>
              <a:t>WAC 392-170-030  </a:t>
            </a:r>
            <a:br>
              <a:rPr lang="en-US" sz="2400" b="1" dirty="0"/>
            </a:br>
            <a:r>
              <a:rPr lang="en-US" sz="2400" b="1" dirty="0"/>
              <a:t>Substance of Annual School District Plan </a:t>
            </a:r>
            <a:r>
              <a:rPr lang="en-US" sz="3200" dirty="0" smtClean="0"/>
              <a:t/>
            </a:r>
            <a:br>
              <a:rPr lang="en-US" sz="3200" dirty="0" smtClean="0"/>
            </a:br>
            <a:endParaRPr lang="en-US" sz="2400" dirty="0"/>
          </a:p>
        </p:txBody>
      </p:sp>
      <p:sp>
        <p:nvSpPr>
          <p:cNvPr id="3" name="Content Placeholder 2"/>
          <p:cNvSpPr>
            <a:spLocks noGrp="1"/>
          </p:cNvSpPr>
          <p:nvPr>
            <p:ph idx="1"/>
          </p:nvPr>
        </p:nvSpPr>
        <p:spPr>
          <a:xfrm>
            <a:off x="457200" y="1828800"/>
            <a:ext cx="7620000" cy="3943350"/>
          </a:xfrm>
        </p:spPr>
        <p:txBody>
          <a:bodyPr>
            <a:noAutofit/>
          </a:bodyPr>
          <a:lstStyle/>
          <a:p>
            <a:pPr marL="0" indent="0">
              <a:buNone/>
            </a:pPr>
            <a:r>
              <a:rPr lang="en-US" sz="2400" dirty="0" smtClean="0"/>
              <a:t>The </a:t>
            </a:r>
            <a:r>
              <a:rPr lang="en-US" sz="2400" dirty="0"/>
              <a:t>school district's </a:t>
            </a:r>
            <a:r>
              <a:rPr lang="en-US" sz="2400" dirty="0" smtClean="0"/>
              <a:t>annual plan </a:t>
            </a:r>
            <a:r>
              <a:rPr lang="en-US" sz="2400" dirty="0"/>
              <a:t>shall contain the following</a:t>
            </a:r>
            <a:r>
              <a:rPr lang="en-US" sz="2400" dirty="0" smtClean="0"/>
              <a:t>:</a:t>
            </a:r>
            <a:endParaRPr lang="en-US" sz="1200" dirty="0" smtClean="0"/>
          </a:p>
          <a:p>
            <a:pPr marL="457200" indent="-457200">
              <a:buClr>
                <a:schemeClr val="tx1"/>
              </a:buClr>
              <a:buFont typeface="+mj-lt"/>
              <a:buAutoNum type="arabicParenR"/>
            </a:pPr>
            <a:r>
              <a:rPr lang="en-US" sz="2400" dirty="0" smtClean="0"/>
              <a:t>A report of the </a:t>
            </a:r>
            <a:r>
              <a:rPr lang="en-US" sz="2400" b="1" dirty="0" smtClean="0"/>
              <a:t>number of K-12 </a:t>
            </a:r>
            <a:r>
              <a:rPr lang="en-US" sz="2400" dirty="0" smtClean="0"/>
              <a:t>students who are highly capable that the district expects to serve by grade level.</a:t>
            </a:r>
          </a:p>
          <a:p>
            <a:pPr marL="457200" indent="-457200">
              <a:buClr>
                <a:schemeClr val="tx1"/>
              </a:buClr>
              <a:buFont typeface="+mj-lt"/>
              <a:buAutoNum type="arabicParenR"/>
            </a:pPr>
            <a:r>
              <a:rPr lang="en-US" sz="2400" dirty="0" smtClean="0"/>
              <a:t>A </a:t>
            </a:r>
            <a:r>
              <a:rPr lang="en-US" sz="2400" dirty="0"/>
              <a:t>description of the district's </a:t>
            </a:r>
            <a:r>
              <a:rPr lang="en-US" sz="2400" b="1" dirty="0"/>
              <a:t>plan to </a:t>
            </a:r>
            <a:r>
              <a:rPr lang="en-US" sz="2400" b="1" dirty="0" smtClean="0"/>
              <a:t>identify </a:t>
            </a:r>
            <a:r>
              <a:rPr lang="en-US" sz="2400" dirty="0" smtClean="0"/>
              <a:t>students.</a:t>
            </a:r>
            <a:endParaRPr lang="en-US" sz="2400" dirty="0"/>
          </a:p>
          <a:p>
            <a:pPr marL="457200" indent="-457200">
              <a:buClr>
                <a:schemeClr val="tx1"/>
              </a:buClr>
              <a:buFont typeface="+mj-lt"/>
              <a:buAutoNum type="arabicParenR"/>
            </a:pPr>
            <a:r>
              <a:rPr lang="en-US" sz="2400" dirty="0" smtClean="0"/>
              <a:t>A </a:t>
            </a:r>
            <a:r>
              <a:rPr lang="en-US" sz="2400" dirty="0"/>
              <a:t>description of the </a:t>
            </a:r>
            <a:r>
              <a:rPr lang="en-US" sz="2400" b="1" dirty="0" smtClean="0"/>
              <a:t>Highly Capable Program’s (HCP) goals.</a:t>
            </a:r>
          </a:p>
          <a:p>
            <a:pPr marL="457200" indent="-457200">
              <a:buClr>
                <a:schemeClr val="tx1"/>
              </a:buClr>
              <a:buFont typeface="+mj-lt"/>
              <a:buAutoNum type="arabicParenR"/>
            </a:pPr>
            <a:r>
              <a:rPr lang="en-US" sz="2400" dirty="0" smtClean="0">
                <a:solidFill>
                  <a:srgbClr val="FF0000"/>
                </a:solidFill>
              </a:rPr>
              <a:t>A </a:t>
            </a:r>
            <a:r>
              <a:rPr lang="en-US" sz="2400" dirty="0">
                <a:solidFill>
                  <a:srgbClr val="FF0000"/>
                </a:solidFill>
              </a:rPr>
              <a:t>description of the </a:t>
            </a:r>
            <a:r>
              <a:rPr lang="en-US" sz="2400" b="1" dirty="0">
                <a:solidFill>
                  <a:srgbClr val="FF0000"/>
                </a:solidFill>
              </a:rPr>
              <a:t>services the </a:t>
            </a:r>
            <a:r>
              <a:rPr lang="en-US" sz="2400" b="1" dirty="0" smtClean="0">
                <a:solidFill>
                  <a:srgbClr val="FF0000"/>
                </a:solidFill>
              </a:rPr>
              <a:t>HCP </a:t>
            </a:r>
            <a:r>
              <a:rPr lang="en-US" sz="2400" dirty="0">
                <a:solidFill>
                  <a:srgbClr val="FF0000"/>
                </a:solidFill>
              </a:rPr>
              <a:t>will </a:t>
            </a:r>
            <a:r>
              <a:rPr lang="en-US" sz="2400" dirty="0" smtClean="0">
                <a:solidFill>
                  <a:srgbClr val="FF0000"/>
                </a:solidFill>
              </a:rPr>
              <a:t>offer.</a:t>
            </a:r>
          </a:p>
          <a:p>
            <a:pPr marL="457200" indent="-457200">
              <a:buClr>
                <a:schemeClr val="tx1"/>
              </a:buClr>
              <a:buFont typeface="+mj-lt"/>
              <a:buAutoNum type="arabicParenR"/>
            </a:pPr>
            <a:r>
              <a:rPr lang="en-US" sz="2400" dirty="0" smtClean="0"/>
              <a:t>A </a:t>
            </a:r>
            <a:r>
              <a:rPr lang="en-US" sz="2400" dirty="0"/>
              <a:t>description of the </a:t>
            </a:r>
            <a:r>
              <a:rPr lang="en-US" sz="2400" b="1" dirty="0"/>
              <a:t>instructional program </a:t>
            </a:r>
            <a:r>
              <a:rPr lang="en-US" sz="2400" dirty="0" smtClean="0"/>
              <a:t>the HCP </a:t>
            </a:r>
            <a:r>
              <a:rPr lang="en-US" sz="2400" dirty="0"/>
              <a:t>will </a:t>
            </a:r>
            <a:r>
              <a:rPr lang="en-US" sz="2400" dirty="0" smtClean="0"/>
              <a:t>provide.</a:t>
            </a:r>
          </a:p>
          <a:p>
            <a:pPr marL="457200" indent="-457200">
              <a:buClr>
                <a:schemeClr val="tx1"/>
              </a:buClr>
              <a:buFont typeface="+mj-lt"/>
              <a:buAutoNum type="arabicParenR"/>
            </a:pPr>
            <a:endParaRPr lang="en-US" sz="2400" dirty="0"/>
          </a:p>
          <a:p>
            <a:pPr marL="457200" indent="-457200">
              <a:buClr>
                <a:schemeClr val="tx1"/>
              </a:buClr>
              <a:buFont typeface="+mj-lt"/>
              <a:buAutoNum type="arabicParenR"/>
            </a:pPr>
            <a:endParaRPr lang="en-US" sz="20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90682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Who </a:t>
            </a:r>
            <a:r>
              <a:rPr lang="en-US" sz="2700" dirty="0"/>
              <a:t>are “highly capable” students and what are their learning needs?</a:t>
            </a:r>
            <a:r>
              <a:rPr lang="en-US" dirty="0"/>
              <a:t/>
            </a:r>
            <a:br>
              <a:rPr lang="en-US" dirty="0"/>
            </a:br>
            <a:endParaRPr lang="en-US" dirty="0"/>
          </a:p>
        </p:txBody>
      </p:sp>
      <p:pic>
        <p:nvPicPr>
          <p:cNvPr id="1029" name="Picture 5" title="Teacher reading to clas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721176" y="1950463"/>
            <a:ext cx="5747368" cy="381563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3521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normAutofit/>
          </a:bodyPr>
          <a:lstStyle/>
          <a:p>
            <a:r>
              <a:rPr lang="en-US" sz="2700" b="1" dirty="0"/>
              <a:t>WAC 392-170-036  </a:t>
            </a:r>
            <a:br>
              <a:rPr lang="en-US" sz="2700" b="1" dirty="0"/>
            </a:br>
            <a:r>
              <a:rPr lang="en-US" sz="2700" b="1" dirty="0"/>
              <a:t>Definition of Learning Characteristics </a:t>
            </a:r>
            <a:r>
              <a:rPr lang="en-US" sz="3200" dirty="0" smtClean="0"/>
              <a:t/>
            </a:r>
            <a:br>
              <a:rPr lang="en-US" sz="3200" dirty="0" smtClean="0"/>
            </a:br>
            <a:endParaRPr lang="en-US" sz="2700" dirty="0"/>
          </a:p>
        </p:txBody>
      </p:sp>
      <p:sp>
        <p:nvSpPr>
          <p:cNvPr id="3" name="Content Placeholder 2"/>
          <p:cNvSpPr>
            <a:spLocks noGrp="1"/>
          </p:cNvSpPr>
          <p:nvPr>
            <p:ph idx="1"/>
          </p:nvPr>
        </p:nvSpPr>
        <p:spPr>
          <a:xfrm>
            <a:off x="457200" y="1676400"/>
            <a:ext cx="7620000" cy="4724400"/>
          </a:xfrm>
        </p:spPr>
        <p:txBody>
          <a:bodyPr>
            <a:normAutofit/>
          </a:bodyPr>
          <a:lstStyle/>
          <a:p>
            <a:pPr marL="0" indent="0">
              <a:buNone/>
            </a:pPr>
            <a:endParaRPr lang="en-US" sz="1600" dirty="0" smtClean="0"/>
          </a:p>
          <a:p>
            <a:pPr marL="514350" indent="-514350">
              <a:buFont typeface="+mj-lt"/>
              <a:buAutoNum type="arabicParenR"/>
            </a:pPr>
            <a:r>
              <a:rPr lang="en-US" sz="1946" b="1" dirty="0" smtClean="0"/>
              <a:t>Capacity </a:t>
            </a:r>
            <a:r>
              <a:rPr lang="en-US" sz="1946" b="1" dirty="0"/>
              <a:t>to learn with </a:t>
            </a:r>
            <a:r>
              <a:rPr lang="en-US" sz="1946" b="1" dirty="0">
                <a:solidFill>
                  <a:srgbClr val="FF0000"/>
                </a:solidFill>
              </a:rPr>
              <a:t>unusual depth </a:t>
            </a:r>
            <a:r>
              <a:rPr lang="en-US" sz="1946" b="1" dirty="0"/>
              <a:t>of understanding, to </a:t>
            </a:r>
            <a:r>
              <a:rPr lang="en-US" sz="1946" b="1" dirty="0" smtClean="0">
                <a:solidFill>
                  <a:schemeClr val="tx1"/>
                </a:solidFill>
              </a:rPr>
              <a:t>retain</a:t>
            </a:r>
            <a:r>
              <a:rPr lang="en-US" sz="1946" b="1" dirty="0" smtClean="0"/>
              <a:t> </a:t>
            </a:r>
            <a:r>
              <a:rPr lang="en-US" sz="1946" b="1" dirty="0"/>
              <a:t>what has been learned, and to </a:t>
            </a:r>
            <a:r>
              <a:rPr lang="en-US" sz="1946" b="1" dirty="0">
                <a:solidFill>
                  <a:srgbClr val="FF0000"/>
                </a:solidFill>
              </a:rPr>
              <a:t>transfer learning </a:t>
            </a:r>
            <a:r>
              <a:rPr lang="en-US" sz="1946" b="1" dirty="0">
                <a:solidFill>
                  <a:schemeClr val="tx1"/>
                </a:solidFill>
              </a:rPr>
              <a:t>to new </a:t>
            </a:r>
            <a:r>
              <a:rPr lang="en-US" sz="1946" b="1" dirty="0" smtClean="0">
                <a:solidFill>
                  <a:schemeClr val="tx1"/>
                </a:solidFill>
              </a:rPr>
              <a:t>situations.</a:t>
            </a:r>
          </a:p>
          <a:p>
            <a:pPr marL="514350" indent="-514350">
              <a:buFont typeface="+mj-lt"/>
              <a:buAutoNum type="arabicParenR"/>
            </a:pPr>
            <a:r>
              <a:rPr lang="en-US" sz="1946" b="1" dirty="0" smtClean="0"/>
              <a:t>Capacity and willingness to deal with increasing levels of </a:t>
            </a:r>
            <a:r>
              <a:rPr lang="en-US" sz="1946" b="1" dirty="0" smtClean="0">
                <a:solidFill>
                  <a:srgbClr val="FF0000"/>
                </a:solidFill>
              </a:rPr>
              <a:t>abstraction and complexity </a:t>
            </a:r>
            <a:r>
              <a:rPr lang="en-US" sz="1946" b="1" dirty="0" smtClean="0"/>
              <a:t>earlier than their chronological peers</a:t>
            </a:r>
            <a:endParaRPr lang="en-US" sz="1946" dirty="0" smtClean="0"/>
          </a:p>
          <a:p>
            <a:pPr marL="514350" indent="-514350">
              <a:buFont typeface="+mj-lt"/>
              <a:buAutoNum type="arabicParenR"/>
            </a:pPr>
            <a:r>
              <a:rPr lang="en-US" sz="2000" b="1" dirty="0" smtClean="0"/>
              <a:t>Creative ability to </a:t>
            </a:r>
            <a:r>
              <a:rPr lang="en-US" sz="2000" b="1" dirty="0" smtClean="0">
                <a:solidFill>
                  <a:srgbClr val="FF0000"/>
                </a:solidFill>
              </a:rPr>
              <a:t>make unusual connections </a:t>
            </a:r>
            <a:r>
              <a:rPr lang="en-US" sz="2000" b="1" dirty="0" smtClean="0"/>
              <a:t>among ideas and concepts.</a:t>
            </a:r>
            <a:endParaRPr lang="en-US" sz="2000" dirty="0" smtClean="0"/>
          </a:p>
          <a:p>
            <a:pPr marL="514350" indent="-514350">
              <a:buFont typeface="+mj-lt"/>
              <a:buAutoNum type="arabicParenR"/>
            </a:pPr>
            <a:r>
              <a:rPr lang="en-US" sz="2000" dirty="0" smtClean="0">
                <a:solidFill>
                  <a:schemeClr val="tx1"/>
                </a:solidFill>
              </a:rPr>
              <a:t>Ability to </a:t>
            </a:r>
            <a:r>
              <a:rPr lang="en-US" sz="2000" b="1" dirty="0" smtClean="0">
                <a:solidFill>
                  <a:srgbClr val="FF0000"/>
                </a:solidFill>
              </a:rPr>
              <a:t>learn quickly</a:t>
            </a:r>
            <a:r>
              <a:rPr lang="en-US" sz="2000" b="1" dirty="0" smtClean="0">
                <a:solidFill>
                  <a:schemeClr val="tx1"/>
                </a:solidFill>
              </a:rPr>
              <a:t> </a:t>
            </a:r>
            <a:r>
              <a:rPr lang="en-US" sz="2000" dirty="0" smtClean="0">
                <a:solidFill>
                  <a:schemeClr val="tx1"/>
                </a:solidFill>
              </a:rPr>
              <a:t>in their area(s) of </a:t>
            </a:r>
            <a:br>
              <a:rPr lang="en-US" sz="2000" dirty="0" smtClean="0">
                <a:solidFill>
                  <a:schemeClr val="tx1"/>
                </a:solidFill>
              </a:rPr>
            </a:br>
            <a:r>
              <a:rPr lang="en-US" sz="2000" dirty="0" smtClean="0">
                <a:solidFill>
                  <a:schemeClr val="tx1"/>
                </a:solidFill>
              </a:rPr>
              <a:t>intellectual strength.</a:t>
            </a:r>
          </a:p>
          <a:p>
            <a:pPr marL="514350" indent="-514350">
              <a:buFont typeface="+mj-lt"/>
              <a:buAutoNum type="arabicParenR"/>
            </a:pPr>
            <a:r>
              <a:rPr lang="en-US" sz="2000" dirty="0" smtClean="0">
                <a:solidFill>
                  <a:schemeClr val="tx1"/>
                </a:solidFill>
              </a:rPr>
              <a:t>Capacity for </a:t>
            </a:r>
            <a:r>
              <a:rPr lang="en-US" sz="2000" b="1" dirty="0" smtClean="0">
                <a:solidFill>
                  <a:srgbClr val="FF0000"/>
                </a:solidFill>
              </a:rPr>
              <a:t>intense concentration</a:t>
            </a:r>
            <a:r>
              <a:rPr lang="en-US" sz="2000" b="1" dirty="0" smtClean="0">
                <a:solidFill>
                  <a:schemeClr val="tx1"/>
                </a:solidFill>
              </a:rPr>
              <a:t> </a:t>
            </a:r>
            <a:r>
              <a:rPr lang="en-US" sz="2000" dirty="0" smtClean="0">
                <a:solidFill>
                  <a:schemeClr val="tx1"/>
                </a:solidFill>
              </a:rPr>
              <a:t>and/or focus.</a:t>
            </a:r>
            <a:endParaRPr lang="en-US" sz="2000" b="1" dirty="0" smtClean="0">
              <a:solidFill>
                <a:schemeClr val="tx1"/>
              </a:solidFill>
            </a:endParaRPr>
          </a:p>
          <a:p>
            <a:pPr marL="514350" indent="-514350">
              <a:buFont typeface="+mj-lt"/>
              <a:buAutoNum type="arabicParenR"/>
            </a:pPr>
            <a:endParaRPr lang="en-US" sz="1946" b="1" dirty="0" smtClean="0"/>
          </a:p>
          <a:p>
            <a:pPr marL="514350" indent="-514350">
              <a:buFont typeface="+mj-lt"/>
              <a:buAutoNum type="arabicParenR"/>
            </a:pP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title="Student pain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9968" y="3952568"/>
            <a:ext cx="2718721" cy="1805401"/>
          </a:xfrm>
          <a:prstGeom prst="rect">
            <a:avLst/>
          </a:prstGeom>
        </p:spPr>
      </p:pic>
    </p:spTree>
    <p:extLst>
      <p:ext uri="{BB962C8B-B14F-4D97-AF65-F5344CB8AC3E}">
        <p14:creationId xmlns:p14="http://schemas.microsoft.com/office/powerpoint/2010/main" val="4247006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6460" y="469900"/>
            <a:ext cx="7543800" cy="949963"/>
          </a:xfrm>
        </p:spPr>
        <p:txBody>
          <a:bodyPr>
            <a:normAutofit/>
          </a:bodyPr>
          <a:lstStyle/>
          <a:p>
            <a:pPr>
              <a:lnSpc>
                <a:spcPct val="100000"/>
              </a:lnSpc>
            </a:pPr>
            <a:r>
              <a:rPr lang="en-US" sz="2400" dirty="0" smtClean="0"/>
              <a:t>Lessons Learned About Educating the Gifted and Talented: A Synthesis of the Research</a:t>
            </a:r>
            <a:endParaRPr lang="en-US" sz="2400" dirty="0"/>
          </a:p>
        </p:txBody>
      </p:sp>
      <p:sp>
        <p:nvSpPr>
          <p:cNvPr id="2" name="Content Placeholder 1"/>
          <p:cNvSpPr>
            <a:spLocks noGrp="1"/>
          </p:cNvSpPr>
          <p:nvPr>
            <p:ph idx="1"/>
          </p:nvPr>
        </p:nvSpPr>
        <p:spPr>
          <a:xfrm>
            <a:off x="822960" y="1845737"/>
            <a:ext cx="7543800" cy="3297763"/>
          </a:xfrm>
        </p:spPr>
        <p:txBody>
          <a:bodyPr>
            <a:normAutofit fontScale="92500" lnSpcReduction="20000"/>
          </a:bodyPr>
          <a:lstStyle/>
          <a:p>
            <a:pPr marL="292100" indent="-292100">
              <a:buFont typeface="Arial"/>
              <a:buChar char="•"/>
            </a:pPr>
            <a:r>
              <a:rPr lang="en-US" sz="2118" dirty="0" smtClean="0"/>
              <a:t>Gifted learners </a:t>
            </a:r>
            <a:r>
              <a:rPr lang="en-US" sz="2118" dirty="0"/>
              <a:t>n</a:t>
            </a:r>
            <a:r>
              <a:rPr lang="en-US" sz="2118" dirty="0" smtClean="0"/>
              <a:t>eed </a:t>
            </a:r>
            <a:r>
              <a:rPr lang="en-US" sz="2118" b="1" dirty="0">
                <a:solidFill>
                  <a:srgbClr val="FF0000"/>
                </a:solidFill>
              </a:rPr>
              <a:t>d</a:t>
            </a:r>
            <a:r>
              <a:rPr lang="en-US" sz="2118" b="1" dirty="0" smtClean="0">
                <a:solidFill>
                  <a:srgbClr val="FF0000"/>
                </a:solidFill>
              </a:rPr>
              <a:t>aily </a:t>
            </a:r>
            <a:r>
              <a:rPr lang="en-US" sz="2118" b="1" dirty="0">
                <a:solidFill>
                  <a:srgbClr val="FF0000"/>
                </a:solidFill>
              </a:rPr>
              <a:t>c</a:t>
            </a:r>
            <a:r>
              <a:rPr lang="en-US" sz="2118" b="1" dirty="0" smtClean="0">
                <a:solidFill>
                  <a:srgbClr val="FF0000"/>
                </a:solidFill>
              </a:rPr>
              <a:t>hallenge </a:t>
            </a:r>
            <a:r>
              <a:rPr lang="en-US" sz="2118" dirty="0" smtClean="0"/>
              <a:t>in their specific area of talent</a:t>
            </a:r>
          </a:p>
          <a:p>
            <a:pPr marL="292100" indent="-292100">
              <a:buFont typeface="Arial"/>
              <a:buChar char="•"/>
            </a:pPr>
            <a:r>
              <a:rPr lang="en-US" sz="2118" dirty="0" smtClean="0"/>
              <a:t>Opportunities should be provided </a:t>
            </a:r>
            <a:r>
              <a:rPr lang="en-US" sz="2118" dirty="0"/>
              <a:t>on a </a:t>
            </a:r>
            <a:r>
              <a:rPr lang="en-US" sz="2118" dirty="0" smtClean="0"/>
              <a:t>regular </a:t>
            </a:r>
            <a:r>
              <a:rPr lang="en-US" sz="2118" dirty="0"/>
              <a:t>b</a:t>
            </a:r>
            <a:r>
              <a:rPr lang="en-US" sz="2118" dirty="0" smtClean="0"/>
              <a:t>asis for gifted </a:t>
            </a:r>
            <a:r>
              <a:rPr lang="en-US" sz="2118" dirty="0"/>
              <a:t>l</a:t>
            </a:r>
            <a:r>
              <a:rPr lang="en-US" sz="2118" dirty="0" smtClean="0"/>
              <a:t>earners </a:t>
            </a:r>
            <a:r>
              <a:rPr lang="en-US" sz="2118" dirty="0"/>
              <a:t>to </a:t>
            </a:r>
            <a:r>
              <a:rPr lang="en-US" sz="2118" dirty="0" smtClean="0"/>
              <a:t>be </a:t>
            </a:r>
            <a:r>
              <a:rPr lang="en-US" sz="2118" dirty="0"/>
              <a:t>u</a:t>
            </a:r>
            <a:r>
              <a:rPr lang="en-US" sz="2118" dirty="0" smtClean="0"/>
              <a:t>nique </a:t>
            </a:r>
            <a:r>
              <a:rPr lang="en-US" sz="2118" dirty="0"/>
              <a:t>and </a:t>
            </a:r>
            <a:r>
              <a:rPr lang="en-US" sz="2118" dirty="0" smtClean="0"/>
              <a:t>to </a:t>
            </a:r>
            <a:r>
              <a:rPr lang="en-US" sz="2118" b="1" dirty="0" smtClean="0">
                <a:solidFill>
                  <a:srgbClr val="FF0000"/>
                </a:solidFill>
              </a:rPr>
              <a:t>work </a:t>
            </a:r>
            <a:r>
              <a:rPr lang="en-US" sz="2118" b="1" dirty="0">
                <a:solidFill>
                  <a:srgbClr val="FF0000"/>
                </a:solidFill>
              </a:rPr>
              <a:t>i</a:t>
            </a:r>
            <a:r>
              <a:rPr lang="en-US" sz="2118" b="1" dirty="0" smtClean="0">
                <a:solidFill>
                  <a:srgbClr val="FF0000"/>
                </a:solidFill>
              </a:rPr>
              <a:t>ndependently </a:t>
            </a:r>
            <a:r>
              <a:rPr lang="en-US" sz="2118" b="1" dirty="0"/>
              <a:t>in </a:t>
            </a:r>
            <a:r>
              <a:rPr lang="en-US" sz="2118" b="1" dirty="0" smtClean="0"/>
              <a:t>their </a:t>
            </a:r>
            <a:r>
              <a:rPr lang="en-US" sz="2118" b="1" dirty="0"/>
              <a:t>a</a:t>
            </a:r>
            <a:r>
              <a:rPr lang="en-US" sz="2118" b="1" dirty="0" smtClean="0"/>
              <a:t>reas of passion </a:t>
            </a:r>
            <a:r>
              <a:rPr lang="en-US" sz="2118" b="1" dirty="0"/>
              <a:t>and </a:t>
            </a:r>
            <a:r>
              <a:rPr lang="en-US" sz="2118" b="1" dirty="0" smtClean="0"/>
              <a:t>talent</a:t>
            </a:r>
          </a:p>
          <a:p>
            <a:pPr marL="292100" indent="-292100">
              <a:buFont typeface="Arial"/>
              <a:buChar char="•"/>
            </a:pPr>
            <a:r>
              <a:rPr lang="en-US" sz="2118" dirty="0" smtClean="0"/>
              <a:t>Provide various forms of </a:t>
            </a:r>
            <a:r>
              <a:rPr lang="en-US" sz="2118" b="1" dirty="0" smtClean="0">
                <a:solidFill>
                  <a:srgbClr val="FF0000"/>
                </a:solidFill>
              </a:rPr>
              <a:t>subject-based </a:t>
            </a:r>
            <a:r>
              <a:rPr lang="en-US" sz="2118" b="1" dirty="0" smtClean="0"/>
              <a:t>and grade-based </a:t>
            </a:r>
            <a:r>
              <a:rPr lang="en-US" sz="2118" b="1" dirty="0" smtClean="0">
                <a:solidFill>
                  <a:srgbClr val="FF0000"/>
                </a:solidFill>
              </a:rPr>
              <a:t>acceleration</a:t>
            </a:r>
            <a:r>
              <a:rPr lang="en-US" sz="2118" dirty="0" smtClean="0"/>
              <a:t> to gifted learners as their educational needs require</a:t>
            </a:r>
          </a:p>
          <a:p>
            <a:pPr marL="292100" indent="-292100">
              <a:buFont typeface="Arial"/>
              <a:buChar char="•"/>
            </a:pPr>
            <a:r>
              <a:rPr lang="en-US" sz="2118" dirty="0" smtClean="0"/>
              <a:t>Provide opportunities for gifted learners to </a:t>
            </a:r>
            <a:r>
              <a:rPr lang="en-US" sz="2118" b="1" dirty="0" smtClean="0">
                <a:solidFill>
                  <a:srgbClr val="FF0000"/>
                </a:solidFill>
              </a:rPr>
              <a:t>socialize and to learn with peers</a:t>
            </a:r>
          </a:p>
          <a:p>
            <a:pPr marL="292100" indent="-292100">
              <a:buFont typeface="Arial"/>
              <a:buChar char="•"/>
            </a:pPr>
            <a:r>
              <a:rPr lang="en-US" sz="2118" dirty="0" smtClean="0"/>
              <a:t>For specific curriculum areas, </a:t>
            </a:r>
            <a:r>
              <a:rPr lang="en-US" sz="2118" b="1" dirty="0" smtClean="0">
                <a:solidFill>
                  <a:srgbClr val="FF0000"/>
                </a:solidFill>
              </a:rPr>
              <a:t>instructional</a:t>
            </a:r>
            <a:r>
              <a:rPr lang="en-US" sz="2118" b="1" dirty="0" smtClean="0"/>
              <a:t> </a:t>
            </a:r>
            <a:r>
              <a:rPr lang="en-US" sz="2118" b="1" dirty="0" smtClean="0">
                <a:solidFill>
                  <a:srgbClr val="FF0000"/>
                </a:solidFill>
              </a:rPr>
              <a:t>delivery must be differentiated</a:t>
            </a:r>
            <a:r>
              <a:rPr lang="en-US" sz="2118" dirty="0" smtClean="0">
                <a:solidFill>
                  <a:srgbClr val="FF0000"/>
                </a:solidFill>
              </a:rPr>
              <a:t> </a:t>
            </a:r>
            <a:r>
              <a:rPr lang="en-US" sz="2118" dirty="0" smtClean="0"/>
              <a:t>in pace, amount of review and practice, and organization of content presentation</a:t>
            </a:r>
          </a:p>
          <a:p>
            <a:endParaRPr lang="en-US" sz="20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7719F-2326-4F05-8CA0-EE634B9DA5E9}"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Box 4"/>
          <p:cNvSpPr txBox="1"/>
          <p:nvPr/>
        </p:nvSpPr>
        <p:spPr>
          <a:xfrm>
            <a:off x="1282700" y="4876800"/>
            <a:ext cx="7277100" cy="80021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5B4E"/>
                </a:solidFill>
                <a:effectLst/>
                <a:uLnTx/>
                <a:uFillTx/>
                <a:latin typeface="Calibri"/>
                <a:ea typeface="+mn-ea"/>
                <a:cs typeface="+mn-cs"/>
              </a:rPr>
              <a:t>Rogers, K. (2007). </a:t>
            </a:r>
            <a:r>
              <a:rPr kumimoji="0" lang="en-US" sz="1400" b="0" i="0" u="none" strike="noStrike" kern="1200" cap="none" spc="0" normalizeH="0" baseline="0" noProof="0" dirty="0" smtClean="0">
                <a:ln>
                  <a:noFill/>
                </a:ln>
                <a:solidFill>
                  <a:srgbClr val="5D5B4E"/>
                </a:solidFill>
                <a:effectLst/>
                <a:uLnTx/>
                <a:uFillTx/>
                <a:latin typeface="Calibri"/>
                <a:ea typeface="+mn-ea"/>
                <a:cs typeface="+mn-cs"/>
              </a:rPr>
              <a:t>Lessons learned about educating the gifted and talented: A synthesis of the research. </a:t>
            </a:r>
            <a:r>
              <a:rPr kumimoji="0" lang="en-US" sz="1400" b="0" i="1" u="none" strike="noStrike" kern="1200" cap="none" spc="0" normalizeH="0" baseline="0" noProof="0" dirty="0">
                <a:ln>
                  <a:noFill/>
                </a:ln>
                <a:solidFill>
                  <a:srgbClr val="5D5B4E"/>
                </a:solidFill>
                <a:effectLst/>
                <a:uLnTx/>
                <a:uFillTx/>
                <a:latin typeface="Calibri"/>
                <a:ea typeface="+mn-ea"/>
                <a:cs typeface="+mn-cs"/>
              </a:rPr>
              <a:t>Gifted Child Quarterly</a:t>
            </a:r>
            <a:r>
              <a:rPr kumimoji="0" lang="en-US" sz="1400" b="0" i="0" u="none" strike="noStrike" kern="1200" cap="none" spc="0" normalizeH="0" baseline="0" noProof="0" dirty="0">
                <a:ln>
                  <a:noFill/>
                </a:ln>
                <a:solidFill>
                  <a:srgbClr val="5D5B4E"/>
                </a:solidFill>
                <a:effectLst/>
                <a:uLnTx/>
                <a:uFillTx/>
                <a:latin typeface="Calibri"/>
                <a:ea typeface="+mn-ea"/>
                <a:cs typeface="+mn-cs"/>
              </a:rPr>
              <a:t>, 51(4), 382-396.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1326017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7075</Words>
  <Application>Microsoft Office PowerPoint</Application>
  <PresentationFormat>On-screen Show (4:3)</PresentationFormat>
  <Paragraphs>643</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Arial</vt:lpstr>
      <vt:lpstr>Calibri</vt:lpstr>
      <vt:lpstr>Comic Sans MS</vt:lpstr>
      <vt:lpstr>Monotype Sorts</vt:lpstr>
      <vt:lpstr>Symbol</vt:lpstr>
      <vt:lpstr>Times</vt:lpstr>
      <vt:lpstr>Times New Roman</vt:lpstr>
      <vt:lpstr>Retrospect</vt:lpstr>
      <vt:lpstr>Access and Equity: Module 4</vt:lpstr>
      <vt:lpstr>Description of Module: Array of Services</vt:lpstr>
      <vt:lpstr>Module Objectives</vt:lpstr>
      <vt:lpstr>Assignment 1: Reflection What services we have and what we need</vt:lpstr>
      <vt:lpstr>Key Questions to Address</vt:lpstr>
      <vt:lpstr>WAC 392-170-030   Substance of Annual School District Plan  </vt:lpstr>
      <vt:lpstr> Who are “highly capable” students and what are their learning needs? </vt:lpstr>
      <vt:lpstr>WAC 392-170-036   Definition of Learning Characteristics  </vt:lpstr>
      <vt:lpstr>Lessons Learned About Educating the Gifted and Talented: A Synthesis of the Research</vt:lpstr>
      <vt:lpstr>What does a K-12 Continuum of Services Include?</vt:lpstr>
      <vt:lpstr>Service Delivery Options</vt:lpstr>
      <vt:lpstr>WA Service Delivery Options</vt:lpstr>
      <vt:lpstr>General Education Classroom – Based Services/Programs </vt:lpstr>
      <vt:lpstr>Curriculum Compacting</vt:lpstr>
      <vt:lpstr>Differentiation</vt:lpstr>
      <vt:lpstr>Differentiation for Highly Capable Students </vt:lpstr>
      <vt:lpstr>Enrichment</vt:lpstr>
      <vt:lpstr>Flexible Grouping Across Content Areas </vt:lpstr>
      <vt:lpstr>Cluster Grouping </vt:lpstr>
      <vt:lpstr>Total School Cluster Grouping</vt:lpstr>
      <vt:lpstr>Example of a Classroom Composition for the Total School Cluster Grouping Model</vt:lpstr>
      <vt:lpstr>Research-based Benefits of Cluster Grouping</vt:lpstr>
      <vt:lpstr>General Education Classroom – Based Services/Programs </vt:lpstr>
      <vt:lpstr>Independent Projects</vt:lpstr>
      <vt:lpstr>General Education Classroom – Based Services/Programs </vt:lpstr>
      <vt:lpstr>Content Acceleration in General Education Classroom</vt:lpstr>
      <vt:lpstr>Acceleration Services/Programs</vt:lpstr>
      <vt:lpstr>A Nation Deceived and Nation Empowered</vt:lpstr>
      <vt:lpstr>Assignment 2: Reflection on Acceleration Policies</vt:lpstr>
      <vt:lpstr>Unique HCP Services/Programs</vt:lpstr>
      <vt:lpstr>Self Contained Classroom</vt:lpstr>
      <vt:lpstr>Lessons learning table</vt:lpstr>
      <vt:lpstr>Assignment 3: Stop and Pause: Read Advantages and Disadvantages</vt:lpstr>
      <vt:lpstr>Non-Traditional Services/Programs</vt:lpstr>
      <vt:lpstr>Assignment 4: Reflection - What should and can you do?  </vt:lpstr>
      <vt:lpstr>Example: Small District</vt:lpstr>
      <vt:lpstr>Example: Mid-Size District</vt:lpstr>
      <vt:lpstr>Example: Large District</vt:lpstr>
      <vt:lpstr>Service Delivery By Grade Level</vt:lpstr>
      <vt:lpstr>Assignment 5: Continuity of Services</vt:lpstr>
      <vt:lpstr>Quality Highly Capable Programs</vt:lpstr>
      <vt:lpstr> Endless possibilities and promise!</vt:lpstr>
      <vt:lpstr>Take Action</vt:lpstr>
      <vt:lpstr>Credits</vt:lpstr>
      <vt:lpstr>Lead Author Bio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Array of Services for Highly Capable Students, Part 1, 2016</dc:title>
  <dc:subject>HiCapPlus - Developing an Array of Services for Highly Capable Students</dc:subject>
  <dc:creator>Nancy B. Hertzog, Ph.D. / In Partnership with OSPI</dc:creator>
  <cp:keywords>Highly Capable, HiCapPlus, developing services, array of services, highly capable students</cp:keywords>
  <cp:lastModifiedBy>Ben King</cp:lastModifiedBy>
  <cp:revision>7</cp:revision>
  <dcterms:created xsi:type="dcterms:W3CDTF">2016-09-20T22:57:13Z</dcterms:created>
  <dcterms:modified xsi:type="dcterms:W3CDTF">2018-06-19T18:47:36Z</dcterms:modified>
  <cp:category>Professional Development</cp:category>
</cp:coreProperties>
</file>