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7" r:id="rId2"/>
    <p:sldId id="258"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2" autoAdjust="0"/>
    <p:restoredTop sz="94660"/>
  </p:normalViewPr>
  <p:slideViewPr>
    <p:cSldViewPr snapToGrid="0">
      <p:cViewPr varScale="1">
        <p:scale>
          <a:sx n="101" d="100"/>
          <a:sy n="101" d="100"/>
        </p:scale>
        <p:origin x="126"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434098-5318-42F8-B75D-D1FE96901589}" type="datetimeFigureOut">
              <a:rPr lang="en-US" smtClean="0"/>
              <a:t>9/20/2016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CD4B34-B263-49D7-9567-69C6F1372478}" type="slidenum">
              <a:rPr lang="en-US" smtClean="0"/>
              <a:t>‹#›</a:t>
            </a:fld>
            <a:endParaRPr lang="en-US"/>
          </a:p>
        </p:txBody>
      </p:sp>
    </p:spTree>
    <p:extLst>
      <p:ext uri="{BB962C8B-B14F-4D97-AF65-F5344CB8AC3E}">
        <p14:creationId xmlns:p14="http://schemas.microsoft.com/office/powerpoint/2010/main" val="2277147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Parent/Legal</a:t>
            </a:r>
            <a:r>
              <a:rPr lang="en-US" baseline="0" dirty="0" smtClean="0"/>
              <a:t> guardian permission must be obtained in writing before conducting any assessments that make a student eligible for participation in highly capable programs.  Permissions must also be obtained before placement and services in the district’s highly capable program are started for an identified student.</a:t>
            </a:r>
          </a:p>
          <a:p>
            <a:endParaRPr lang="en-US" baseline="0" dirty="0" smtClean="0"/>
          </a:p>
          <a:p>
            <a:r>
              <a:rPr lang="en-US" baseline="0" dirty="0" smtClean="0"/>
              <a:t>It is important to include on the permission notice:</a:t>
            </a:r>
          </a:p>
          <a:p>
            <a:pPr marL="171450" indent="-171450">
              <a:buFont typeface="Arial" charset="0"/>
              <a:buChar char="•"/>
            </a:pPr>
            <a:r>
              <a:rPr lang="en-US" baseline="0" dirty="0" smtClean="0"/>
              <a:t>A full explanation of the procedures for identification of a student for entrance into the highly capable program.</a:t>
            </a:r>
          </a:p>
          <a:p>
            <a:pPr marL="171450" indent="-171450">
              <a:buFont typeface="Arial" charset="0"/>
              <a:buChar char="•"/>
            </a:pPr>
            <a:r>
              <a:rPr lang="en-US" baseline="0" dirty="0" smtClean="0"/>
              <a:t>An explanation of the appeal’s process, which is a clearly written procedure f</a:t>
            </a:r>
            <a:r>
              <a:rPr lang="en-US" sz="1200" kern="1200" dirty="0" smtClean="0">
                <a:solidFill>
                  <a:schemeClr val="tx1"/>
                </a:solidFill>
                <a:latin typeface="+mn-lt"/>
                <a:ea typeface="+mn-ea"/>
                <a:cs typeface="+mn-cs"/>
              </a:rPr>
              <a:t>or appealing the Multidisciplinary Selection Committee's decision regarding a student’s placement into a highly capable program.  It is also required by law that this procedure be disseminated to the public. </a:t>
            </a:r>
          </a:p>
          <a:p>
            <a:pPr marL="171450" indent="-171450">
              <a:buFont typeface="Arial" charset="0"/>
              <a:buChar char="•"/>
            </a:pPr>
            <a:r>
              <a:rPr lang="en-US" baseline="0" dirty="0" smtClean="0"/>
              <a:t>An explanation of the procedures to exit/re-enter a student from the program, which would include a series of steps about how this process is to take place and time frames that inform parents of this process. Exit and re-entry decisions are often based on the district’s identification process, a request by parent/legal guardian, or a student who is no longer enrolled in the district.</a:t>
            </a:r>
          </a:p>
          <a:p>
            <a:pPr marL="171450" indent="-171450">
              <a:buFont typeface="Arial" charset="0"/>
              <a:buChar char="•"/>
            </a:pPr>
            <a:r>
              <a:rPr lang="en-US" baseline="0" dirty="0" smtClean="0"/>
              <a:t>Information on the district’s program and services that will be available to identified students.</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743F1E3-71E9-4C9D-979A-50700557581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36836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The Highly</a:t>
            </a:r>
            <a:r>
              <a:rPr lang="en-US" i="1" baseline="0" dirty="0" smtClean="0"/>
              <a:t> Capable Program (HCP) Handbook </a:t>
            </a:r>
            <a:r>
              <a:rPr lang="en-US" baseline="0" dirty="0" smtClean="0"/>
              <a:t>was produced and funded by the Robinson Center for Young Scholars at the University of Washington.  It was created to support Washington school districts in the implementation of the Washington Administrative Code (WAC 392-170) that establishes policies and procedures for administration of programs for the education of K-12 highly capable </a:t>
            </a:r>
            <a:r>
              <a:rPr lang="en-US" sz="1200" kern="1200" dirty="0" smtClean="0">
                <a:solidFill>
                  <a:schemeClr val="tx1"/>
                </a:solidFill>
                <a:effectLst/>
                <a:latin typeface="+mn-lt"/>
                <a:ea typeface="+mn-ea"/>
                <a:cs typeface="+mn-cs"/>
              </a:rPr>
              <a:t>students [WAC 392-170-010] as authorized by the Superintendent of Public Instruction [WAC 392-170-005].  The handbook is available as a Word document file that may be accessed and downloaded for individual district use</a:t>
            </a:r>
            <a:r>
              <a:rPr lang="en-US" sz="1200" kern="1200" baseline="0" dirty="0" smtClean="0">
                <a:solidFill>
                  <a:schemeClr val="tx1"/>
                </a:solidFill>
                <a:effectLst/>
                <a:latin typeface="+mn-lt"/>
                <a:ea typeface="+mn-ea"/>
                <a:cs typeface="+mn-cs"/>
              </a:rPr>
              <a:t> at the following website or located in the Resource section of this module.</a:t>
            </a:r>
          </a:p>
          <a:p>
            <a:r>
              <a:rPr lang="en-US" sz="1200" kern="1200" baseline="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Reference</a:t>
            </a:r>
            <a:r>
              <a:rPr lang="en-US" sz="1200" b="1" kern="1200" baseline="0" dirty="0" smtClean="0">
                <a:solidFill>
                  <a:schemeClr val="tx1"/>
                </a:solidFill>
                <a:effectLst/>
                <a:latin typeface="+mn-lt"/>
                <a:ea typeface="+mn-ea"/>
                <a:cs typeface="+mn-cs"/>
              </a:rPr>
              <a:t> and Resource:</a:t>
            </a:r>
          </a:p>
          <a:p>
            <a:endParaRPr lang="en-US" sz="1200" kern="1200" baseline="0" dirty="0" smtClean="0">
              <a:solidFill>
                <a:schemeClr val="tx1"/>
              </a:solidFill>
              <a:effectLst/>
              <a:latin typeface="+mn-lt"/>
              <a:ea typeface="+mn-ea"/>
              <a:cs typeface="+mn-cs"/>
            </a:endParaRPr>
          </a:p>
          <a:p>
            <a:pPr marL="457200" indent="-457200"/>
            <a:r>
              <a:rPr lang="en-US" sz="1200" kern="1200" baseline="0" dirty="0" smtClean="0">
                <a:solidFill>
                  <a:schemeClr val="tx1"/>
                </a:solidFill>
                <a:effectLst/>
                <a:latin typeface="+mn-lt"/>
                <a:ea typeface="+mn-ea"/>
                <a:cs typeface="+mn-cs"/>
              </a:rPr>
              <a:t>Akin, C. A., Chung, R. U., &amp; Hertzog, N. B. (Eds.). (2015). </a:t>
            </a:r>
            <a:r>
              <a:rPr lang="en-US" sz="1200" i="1" kern="1200" baseline="0" dirty="0" smtClean="0">
                <a:solidFill>
                  <a:schemeClr val="tx1"/>
                </a:solidFill>
                <a:effectLst/>
                <a:latin typeface="+mn-lt"/>
                <a:ea typeface="+mn-ea"/>
                <a:cs typeface="+mn-cs"/>
              </a:rPr>
              <a:t>Highly capable program handbook</a:t>
            </a:r>
            <a:r>
              <a:rPr lang="en-US" sz="1200" kern="1200" baseline="0" dirty="0" smtClean="0">
                <a:solidFill>
                  <a:schemeClr val="tx1"/>
                </a:solidFill>
                <a:effectLst/>
                <a:latin typeface="+mn-lt"/>
                <a:ea typeface="+mn-ea"/>
                <a:cs typeface="+mn-cs"/>
              </a:rPr>
              <a:t>. University of Washington: Robinson Center for Young Scholars.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743F1E3-71E9-4C9D-979A-50700557581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374009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userDrawn="1"/>
        </p:nvSpPr>
        <p:spPr>
          <a:xfrm>
            <a:off x="1" y="6039840"/>
            <a:ext cx="9144000" cy="818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userDrawn="1"/>
        </p:nvSpPr>
        <p:spPr>
          <a:xfrm>
            <a:off x="1" y="5925228"/>
            <a:ext cx="9144001" cy="6599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6000" spc="-38"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0"/>
            <a:ext cx="7543800" cy="1033284"/>
          </a:xfrm>
        </p:spPr>
        <p:txBody>
          <a:bodyPr lIns="91440" rIns="91440">
            <a:normAutofit/>
          </a:bodyPr>
          <a:lstStyle>
            <a:lvl1pPr marL="0" indent="0" algn="l">
              <a:buNone/>
              <a:defRPr sz="1800" cap="all" spc="150" baseline="0">
                <a:solidFill>
                  <a:schemeClr val="tx2"/>
                </a:solidFill>
                <a:latin typeface="+mj-lt"/>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822960" y="5549604"/>
            <a:ext cx="914400" cy="9144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7" name="Picture 16"/>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822960" y="5549550"/>
            <a:ext cx="914400" cy="914400"/>
          </a:xfrm>
          <a:prstGeom prst="rect">
            <a:avLst/>
          </a:prstGeom>
        </p:spPr>
      </p:pic>
      <p:sp>
        <p:nvSpPr>
          <p:cNvPr id="19" name="Date Placeholder 3"/>
          <p:cNvSpPr>
            <a:spLocks noGrp="1"/>
          </p:cNvSpPr>
          <p:nvPr>
            <p:ph type="dt" sz="half" idx="2"/>
          </p:nvPr>
        </p:nvSpPr>
        <p:spPr>
          <a:xfrm>
            <a:off x="1763751" y="5966468"/>
            <a:ext cx="1854203" cy="374164"/>
          </a:xfrm>
          <a:prstGeom prst="rect">
            <a:avLst/>
          </a:prstGeom>
        </p:spPr>
        <p:txBody>
          <a:bodyPr vert="horz" lIns="91440" tIns="45720" rIns="91440" bIns="45720" rtlCol="0" anchor="ctr"/>
          <a:lstStyle>
            <a:lvl1pPr algn="l">
              <a:defRPr sz="675">
                <a:solidFill>
                  <a:srgbClr val="FFFFFF"/>
                </a:solidFill>
              </a:defRPr>
            </a:lvl1pPr>
          </a:lstStyle>
          <a:p>
            <a:fld id="{30D86489-2CD6-476C-844C-D197A4AFFFE9}" type="datetime1">
              <a:rPr lang="en-US" smtClean="0"/>
              <a:t>9/20/2016</a:t>
            </a:fld>
            <a:endParaRPr lang="en-US"/>
          </a:p>
        </p:txBody>
      </p:sp>
      <p:sp>
        <p:nvSpPr>
          <p:cNvPr id="20" name="Footer Placeholder 4"/>
          <p:cNvSpPr>
            <a:spLocks noGrp="1"/>
          </p:cNvSpPr>
          <p:nvPr>
            <p:ph type="ftr" sz="quarter" idx="3"/>
          </p:nvPr>
        </p:nvSpPr>
        <p:spPr>
          <a:xfrm>
            <a:off x="1763750" y="5614843"/>
            <a:ext cx="3617103" cy="365125"/>
          </a:xfrm>
          <a:prstGeom prst="rect">
            <a:avLst/>
          </a:prstGeom>
        </p:spPr>
        <p:txBody>
          <a:bodyPr vert="horz" lIns="91440" tIns="45720" rIns="91440" bIns="45720" rtlCol="0" anchor="ctr"/>
          <a:lstStyle>
            <a:lvl1pPr algn="l">
              <a:defRPr sz="675" cap="all" baseline="0">
                <a:solidFill>
                  <a:schemeClr val="tx2"/>
                </a:solidFill>
              </a:defRPr>
            </a:lvl1pPr>
          </a:lstStyle>
          <a:p>
            <a:r>
              <a:rPr lang="en-US" smtClean="0"/>
              <a:t>OFFICE OF SUPERINTENDENT OF PUBLIC INSTRUCTION</a:t>
            </a:r>
            <a:endParaRPr lang="en-US"/>
          </a:p>
        </p:txBody>
      </p:sp>
    </p:spTree>
    <p:extLst>
      <p:ext uri="{BB962C8B-B14F-4D97-AF65-F5344CB8AC3E}">
        <p14:creationId xmlns:p14="http://schemas.microsoft.com/office/powerpoint/2010/main" val="141061480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812A09-0B55-4CD1-A2F5-9AE0900A4AE6}" type="datetime1">
              <a:rPr lang="en-US" smtClean="0"/>
              <a:t>9/20/2016</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r>
              <a:rPr lang="en-US" smtClean="0"/>
              <a:t>OFFICE OF SUPERINTENDENT OF PUBLIC INSTRUCTION</a:t>
            </a:r>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39660263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0" name="Rectangle 9"/>
          <p:cNvSpPr/>
          <p:nvPr userDrawn="1"/>
        </p:nvSpPr>
        <p:spPr>
          <a:xfrm>
            <a:off x="1" y="6039840"/>
            <a:ext cx="9144000" cy="818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userDrawn="1"/>
        </p:nvSpPr>
        <p:spPr>
          <a:xfrm>
            <a:off x="1" y="5925228"/>
            <a:ext cx="9144001" cy="6599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6" y="414779"/>
            <a:ext cx="1971675" cy="513477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1" y="414778"/>
            <a:ext cx="5800725" cy="513477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
        <p:nvSpPr>
          <p:cNvPr id="15" name="Oval 14"/>
          <p:cNvSpPr/>
          <p:nvPr userDrawn="1"/>
        </p:nvSpPr>
        <p:spPr>
          <a:xfrm>
            <a:off x="822960" y="5549604"/>
            <a:ext cx="914400" cy="9144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4" name="Picture 13"/>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822960" y="5549550"/>
            <a:ext cx="914400" cy="914400"/>
          </a:xfrm>
          <a:prstGeom prst="rect">
            <a:avLst/>
          </a:prstGeom>
        </p:spPr>
      </p:pic>
      <p:sp>
        <p:nvSpPr>
          <p:cNvPr id="16" name="Date Placeholder 3"/>
          <p:cNvSpPr>
            <a:spLocks noGrp="1"/>
          </p:cNvSpPr>
          <p:nvPr>
            <p:ph type="dt" sz="half" idx="2"/>
          </p:nvPr>
        </p:nvSpPr>
        <p:spPr>
          <a:xfrm>
            <a:off x="1763751" y="5966468"/>
            <a:ext cx="1854203" cy="374164"/>
          </a:xfrm>
          <a:prstGeom prst="rect">
            <a:avLst/>
          </a:prstGeom>
        </p:spPr>
        <p:txBody>
          <a:bodyPr vert="horz" lIns="91440" tIns="45720" rIns="91440" bIns="45720" rtlCol="0" anchor="ctr"/>
          <a:lstStyle>
            <a:lvl1pPr algn="l">
              <a:defRPr sz="675">
                <a:solidFill>
                  <a:srgbClr val="FFFFFF"/>
                </a:solidFill>
              </a:defRPr>
            </a:lvl1pPr>
          </a:lstStyle>
          <a:p>
            <a:fld id="{30D86489-2CD6-476C-844C-D197A4AFFFE9}" type="datetime1">
              <a:rPr lang="en-US" smtClean="0"/>
              <a:t>9/20/2016</a:t>
            </a:fld>
            <a:endParaRPr lang="en-US"/>
          </a:p>
        </p:txBody>
      </p:sp>
      <p:sp>
        <p:nvSpPr>
          <p:cNvPr id="17" name="Footer Placeholder 4"/>
          <p:cNvSpPr>
            <a:spLocks noGrp="1"/>
          </p:cNvSpPr>
          <p:nvPr>
            <p:ph type="ftr" sz="quarter" idx="3"/>
          </p:nvPr>
        </p:nvSpPr>
        <p:spPr>
          <a:xfrm>
            <a:off x="1763750" y="5614843"/>
            <a:ext cx="3617103" cy="365125"/>
          </a:xfrm>
          <a:prstGeom prst="rect">
            <a:avLst/>
          </a:prstGeom>
        </p:spPr>
        <p:txBody>
          <a:bodyPr vert="horz" lIns="91440" tIns="45720" rIns="91440" bIns="45720" rtlCol="0" anchor="ctr"/>
          <a:lstStyle>
            <a:lvl1pPr algn="l">
              <a:defRPr sz="675" cap="all" baseline="0">
                <a:solidFill>
                  <a:schemeClr val="tx2"/>
                </a:solidFill>
              </a:defRPr>
            </a:lvl1pPr>
          </a:lstStyle>
          <a:p>
            <a:r>
              <a:rPr lang="en-US" smtClean="0"/>
              <a:t>OFFICE OF SUPERINTENDENT OF PUBLIC INSTRUCTION</a:t>
            </a:r>
            <a:endParaRPr lang="en-US"/>
          </a:p>
        </p:txBody>
      </p:sp>
    </p:spTree>
    <p:extLst>
      <p:ext uri="{BB962C8B-B14F-4D97-AF65-F5344CB8AC3E}">
        <p14:creationId xmlns:p14="http://schemas.microsoft.com/office/powerpoint/2010/main" val="13294101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a:xfrm>
            <a:off x="822960" y="1845737"/>
            <a:ext cx="7543800" cy="36166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02B7ED-B104-40F3-ADEA-4532734BE1FC}" type="datetime1">
              <a:rPr lang="en-US" smtClean="0"/>
              <a:t>9/20/2016</a:t>
            </a:fld>
            <a:endParaRPr lang="en-US"/>
          </a:p>
        </p:txBody>
      </p:sp>
      <p:sp>
        <p:nvSpPr>
          <p:cNvPr id="5" name="Footer Placeholder 4"/>
          <p:cNvSpPr>
            <a:spLocks noGrp="1"/>
          </p:cNvSpPr>
          <p:nvPr>
            <p:ph type="ftr" sz="quarter" idx="11"/>
          </p:nvPr>
        </p:nvSpPr>
        <p:spPr/>
        <p:txBody>
          <a:bodyPr/>
          <a:lstStyle/>
          <a:p>
            <a:r>
              <a:rPr lang="en-US" smtClean="0"/>
              <a:t>OFFICE OF SUPERINTENDENT OF PUBLIC INSTRUCTION</a:t>
            </a:r>
            <a:endParaRPr lang="en-US"/>
          </a:p>
        </p:txBody>
      </p:sp>
      <p:sp>
        <p:nvSpPr>
          <p:cNvPr id="6" name="Slide Number Placeholder 5"/>
          <p:cNvSpPr>
            <a:spLocks noGrp="1"/>
          </p:cNvSpPr>
          <p:nvPr>
            <p:ph type="sldNum" sz="quarter" idx="12"/>
          </p:nvPr>
        </p:nvSpPr>
        <p:spPr/>
        <p:txBody>
          <a:bodyPr/>
          <a:lstStyle/>
          <a:p>
            <a:fld id="{6113E31D-E2AB-40D1-8B51-AFA5AFEF393A}" type="slidenum">
              <a:rPr lang="en-US" smtClean="0"/>
              <a:t>‹#›</a:t>
            </a:fld>
            <a:endParaRPr lang="en-US"/>
          </a:p>
        </p:txBody>
      </p:sp>
    </p:spTree>
    <p:extLst>
      <p:ext uri="{BB962C8B-B14F-4D97-AF65-F5344CB8AC3E}">
        <p14:creationId xmlns:p14="http://schemas.microsoft.com/office/powerpoint/2010/main" val="28594351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p:cNvSpPr/>
          <p:nvPr userDrawn="1"/>
        </p:nvSpPr>
        <p:spPr>
          <a:xfrm>
            <a:off x="1" y="6039840"/>
            <a:ext cx="9144000" cy="818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userDrawn="1"/>
        </p:nvSpPr>
        <p:spPr>
          <a:xfrm>
            <a:off x="1" y="5925228"/>
            <a:ext cx="9144001" cy="6599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6000" b="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035776"/>
          </a:xfrm>
        </p:spPr>
        <p:txBody>
          <a:bodyPr lIns="91440" rIns="91440" anchor="t" anchorCtr="0">
            <a:normAutofit/>
          </a:bodyPr>
          <a:lstStyle>
            <a:lvl1pPr marL="0" indent="0">
              <a:buNone/>
              <a:defRPr sz="1800" cap="all" spc="150" baseline="0">
                <a:solidFill>
                  <a:schemeClr val="tx2"/>
                </a:solidFill>
                <a:latin typeface="+mj-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5" name="Oval 14"/>
          <p:cNvSpPr/>
          <p:nvPr userDrawn="1"/>
        </p:nvSpPr>
        <p:spPr>
          <a:xfrm>
            <a:off x="822960" y="5549604"/>
            <a:ext cx="914400" cy="9144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4" name="Picture 13"/>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822960" y="5549550"/>
            <a:ext cx="914400" cy="914400"/>
          </a:xfrm>
          <a:prstGeom prst="rect">
            <a:avLst/>
          </a:prstGeom>
        </p:spPr>
      </p:pic>
      <p:sp>
        <p:nvSpPr>
          <p:cNvPr id="16" name="Date Placeholder 3"/>
          <p:cNvSpPr>
            <a:spLocks noGrp="1"/>
          </p:cNvSpPr>
          <p:nvPr>
            <p:ph type="dt" sz="half" idx="2"/>
          </p:nvPr>
        </p:nvSpPr>
        <p:spPr>
          <a:xfrm>
            <a:off x="1763751" y="5966468"/>
            <a:ext cx="1854203" cy="374164"/>
          </a:xfrm>
          <a:prstGeom prst="rect">
            <a:avLst/>
          </a:prstGeom>
        </p:spPr>
        <p:txBody>
          <a:bodyPr vert="horz" lIns="91440" tIns="45720" rIns="91440" bIns="45720" rtlCol="0" anchor="ctr"/>
          <a:lstStyle>
            <a:lvl1pPr algn="l">
              <a:defRPr sz="675">
                <a:solidFill>
                  <a:srgbClr val="FFFFFF"/>
                </a:solidFill>
              </a:defRPr>
            </a:lvl1pPr>
          </a:lstStyle>
          <a:p>
            <a:fld id="{30D86489-2CD6-476C-844C-D197A4AFFFE9}" type="datetime1">
              <a:rPr lang="en-US" smtClean="0"/>
              <a:t>9/20/2016</a:t>
            </a:fld>
            <a:endParaRPr lang="en-US"/>
          </a:p>
        </p:txBody>
      </p:sp>
      <p:sp>
        <p:nvSpPr>
          <p:cNvPr id="17" name="Footer Placeholder 4"/>
          <p:cNvSpPr>
            <a:spLocks noGrp="1"/>
          </p:cNvSpPr>
          <p:nvPr>
            <p:ph type="ftr" sz="quarter" idx="3"/>
          </p:nvPr>
        </p:nvSpPr>
        <p:spPr>
          <a:xfrm>
            <a:off x="1763750" y="5614843"/>
            <a:ext cx="3617103" cy="365125"/>
          </a:xfrm>
          <a:prstGeom prst="rect">
            <a:avLst/>
          </a:prstGeom>
        </p:spPr>
        <p:txBody>
          <a:bodyPr vert="horz" lIns="91440" tIns="45720" rIns="91440" bIns="45720" rtlCol="0" anchor="ctr"/>
          <a:lstStyle>
            <a:lvl1pPr algn="l">
              <a:defRPr sz="675" cap="all" baseline="0">
                <a:solidFill>
                  <a:schemeClr val="tx2"/>
                </a:solidFill>
              </a:defRPr>
            </a:lvl1pPr>
          </a:lstStyle>
          <a:p>
            <a:r>
              <a:rPr lang="en-US" smtClean="0"/>
              <a:t>OFFICE OF SUPERINTENDENT OF PUBLIC INSTRUCTION</a:t>
            </a:r>
            <a:endParaRPr lang="en-US"/>
          </a:p>
        </p:txBody>
      </p:sp>
    </p:spTree>
    <p:extLst>
      <p:ext uri="{BB962C8B-B14F-4D97-AF65-F5344CB8AC3E}">
        <p14:creationId xmlns:p14="http://schemas.microsoft.com/office/powerpoint/2010/main" val="122319659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6"/>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59" y="1845735"/>
            <a:ext cx="3703320" cy="366073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366073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E0FCF3A-D5E5-4E77-82EB-3BE54CCC1982}" type="datetime1">
              <a:rPr lang="en-US" smtClean="0"/>
              <a:t>9/20/2016</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r>
              <a:rPr lang="en-US" smtClean="0"/>
              <a:t>OFFICE OF SUPERINTENDENT OF PUBLIC INSTRUCTION</a:t>
            </a:r>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9274177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6"/>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29160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29160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5A4AFA2-E8B8-4229-A062-78E018143526}" type="datetime1">
              <a:rPr lang="en-US" smtClean="0"/>
              <a:t>9/20/2016</a:t>
            </a:fld>
            <a:endParaRPr lang="en-US"/>
          </a:p>
        </p:txBody>
      </p:sp>
      <p:sp>
        <p:nvSpPr>
          <p:cNvPr id="8" name="Footer Placeholder 7"/>
          <p:cNvSpPr>
            <a:spLocks noGrp="1"/>
          </p:cNvSpPr>
          <p:nvPr>
            <p:ph type="ftr" sz="quarter" idx="11"/>
          </p:nvPr>
        </p:nvSpPr>
        <p:spPr/>
        <p:txBody>
          <a:bodyPr/>
          <a:lstStyle>
            <a:lvl1pPr>
              <a:defRPr>
                <a:solidFill>
                  <a:schemeClr val="tx2"/>
                </a:solidFill>
              </a:defRPr>
            </a:lvl1pPr>
          </a:lstStyle>
          <a:p>
            <a:r>
              <a:rPr lang="en-US" smtClean="0"/>
              <a:t>OFFICE OF SUPERINTENDENT OF PUBLIC INSTRUCTION</a:t>
            </a:r>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08146664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5663942-21BD-49A6-AEBE-10DDB08256F3}" type="datetime1">
              <a:rPr lang="en-US" smtClean="0"/>
              <a:t>9/20/2016</a:t>
            </a:fld>
            <a:endParaRPr lang="en-US"/>
          </a:p>
        </p:txBody>
      </p:sp>
      <p:sp>
        <p:nvSpPr>
          <p:cNvPr id="4" name="Footer Placeholder 3"/>
          <p:cNvSpPr>
            <a:spLocks noGrp="1"/>
          </p:cNvSpPr>
          <p:nvPr>
            <p:ph type="ftr" sz="quarter" idx="11"/>
          </p:nvPr>
        </p:nvSpPr>
        <p:spPr/>
        <p:txBody>
          <a:bodyPr/>
          <a:lstStyle>
            <a:lvl1pPr>
              <a:defRPr>
                <a:solidFill>
                  <a:schemeClr val="tx2"/>
                </a:solidFill>
              </a:defRPr>
            </a:lvl1pPr>
          </a:lstStyle>
          <a:p>
            <a:r>
              <a:rPr lang="en-US" smtClean="0"/>
              <a:t>OFFICE OF SUPERINTENDENT OF PUBLIC INSTRUCTION</a:t>
            </a:r>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26337640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10" name="Rectangle 9"/>
          <p:cNvSpPr/>
          <p:nvPr userDrawn="1"/>
        </p:nvSpPr>
        <p:spPr>
          <a:xfrm>
            <a:off x="1" y="6039840"/>
            <a:ext cx="9144000" cy="818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userDrawn="1"/>
        </p:nvSpPr>
        <p:spPr>
          <a:xfrm>
            <a:off x="1" y="5925228"/>
            <a:ext cx="9144001" cy="6599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a:p>
        </p:txBody>
      </p:sp>
      <p:sp>
        <p:nvSpPr>
          <p:cNvPr id="15" name="Oval 14"/>
          <p:cNvSpPr/>
          <p:nvPr userDrawn="1"/>
        </p:nvSpPr>
        <p:spPr>
          <a:xfrm>
            <a:off x="822960" y="5549604"/>
            <a:ext cx="914400" cy="9144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4" name="Picture 13"/>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822960" y="5549550"/>
            <a:ext cx="914400" cy="914400"/>
          </a:xfrm>
          <a:prstGeom prst="rect">
            <a:avLst/>
          </a:prstGeom>
        </p:spPr>
      </p:pic>
      <p:sp>
        <p:nvSpPr>
          <p:cNvPr id="16" name="Date Placeholder 3"/>
          <p:cNvSpPr>
            <a:spLocks noGrp="1"/>
          </p:cNvSpPr>
          <p:nvPr>
            <p:ph type="dt" sz="half" idx="2"/>
          </p:nvPr>
        </p:nvSpPr>
        <p:spPr>
          <a:xfrm>
            <a:off x="1763751" y="5966468"/>
            <a:ext cx="1854203" cy="374164"/>
          </a:xfrm>
          <a:prstGeom prst="rect">
            <a:avLst/>
          </a:prstGeom>
        </p:spPr>
        <p:txBody>
          <a:bodyPr vert="horz" lIns="91440" tIns="45720" rIns="91440" bIns="45720" rtlCol="0" anchor="ctr"/>
          <a:lstStyle>
            <a:lvl1pPr algn="l">
              <a:defRPr sz="675">
                <a:solidFill>
                  <a:srgbClr val="FFFFFF"/>
                </a:solidFill>
              </a:defRPr>
            </a:lvl1pPr>
          </a:lstStyle>
          <a:p>
            <a:fld id="{30D86489-2CD6-476C-844C-D197A4AFFFE9}" type="datetime1">
              <a:rPr lang="en-US" smtClean="0"/>
              <a:t>9/20/2016</a:t>
            </a:fld>
            <a:endParaRPr lang="en-US"/>
          </a:p>
        </p:txBody>
      </p:sp>
      <p:sp>
        <p:nvSpPr>
          <p:cNvPr id="17" name="Footer Placeholder 4"/>
          <p:cNvSpPr>
            <a:spLocks noGrp="1"/>
          </p:cNvSpPr>
          <p:nvPr>
            <p:ph type="ftr" sz="quarter" idx="3"/>
          </p:nvPr>
        </p:nvSpPr>
        <p:spPr>
          <a:xfrm>
            <a:off x="1763750" y="5614843"/>
            <a:ext cx="3617103" cy="365125"/>
          </a:xfrm>
          <a:prstGeom prst="rect">
            <a:avLst/>
          </a:prstGeom>
        </p:spPr>
        <p:txBody>
          <a:bodyPr vert="horz" lIns="91440" tIns="45720" rIns="91440" bIns="45720" rtlCol="0" anchor="ctr"/>
          <a:lstStyle>
            <a:lvl1pPr algn="l">
              <a:defRPr sz="675" cap="all" baseline="0">
                <a:solidFill>
                  <a:schemeClr val="tx2"/>
                </a:solidFill>
              </a:defRPr>
            </a:lvl1pPr>
          </a:lstStyle>
          <a:p>
            <a:r>
              <a:rPr lang="en-US" smtClean="0"/>
              <a:t>OFFICE OF SUPERINTENDENT OF PUBLIC INSTRUCTION</a:t>
            </a:r>
            <a:endParaRPr lang="en-US"/>
          </a:p>
        </p:txBody>
      </p:sp>
    </p:spTree>
    <p:extLst>
      <p:ext uri="{BB962C8B-B14F-4D97-AF65-F5344CB8AC3E}">
        <p14:creationId xmlns:p14="http://schemas.microsoft.com/office/powerpoint/2010/main" val="411482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_Blank">
    <p:spTree>
      <p:nvGrpSpPr>
        <p:cNvPr id="1" name=""/>
        <p:cNvGrpSpPr/>
        <p:nvPr/>
      </p:nvGrpSpPr>
      <p:grpSpPr>
        <a:xfrm>
          <a:off x="0" y="0"/>
          <a:ext cx="0" cy="0"/>
          <a:chOff x="0" y="0"/>
          <a:chExt cx="0" cy="0"/>
        </a:xfrm>
      </p:grpSpPr>
      <p:sp>
        <p:nvSpPr>
          <p:cNvPr id="10" name="Rectangle 9"/>
          <p:cNvSpPr/>
          <p:nvPr userDrawn="1"/>
        </p:nvSpPr>
        <p:spPr>
          <a:xfrm>
            <a:off x="1" y="6039840"/>
            <a:ext cx="9144000" cy="818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userDrawn="1"/>
        </p:nvSpPr>
        <p:spPr>
          <a:xfrm>
            <a:off x="1" y="5925228"/>
            <a:ext cx="9144001" cy="6599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35920" y="0"/>
            <a:ext cx="5872163" cy="5219700"/>
          </a:xfrm>
          <a:prstGeom prst="rect">
            <a:avLst/>
          </a:prstGeom>
        </p:spPr>
      </p:pic>
      <p:sp>
        <p:nvSpPr>
          <p:cNvPr id="5" name="Rectangle 4"/>
          <p:cNvSpPr/>
          <p:nvPr userDrawn="1"/>
        </p:nvSpPr>
        <p:spPr>
          <a:xfrm>
            <a:off x="1792559" y="168378"/>
            <a:ext cx="5542157" cy="2169825"/>
          </a:xfrm>
          <a:prstGeom prst="rect">
            <a:avLst/>
          </a:prstGeom>
          <a:effectLst>
            <a:glow rad="254000">
              <a:schemeClr val="tx1">
                <a:alpha val="50000"/>
              </a:schemeClr>
            </a:glow>
          </a:effectLst>
        </p:spPr>
        <p:txBody>
          <a:bodyPr wrap="square">
            <a:spAutoFit/>
          </a:bodyPr>
          <a:lstStyle/>
          <a:p>
            <a:r>
              <a:rPr lang="en-US" sz="2700" smtClean="0">
                <a:solidFill>
                  <a:schemeClr val="bg2"/>
                </a:solidFill>
                <a:effectLst>
                  <a:glow rad="254000">
                    <a:schemeClr val="bg1">
                      <a:alpha val="30000"/>
                    </a:schemeClr>
                  </a:glow>
                </a:effectLst>
              </a:rPr>
              <a:t>This photo is a placeholder. Click on the photo to add you own picture. Make sure your image does not overlap the banner and logo at the bottom.</a:t>
            </a:r>
            <a:endParaRPr lang="en-US" sz="2700">
              <a:solidFill>
                <a:schemeClr val="bg2"/>
              </a:solidFill>
              <a:effectLst>
                <a:glow rad="254000">
                  <a:schemeClr val="bg1">
                    <a:alpha val="30000"/>
                  </a:schemeClr>
                </a:glow>
              </a:effectLst>
            </a:endParaRPr>
          </a:p>
        </p:txBody>
      </p:sp>
      <p:sp>
        <p:nvSpPr>
          <p:cNvPr id="15" name="Oval 14"/>
          <p:cNvSpPr/>
          <p:nvPr userDrawn="1"/>
        </p:nvSpPr>
        <p:spPr>
          <a:xfrm>
            <a:off x="822960" y="5549604"/>
            <a:ext cx="914400" cy="9144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4" name="Picture 13"/>
          <p:cNvPicPr>
            <a:picLocks/>
          </p:cNvPicPr>
          <p:nvPr userDrawn="1"/>
        </p:nvPicPr>
        <p:blipFill>
          <a:blip r:embed="rId3">
            <a:extLst>
              <a:ext uri="{28A0092B-C50C-407E-A947-70E740481C1C}">
                <a14:useLocalDpi xmlns:a14="http://schemas.microsoft.com/office/drawing/2010/main" val="0"/>
              </a:ext>
            </a:extLst>
          </a:blip>
          <a:stretch>
            <a:fillRect/>
          </a:stretch>
        </p:blipFill>
        <p:spPr>
          <a:xfrm>
            <a:off x="822960" y="5549550"/>
            <a:ext cx="914400" cy="914400"/>
          </a:xfrm>
          <a:prstGeom prst="rect">
            <a:avLst/>
          </a:prstGeom>
        </p:spPr>
      </p:pic>
      <p:sp>
        <p:nvSpPr>
          <p:cNvPr id="16" name="Date Placeholder 3"/>
          <p:cNvSpPr>
            <a:spLocks noGrp="1"/>
          </p:cNvSpPr>
          <p:nvPr>
            <p:ph type="dt" sz="half" idx="2"/>
          </p:nvPr>
        </p:nvSpPr>
        <p:spPr>
          <a:xfrm>
            <a:off x="1763751" y="5966468"/>
            <a:ext cx="1854203" cy="374164"/>
          </a:xfrm>
          <a:prstGeom prst="rect">
            <a:avLst/>
          </a:prstGeom>
        </p:spPr>
        <p:txBody>
          <a:bodyPr vert="horz" lIns="91440" tIns="45720" rIns="91440" bIns="45720" rtlCol="0" anchor="ctr"/>
          <a:lstStyle>
            <a:lvl1pPr algn="l">
              <a:defRPr sz="675">
                <a:solidFill>
                  <a:srgbClr val="FFFFFF"/>
                </a:solidFill>
              </a:defRPr>
            </a:lvl1pPr>
          </a:lstStyle>
          <a:p>
            <a:fld id="{30D86489-2CD6-476C-844C-D197A4AFFFE9}" type="datetime1">
              <a:rPr lang="en-US" smtClean="0"/>
              <a:t>9/20/2016</a:t>
            </a:fld>
            <a:endParaRPr lang="en-US"/>
          </a:p>
        </p:txBody>
      </p:sp>
      <p:sp>
        <p:nvSpPr>
          <p:cNvPr id="17" name="Footer Placeholder 4"/>
          <p:cNvSpPr>
            <a:spLocks noGrp="1"/>
          </p:cNvSpPr>
          <p:nvPr>
            <p:ph type="ftr" sz="quarter" idx="3"/>
          </p:nvPr>
        </p:nvSpPr>
        <p:spPr>
          <a:xfrm>
            <a:off x="1763750" y="5614843"/>
            <a:ext cx="3617103" cy="365125"/>
          </a:xfrm>
          <a:prstGeom prst="rect">
            <a:avLst/>
          </a:prstGeom>
        </p:spPr>
        <p:txBody>
          <a:bodyPr vert="horz" lIns="91440" tIns="45720" rIns="91440" bIns="45720" rtlCol="0" anchor="ctr"/>
          <a:lstStyle>
            <a:lvl1pPr algn="l">
              <a:defRPr sz="675" cap="all" baseline="0">
                <a:solidFill>
                  <a:schemeClr val="tx2"/>
                </a:solidFill>
              </a:defRPr>
            </a:lvl1pPr>
          </a:lstStyle>
          <a:p>
            <a:r>
              <a:rPr lang="en-US" smtClean="0"/>
              <a:t>OFFICE OF SUPERINTENDENT OF PUBLIC INSTRUCTION</a:t>
            </a:r>
            <a:endParaRPr lang="en-US"/>
          </a:p>
        </p:txBody>
      </p:sp>
    </p:spTree>
    <p:extLst>
      <p:ext uri="{BB962C8B-B14F-4D97-AF65-F5344CB8AC3E}">
        <p14:creationId xmlns:p14="http://schemas.microsoft.com/office/powerpoint/2010/main" val="161500599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4" y="0"/>
            <a:ext cx="303809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75173" y="0"/>
            <a:ext cx="48006"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27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a:xfrm>
            <a:off x="349135" y="6459788"/>
            <a:ext cx="1963883" cy="365125"/>
          </a:xfrm>
        </p:spPr>
        <p:txBody>
          <a:bodyPr/>
          <a:lstStyle>
            <a:lvl1pPr algn="l">
              <a:defRPr/>
            </a:lvl1pPr>
          </a:lstStyle>
          <a:p>
            <a:fld id="{EC529A53-E9EE-46AD-9FD5-78FB423C0D94}" type="datetime1">
              <a:rPr lang="en-US" smtClean="0"/>
              <a:t>9/20/2016</a:t>
            </a:fld>
            <a:endParaRPr lang="en-US"/>
          </a:p>
        </p:txBody>
      </p:sp>
      <p:sp>
        <p:nvSpPr>
          <p:cNvPr id="6" name="Footer Placeholder 5"/>
          <p:cNvSpPr>
            <a:spLocks noGrp="1"/>
          </p:cNvSpPr>
          <p:nvPr>
            <p:ph type="ftr" sz="quarter" idx="11"/>
          </p:nvPr>
        </p:nvSpPr>
        <p:spPr>
          <a:xfrm>
            <a:off x="3600450" y="6459788"/>
            <a:ext cx="3486150" cy="365125"/>
          </a:xfrm>
        </p:spPr>
        <p:txBody>
          <a:bodyPr/>
          <a:lstStyle>
            <a:lvl1pPr algn="l">
              <a:defRPr>
                <a:solidFill>
                  <a:schemeClr val="tx2"/>
                </a:solidFill>
              </a:defRPr>
            </a:lvl1pPr>
          </a:lstStyle>
          <a:p>
            <a:r>
              <a:rPr lang="en-US" smtClean="0"/>
              <a:t>OFFICE OF SUPERINTENDENT OF PUBLIC INSTRUCTION</a:t>
            </a:r>
          </a:p>
        </p:txBody>
      </p:sp>
      <p:sp>
        <p:nvSpPr>
          <p:cNvPr id="7" name="Slide Number Placeholder 6"/>
          <p:cNvSpPr>
            <a:spLocks noGrp="1"/>
          </p:cNvSpPr>
          <p:nvPr>
            <p:ph type="sldNum" sz="quarter" idx="12"/>
          </p:nvPr>
        </p:nvSpPr>
        <p:spPr>
          <a:xfrm>
            <a:off x="7485612" y="6461628"/>
            <a:ext cx="984019" cy="361438"/>
          </a:xfrm>
        </p:spPr>
        <p:txBody>
          <a:bodyPr/>
          <a:lstStyle>
            <a:lvl1pPr>
              <a:defRPr>
                <a:solidFill>
                  <a:schemeClr val="tx2"/>
                </a:solidFill>
              </a:defRPr>
            </a:lvl1pPr>
          </a:lstStyle>
          <a:p>
            <a:fld id="{4FAB73BC-B049-4115-A692-8D63A059BFB8}" type="slidenum">
              <a:rPr lang="en-US" smtClean="0"/>
              <a:pPr/>
              <a:t>‹#›</a:t>
            </a:fld>
            <a:endParaRPr lang="en-US"/>
          </a:p>
        </p:txBody>
      </p:sp>
      <p:sp>
        <p:nvSpPr>
          <p:cNvPr id="11" name="Oval 10"/>
          <p:cNvSpPr/>
          <p:nvPr userDrawn="1"/>
        </p:nvSpPr>
        <p:spPr>
          <a:xfrm>
            <a:off x="2644353" y="5545385"/>
            <a:ext cx="914400" cy="9144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0" name="Picture 9"/>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2640115" y="5545385"/>
            <a:ext cx="914400" cy="914400"/>
          </a:xfrm>
          <a:prstGeom prst="rect">
            <a:avLst/>
          </a:prstGeom>
        </p:spPr>
      </p:pic>
    </p:spTree>
    <p:extLst>
      <p:ext uri="{BB962C8B-B14F-4D97-AF65-F5344CB8AC3E}">
        <p14:creationId xmlns:p14="http://schemas.microsoft.com/office/powerpoint/2010/main" val="212056308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 y="5925228"/>
            <a:ext cx="9144001" cy="6599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1" y="6039840"/>
            <a:ext cx="9144000" cy="818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userDrawn="1"/>
        </p:nvSpPr>
        <p:spPr>
          <a:xfrm>
            <a:off x="822960" y="5549604"/>
            <a:ext cx="914400" cy="9144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4" name="Picture 13"/>
          <p:cNvPicPr>
            <a:picLocks/>
          </p:cNvPicPr>
          <p:nvPr userDrawn="1"/>
        </p:nvPicPr>
        <p:blipFill>
          <a:blip r:embed="rId13">
            <a:extLst>
              <a:ext uri="{28A0092B-C50C-407E-A947-70E740481C1C}">
                <a14:useLocalDpi xmlns:a14="http://schemas.microsoft.com/office/drawing/2010/main" val="0"/>
              </a:ext>
            </a:extLst>
          </a:blip>
          <a:stretch>
            <a:fillRect/>
          </a:stretch>
        </p:blipFill>
        <p:spPr>
          <a:xfrm>
            <a:off x="822960" y="5549550"/>
            <a:ext cx="914400" cy="914400"/>
          </a:xfrm>
          <a:prstGeom prst="rect">
            <a:avLst/>
          </a:prstGeom>
        </p:spPr>
      </p:pic>
      <p:sp>
        <p:nvSpPr>
          <p:cNvPr id="2" name="Title Placeholder 1"/>
          <p:cNvSpPr>
            <a:spLocks noGrp="1"/>
          </p:cNvSpPr>
          <p:nvPr>
            <p:ph type="title"/>
          </p:nvPr>
        </p:nvSpPr>
        <p:spPr>
          <a:xfrm>
            <a:off x="822960" y="286606"/>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845734"/>
            <a:ext cx="7543800" cy="364317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763751" y="5966468"/>
            <a:ext cx="1854203" cy="374164"/>
          </a:xfrm>
          <a:prstGeom prst="rect">
            <a:avLst/>
          </a:prstGeom>
        </p:spPr>
        <p:txBody>
          <a:bodyPr vert="horz" lIns="91440" tIns="45720" rIns="91440" bIns="45720" rtlCol="0" anchor="ctr"/>
          <a:lstStyle>
            <a:lvl1pPr algn="l">
              <a:defRPr sz="675">
                <a:solidFill>
                  <a:srgbClr val="FFFFFF"/>
                </a:solidFill>
              </a:defRPr>
            </a:lvl1pPr>
          </a:lstStyle>
          <a:p>
            <a:fld id="{30D86489-2CD6-476C-844C-D197A4AFFFE9}" type="datetime1">
              <a:rPr lang="en-US" smtClean="0"/>
              <a:t>9/20/2016</a:t>
            </a:fld>
            <a:endParaRPr lang="en-US"/>
          </a:p>
        </p:txBody>
      </p:sp>
      <p:sp>
        <p:nvSpPr>
          <p:cNvPr id="5" name="Footer Placeholder 4"/>
          <p:cNvSpPr>
            <a:spLocks noGrp="1"/>
          </p:cNvSpPr>
          <p:nvPr>
            <p:ph type="ftr" sz="quarter" idx="3"/>
          </p:nvPr>
        </p:nvSpPr>
        <p:spPr>
          <a:xfrm>
            <a:off x="1763750" y="5614843"/>
            <a:ext cx="3617103" cy="365125"/>
          </a:xfrm>
          <a:prstGeom prst="rect">
            <a:avLst/>
          </a:prstGeom>
        </p:spPr>
        <p:txBody>
          <a:bodyPr vert="horz" lIns="91440" tIns="45720" rIns="91440" bIns="45720" rtlCol="0" anchor="ctr"/>
          <a:lstStyle>
            <a:lvl1pPr algn="l">
              <a:defRPr sz="675" cap="all" baseline="0">
                <a:solidFill>
                  <a:schemeClr val="tx2"/>
                </a:solidFill>
              </a:defRPr>
            </a:lvl1pPr>
          </a:lstStyle>
          <a:p>
            <a:r>
              <a:rPr lang="en-US" smtClean="0"/>
              <a:t>OFFICE OF SUPERINTENDENT OF PUBLIC INSTRUCTION</a:t>
            </a:r>
            <a:endParaRPr lang="en-US"/>
          </a:p>
        </p:txBody>
      </p:sp>
      <p:sp>
        <p:nvSpPr>
          <p:cNvPr id="6" name="Slide Number Placeholder 5"/>
          <p:cNvSpPr>
            <a:spLocks noGrp="1"/>
          </p:cNvSpPr>
          <p:nvPr>
            <p:ph type="sldNum" sz="quarter" idx="4"/>
          </p:nvPr>
        </p:nvSpPr>
        <p:spPr>
          <a:xfrm>
            <a:off x="7425345" y="5979195"/>
            <a:ext cx="984019" cy="361438"/>
          </a:xfrm>
          <a:prstGeom prst="rect">
            <a:avLst/>
          </a:prstGeom>
        </p:spPr>
        <p:txBody>
          <a:bodyPr vert="horz" lIns="91440" tIns="45720" rIns="91440" bIns="45720" rtlCol="0" anchor="ctr"/>
          <a:lstStyle>
            <a:lvl1pPr algn="r">
              <a:defRPr sz="788">
                <a:solidFill>
                  <a:srgbClr val="FFFFFF"/>
                </a:solidFill>
              </a:defRPr>
            </a:lvl1pPr>
          </a:lstStyle>
          <a:p>
            <a:fld id="{4FAB73BC-B049-4115-A692-8D63A059BFB8}" type="slidenum">
              <a:rPr lang="en-US" smtClean="0"/>
              <a:pPr/>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82265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p:txStyles>
    <p:titleStyle>
      <a:lvl1pPr algn="l" defTabSz="685800" rtl="0" eaLnBrk="1" latinLnBrk="0" hangingPunct="1">
        <a:lnSpc>
          <a:spcPct val="85000"/>
        </a:lnSpc>
        <a:spcBef>
          <a:spcPct val="0"/>
        </a:spcBef>
        <a:buNone/>
        <a:defRPr sz="3600" kern="1200" spc="-38" baseline="0">
          <a:solidFill>
            <a:schemeClr val="tx2"/>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chemeClr val="tx2"/>
          </a:solidFill>
          <a:latin typeface="+mn-lt"/>
          <a:ea typeface="+mn-ea"/>
          <a:cs typeface="+mn-cs"/>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sz="1350" kern="1200">
          <a:solidFill>
            <a:schemeClr val="tx2"/>
          </a:solidFill>
          <a:latin typeface="+mn-lt"/>
          <a:ea typeface="+mn-ea"/>
          <a:cs typeface="+mn-cs"/>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2"/>
          </a:solidFill>
          <a:latin typeface="+mn-lt"/>
          <a:ea typeface="+mn-ea"/>
          <a:cs typeface="+mn-cs"/>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2"/>
          </a:solidFill>
          <a:latin typeface="+mn-lt"/>
          <a:ea typeface="+mn-ea"/>
          <a:cs typeface="+mn-cs"/>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2"/>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robinsoncenter.uw.edu/2015/06/new-educators-highly-capable-program-handbook/"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788"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788" b="0" i="0" u="none" strike="noStrike" kern="1200" cap="none" spc="0" normalizeH="0" baseline="0" noProof="0">
              <a:ln>
                <a:noFill/>
              </a:ln>
              <a:solidFill>
                <a:srgbClr val="FFFFFF"/>
              </a:solidFill>
              <a:effectLst/>
              <a:uLnTx/>
              <a:uFillTx/>
              <a:latin typeface="Calibri"/>
              <a:ea typeface="+mn-ea"/>
              <a:cs typeface="+mn-cs"/>
            </a:endParaRPr>
          </a:p>
        </p:txBody>
      </p:sp>
      <p:sp>
        <p:nvSpPr>
          <p:cNvPr id="3" name="Date Placeholder 2"/>
          <p:cNvSpPr>
            <a:spLocks noGrp="1"/>
          </p:cNvSpPr>
          <p:nvPr>
            <p:ph type="dt" sz="half" idx="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30D86489-2CD6-476C-844C-D197A4AFFFE9}" type="datetime1">
              <a:rPr kumimoji="0" lang="en-US" sz="675" b="0" i="0" u="none" strike="noStrike" kern="1200" cap="none" spc="0" normalizeH="0" baseline="0" noProof="0" smtClean="0">
                <a:ln>
                  <a:noFill/>
                </a:ln>
                <a:solidFill>
                  <a:srgbClr val="FFFFFF"/>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9/20/2016</a:t>
            </a:fld>
            <a:endParaRPr kumimoji="0" lang="en-US" sz="675" b="0" i="0" u="none" strike="noStrike" kern="1200" cap="none" spc="0" normalizeH="0" baseline="0" noProof="0">
              <a:ln>
                <a:noFill/>
              </a:ln>
              <a:solidFill>
                <a:srgbClr val="FFFFFF"/>
              </a:solidFill>
              <a:effectLst/>
              <a:uLnTx/>
              <a:uFillTx/>
              <a:latin typeface="Calibri"/>
              <a:ea typeface="+mn-ea"/>
              <a:cs typeface="+mn-cs"/>
            </a:endParaRPr>
          </a:p>
        </p:txBody>
      </p:sp>
      <p:sp>
        <p:nvSpPr>
          <p:cNvPr id="4" name="Footer Placeholder 3"/>
          <p:cNvSpPr>
            <a:spLocks noGrp="1"/>
          </p:cNvSpPr>
          <p:nvPr>
            <p:ph type="ftr" sz="quarter" idx="3"/>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75" b="0" i="0" u="none" strike="noStrike" kern="1200" cap="all" spc="0" normalizeH="0" baseline="0" noProof="0" smtClean="0">
                <a:ln>
                  <a:noFill/>
                </a:ln>
                <a:solidFill>
                  <a:srgbClr val="5D5B4E"/>
                </a:solidFill>
                <a:effectLst/>
                <a:uLnTx/>
                <a:uFillTx/>
                <a:latin typeface="Calibri"/>
                <a:ea typeface="+mn-ea"/>
                <a:cs typeface="+mn-cs"/>
              </a:rPr>
              <a:t>OFFICE OF SUPERINTENDENT OF PUBLIC INSTRUCTION</a:t>
            </a:r>
            <a:endParaRPr kumimoji="0" lang="en-US" sz="675" b="0" i="0" u="none" strike="noStrike" kern="1200" cap="all" spc="0" normalizeH="0" baseline="0" noProof="0">
              <a:ln>
                <a:noFill/>
              </a:ln>
              <a:solidFill>
                <a:srgbClr val="5D5B4E"/>
              </a:solidFill>
              <a:effectLst/>
              <a:uLnTx/>
              <a:uFillTx/>
              <a:latin typeface="Calibri"/>
              <a:ea typeface="+mn-ea"/>
              <a:cs typeface="+mn-cs"/>
            </a:endParaRPr>
          </a:p>
        </p:txBody>
      </p:sp>
      <p:sp>
        <p:nvSpPr>
          <p:cNvPr id="6" name="TextBox 5"/>
          <p:cNvSpPr txBox="1"/>
          <p:nvPr/>
        </p:nvSpPr>
        <p:spPr>
          <a:xfrm>
            <a:off x="231093" y="584643"/>
            <a:ext cx="8422616" cy="123110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smtClean="0">
                <a:ln>
                  <a:noFill/>
                </a:ln>
                <a:solidFill>
                  <a:srgbClr val="5D5B4E"/>
                </a:solidFill>
                <a:effectLst/>
                <a:uLnTx/>
                <a:uFillTx/>
                <a:latin typeface="Calibri"/>
                <a:ea typeface="+mn-ea"/>
                <a:cs typeface="+mn-cs"/>
              </a:rPr>
              <a:t>WAC </a:t>
            </a:r>
            <a:r>
              <a:rPr kumimoji="0" lang="en-US" sz="2800" b="1" i="0" u="none" strike="noStrike" kern="1200" cap="none" spc="0" normalizeH="0" baseline="0" noProof="0" dirty="0">
                <a:ln>
                  <a:noFill/>
                </a:ln>
                <a:solidFill>
                  <a:srgbClr val="5D5B4E"/>
                </a:solidFill>
                <a:effectLst/>
                <a:uLnTx/>
                <a:uFillTx/>
                <a:latin typeface="Calibri"/>
                <a:ea typeface="+mn-ea"/>
                <a:cs typeface="+mn-cs"/>
              </a:rPr>
              <a:t>392-170-047</a:t>
            </a:r>
            <a:r>
              <a:rPr kumimoji="0" lang="en-US" sz="2800" b="1" i="0" u="none" strike="noStrike" kern="1200" cap="none" spc="0" normalizeH="0" baseline="0" noProof="0" dirty="0">
                <a:ln>
                  <a:noFill/>
                </a:ln>
                <a:solidFill>
                  <a:srgbClr val="FF0000"/>
                </a:solidFill>
                <a:effectLst/>
                <a:uLnTx/>
                <a:uFillTx/>
                <a:latin typeface="Calibri"/>
                <a:ea typeface="+mn-ea"/>
                <a:cs typeface="+mn-cs"/>
              </a:rPr>
              <a:t/>
            </a:r>
            <a:br>
              <a:rPr kumimoji="0" lang="en-US" sz="2800" b="1" i="0" u="none" strike="noStrike" kern="1200" cap="none" spc="0" normalizeH="0" baseline="0" noProof="0" dirty="0">
                <a:ln>
                  <a:noFill/>
                </a:ln>
                <a:solidFill>
                  <a:srgbClr val="FF0000"/>
                </a:solidFill>
                <a:effectLst/>
                <a:uLnTx/>
                <a:uFillTx/>
                <a:latin typeface="Calibri"/>
                <a:ea typeface="+mn-ea"/>
                <a:cs typeface="+mn-cs"/>
              </a:rPr>
            </a:br>
            <a:r>
              <a:rPr kumimoji="0" lang="en-US" sz="2800" b="1" i="0" u="none" strike="noStrike" kern="1200" cap="none" spc="0" normalizeH="0" baseline="0" noProof="0" dirty="0">
                <a:ln>
                  <a:noFill/>
                </a:ln>
                <a:solidFill>
                  <a:srgbClr val="FF0000"/>
                </a:solidFill>
                <a:effectLst/>
                <a:uLnTx/>
                <a:uFillTx/>
                <a:latin typeface="Calibri"/>
                <a:ea typeface="+mn-ea"/>
                <a:cs typeface="+mn-cs"/>
              </a:rPr>
              <a:t>Parent/Legal Guardian Permission</a:t>
            </a:r>
            <a:r>
              <a:rPr kumimoji="0" lang="en-US" sz="1800" b="1" i="0" u="none" strike="noStrike" kern="1200" cap="none" spc="0" normalizeH="0" baseline="0" noProof="0" dirty="0">
                <a:ln>
                  <a:noFill/>
                </a:ln>
                <a:solidFill>
                  <a:srgbClr val="5D5B4E"/>
                </a:solidFill>
                <a:effectLst/>
                <a:uLnTx/>
                <a:uFillTx/>
                <a:latin typeface="Calibri"/>
                <a:ea typeface="+mn-ea"/>
                <a:cs typeface="+mn-cs"/>
              </a:rPr>
              <a:t/>
            </a:r>
            <a:br>
              <a:rPr kumimoji="0" lang="en-US" sz="1800" b="1" i="0" u="none" strike="noStrike" kern="1200" cap="none" spc="0" normalizeH="0" baseline="0" noProof="0" dirty="0">
                <a:ln>
                  <a:noFill/>
                </a:ln>
                <a:solidFill>
                  <a:srgbClr val="5D5B4E"/>
                </a:solidFill>
                <a:effectLst/>
                <a:uLnTx/>
                <a:uFillTx/>
                <a:latin typeface="Calibri"/>
                <a:ea typeface="+mn-ea"/>
                <a:cs typeface="+mn-cs"/>
              </a:rPr>
            </a:br>
            <a:endParaRPr kumimoji="0" lang="en-US" sz="1800" b="0" i="0" u="none" strike="noStrike" kern="1200" cap="none" spc="0" normalizeH="0" baseline="0" noProof="0" dirty="0">
              <a:ln>
                <a:noFill/>
              </a:ln>
              <a:solidFill>
                <a:srgbClr val="5D5B4E"/>
              </a:solidFill>
              <a:effectLst/>
              <a:uLnTx/>
              <a:uFillTx/>
              <a:latin typeface="Calibri"/>
              <a:ea typeface="+mn-ea"/>
              <a:cs typeface="+mn-cs"/>
            </a:endParaRPr>
          </a:p>
        </p:txBody>
      </p:sp>
      <p:sp>
        <p:nvSpPr>
          <p:cNvPr id="8" name="TextBox 7"/>
          <p:cNvSpPr txBox="1"/>
          <p:nvPr/>
        </p:nvSpPr>
        <p:spPr>
          <a:xfrm>
            <a:off x="231093" y="1560860"/>
            <a:ext cx="8589088" cy="397031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5D5B4E"/>
                </a:solidFill>
                <a:effectLst/>
                <a:uLnTx/>
                <a:uFillTx/>
                <a:latin typeface="Calibri"/>
                <a:ea typeface="+mn-ea"/>
                <a:cs typeface="+mn-cs"/>
              </a:rPr>
              <a:t>Parental permission shall be obtained in writing before:</a:t>
            </a:r>
          </a:p>
          <a:p>
            <a:pPr marL="342900" marR="0" lvl="0" indent="-342900" algn="l" defTabSz="457200" rtl="0" eaLnBrk="1" fontAlgn="auto" latinLnBrk="0" hangingPunct="1">
              <a:lnSpc>
                <a:spcPct val="100000"/>
              </a:lnSpc>
              <a:spcBef>
                <a:spcPts val="0"/>
              </a:spcBef>
              <a:spcAft>
                <a:spcPts val="0"/>
              </a:spcAft>
              <a:buClrTx/>
              <a:buSzTx/>
              <a:buFont typeface="+mj-lt"/>
              <a:buAutoNum type="arabicParenR"/>
              <a:tabLst/>
              <a:defRPr/>
            </a:pPr>
            <a:r>
              <a:rPr kumimoji="0" lang="en-US" sz="1800" b="0" i="0" u="none" strike="noStrike" kern="1200" cap="none" spc="0" normalizeH="0" baseline="0" noProof="0" dirty="0" smtClean="0">
                <a:ln>
                  <a:noFill/>
                </a:ln>
                <a:solidFill>
                  <a:srgbClr val="5D5B4E"/>
                </a:solidFill>
                <a:effectLst/>
                <a:uLnTx/>
                <a:uFillTx/>
                <a:latin typeface="Calibri"/>
                <a:ea typeface="+mn-ea"/>
                <a:cs typeface="+mn-cs"/>
              </a:rPr>
              <a:t>Conducting </a:t>
            </a:r>
            <a:r>
              <a:rPr kumimoji="0" lang="en-US" sz="1800" b="0" i="0" u="none" strike="noStrike" kern="1200" cap="none" spc="0" normalizeH="0" baseline="0" noProof="0" dirty="0">
                <a:ln>
                  <a:noFill/>
                </a:ln>
                <a:solidFill>
                  <a:srgbClr val="5D5B4E"/>
                </a:solidFill>
                <a:effectLst/>
                <a:uLnTx/>
                <a:uFillTx/>
                <a:latin typeface="Calibri"/>
                <a:ea typeface="+mn-ea"/>
                <a:cs typeface="+mn-cs"/>
              </a:rPr>
              <a:t>assessment(s) to determine eligibility for participation in </a:t>
            </a:r>
            <a:r>
              <a:rPr kumimoji="0" lang="en-US" sz="1800" b="0" i="0" u="none" strike="noStrike" kern="1200" cap="none" spc="0" normalizeH="0" baseline="0" noProof="0" dirty="0" smtClean="0">
                <a:ln>
                  <a:noFill/>
                </a:ln>
                <a:solidFill>
                  <a:srgbClr val="5D5B4E"/>
                </a:solidFill>
                <a:effectLst/>
                <a:uLnTx/>
                <a:uFillTx/>
                <a:latin typeface="Calibri"/>
                <a:ea typeface="+mn-ea"/>
                <a:cs typeface="+mn-cs"/>
              </a:rPr>
              <a:t>programs </a:t>
            </a:r>
            <a:r>
              <a:rPr kumimoji="0" lang="en-US" sz="1800" b="0" i="0" u="none" strike="noStrike" kern="1200" cap="none" spc="0" normalizeH="0" baseline="0" noProof="0" dirty="0">
                <a:ln>
                  <a:noFill/>
                </a:ln>
                <a:solidFill>
                  <a:srgbClr val="5D5B4E"/>
                </a:solidFill>
                <a:effectLst/>
                <a:uLnTx/>
                <a:uFillTx/>
                <a:latin typeface="Calibri"/>
                <a:ea typeface="+mn-ea"/>
                <a:cs typeface="+mn-cs"/>
              </a:rPr>
              <a:t>for highly capable </a:t>
            </a:r>
            <a:r>
              <a:rPr kumimoji="0" lang="en-US" sz="1800" b="0" i="0" u="none" strike="noStrike" kern="1200" cap="none" spc="0" normalizeH="0" baseline="0" noProof="0" dirty="0" smtClean="0">
                <a:ln>
                  <a:noFill/>
                </a:ln>
                <a:solidFill>
                  <a:srgbClr val="5D5B4E"/>
                </a:solidFill>
                <a:effectLst/>
                <a:uLnTx/>
                <a:uFillTx/>
                <a:latin typeface="Calibri"/>
                <a:ea typeface="+mn-ea"/>
                <a:cs typeface="+mn-cs"/>
              </a:rPr>
              <a:t>students;</a:t>
            </a:r>
          </a:p>
          <a:p>
            <a:pPr marL="342900" marR="0" lvl="0" indent="-342900" algn="l" defTabSz="457200" rtl="0" eaLnBrk="1" fontAlgn="auto" latinLnBrk="0" hangingPunct="1">
              <a:lnSpc>
                <a:spcPct val="100000"/>
              </a:lnSpc>
              <a:spcBef>
                <a:spcPts val="0"/>
              </a:spcBef>
              <a:spcAft>
                <a:spcPts val="0"/>
              </a:spcAft>
              <a:buClrTx/>
              <a:buSzTx/>
              <a:buFont typeface="+mj-lt"/>
              <a:buAutoNum type="arabicParenR"/>
              <a:tabLst/>
              <a:defRPr/>
            </a:pPr>
            <a:r>
              <a:rPr kumimoji="0" lang="en-US" sz="1800" b="0" i="0" u="none" strike="noStrike" kern="1200" cap="none" spc="0" normalizeH="0" baseline="0" noProof="0" dirty="0" smtClean="0">
                <a:ln>
                  <a:noFill/>
                </a:ln>
                <a:solidFill>
                  <a:srgbClr val="5D5B4E"/>
                </a:solidFill>
                <a:effectLst/>
                <a:uLnTx/>
                <a:uFillTx/>
                <a:latin typeface="Calibri"/>
                <a:ea typeface="+mn-ea"/>
                <a:cs typeface="+mn-cs"/>
              </a:rPr>
              <a:t>Placement </a:t>
            </a:r>
            <a:r>
              <a:rPr kumimoji="0" lang="en-US" sz="1800" b="0" i="0" u="none" strike="noStrike" kern="1200" cap="none" spc="0" normalizeH="0" baseline="0" noProof="0" dirty="0">
                <a:ln>
                  <a:noFill/>
                </a:ln>
                <a:solidFill>
                  <a:srgbClr val="5D5B4E"/>
                </a:solidFill>
                <a:effectLst/>
                <a:uLnTx/>
                <a:uFillTx/>
                <a:latin typeface="Calibri"/>
                <a:ea typeface="+mn-ea"/>
                <a:cs typeface="+mn-cs"/>
              </a:rPr>
              <a:t>in the district's highly capable program before any special services and programs are started for an identified highly capable student</a:t>
            </a:r>
            <a:r>
              <a:rPr kumimoji="0" lang="en-US" sz="1800" b="0" i="0" u="none" strike="noStrike" kern="1200" cap="none" spc="0" normalizeH="0" baseline="0" noProof="0" dirty="0" smtClean="0">
                <a:ln>
                  <a:noFill/>
                </a:ln>
                <a:solidFill>
                  <a:srgbClr val="5D5B4E"/>
                </a:solidFill>
                <a:effectLst/>
                <a:uLnTx/>
                <a:uFillTx/>
                <a:latin typeface="Calibri"/>
                <a:ea typeface="+mn-ea"/>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D5B4E"/>
              </a:solidFill>
              <a:effectLst/>
              <a:uLnTx/>
              <a:uFillTx/>
              <a:latin typeface="Calibri"/>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5D5B4E"/>
                </a:solidFill>
                <a:effectLst/>
                <a:uLnTx/>
                <a:uFillTx/>
                <a:latin typeface="Calibri"/>
                <a:ea typeface="+mn-ea"/>
                <a:cs typeface="+mn-cs"/>
              </a:rPr>
              <a:t>Parental permission notice shall include</a:t>
            </a:r>
            <a:r>
              <a:rPr kumimoji="0" lang="en-US" sz="1800" b="1" i="0" u="none" strike="noStrike" kern="1200" cap="none" spc="0" normalizeH="0" baseline="0" noProof="0" dirty="0" smtClean="0">
                <a:ln>
                  <a:noFill/>
                </a:ln>
                <a:solidFill>
                  <a:srgbClr val="5D5B4E"/>
                </a:solidFill>
                <a:effectLst/>
                <a:uLnTx/>
                <a:uFillTx/>
                <a:latin typeface="Calibri"/>
                <a:ea typeface="+mn-ea"/>
                <a:cs typeface="+mn-cs"/>
              </a:rPr>
              <a:t>:</a:t>
            </a:r>
          </a:p>
          <a:p>
            <a:pPr marL="342900" marR="0" lvl="0" indent="-342900" algn="l" defTabSz="457200" rtl="0" eaLnBrk="1" fontAlgn="auto" latinLnBrk="0" hangingPunct="1">
              <a:lnSpc>
                <a:spcPct val="100000"/>
              </a:lnSpc>
              <a:spcBef>
                <a:spcPts val="0"/>
              </a:spcBef>
              <a:spcAft>
                <a:spcPts val="0"/>
              </a:spcAft>
              <a:buClrTx/>
              <a:buSzTx/>
              <a:buFont typeface="+mj-lt"/>
              <a:buAutoNum type="alphaLcParenR"/>
              <a:tabLst/>
              <a:defRPr/>
            </a:pPr>
            <a:r>
              <a:rPr kumimoji="0" lang="en-US" sz="1800" b="0" i="0" u="none" strike="noStrike" kern="1200" cap="none" spc="0" normalizeH="0" baseline="0" noProof="0" dirty="0" smtClean="0">
                <a:ln>
                  <a:noFill/>
                </a:ln>
                <a:solidFill>
                  <a:srgbClr val="5D5B4E"/>
                </a:solidFill>
                <a:effectLst/>
                <a:uLnTx/>
                <a:uFillTx/>
                <a:latin typeface="Calibri"/>
                <a:ea typeface="+mn-ea"/>
                <a:cs typeface="+mn-cs"/>
              </a:rPr>
              <a:t>A </a:t>
            </a:r>
            <a:r>
              <a:rPr kumimoji="0" lang="en-US" sz="1800" b="0" i="0" u="none" strike="noStrike" kern="1200" cap="none" spc="0" normalizeH="0" baseline="0" noProof="0" dirty="0">
                <a:ln>
                  <a:noFill/>
                </a:ln>
                <a:solidFill>
                  <a:srgbClr val="5D5B4E"/>
                </a:solidFill>
                <a:effectLst/>
                <a:uLnTx/>
                <a:uFillTx/>
                <a:latin typeface="Calibri"/>
                <a:ea typeface="+mn-ea"/>
                <a:cs typeface="+mn-cs"/>
              </a:rPr>
              <a:t>full explanation of the </a:t>
            </a:r>
            <a:r>
              <a:rPr kumimoji="0" lang="en-US" sz="1800" b="0" i="0" u="sng" strike="noStrike" kern="1200" cap="none" spc="0" normalizeH="0" baseline="0" noProof="0" dirty="0">
                <a:ln>
                  <a:noFill/>
                </a:ln>
                <a:solidFill>
                  <a:srgbClr val="5D5B4E"/>
                </a:solidFill>
                <a:effectLst/>
                <a:uLnTx/>
                <a:uFillTx/>
                <a:latin typeface="Calibri"/>
                <a:ea typeface="+mn-ea"/>
                <a:cs typeface="+mn-cs"/>
              </a:rPr>
              <a:t>procedures for identification </a:t>
            </a:r>
            <a:r>
              <a:rPr kumimoji="0" lang="en-US" sz="1800" b="0" i="0" u="none" strike="noStrike" kern="1200" cap="none" spc="0" normalizeH="0" baseline="0" noProof="0" dirty="0">
                <a:ln>
                  <a:noFill/>
                </a:ln>
                <a:solidFill>
                  <a:srgbClr val="5D5B4E"/>
                </a:solidFill>
                <a:effectLst/>
                <a:uLnTx/>
                <a:uFillTx/>
                <a:latin typeface="Calibri"/>
                <a:ea typeface="+mn-ea"/>
                <a:cs typeface="+mn-cs"/>
              </a:rPr>
              <a:t>of a student for entrance into the highly capable </a:t>
            </a:r>
            <a:r>
              <a:rPr kumimoji="0" lang="en-US" sz="1800" b="0" i="0" u="none" strike="noStrike" kern="1200" cap="none" spc="0" normalizeH="0" baseline="0" noProof="0" dirty="0" smtClean="0">
                <a:ln>
                  <a:noFill/>
                </a:ln>
                <a:solidFill>
                  <a:srgbClr val="5D5B4E"/>
                </a:solidFill>
                <a:effectLst/>
                <a:uLnTx/>
                <a:uFillTx/>
                <a:latin typeface="Calibri"/>
                <a:ea typeface="+mn-ea"/>
                <a:cs typeface="+mn-cs"/>
              </a:rPr>
              <a:t>program;</a:t>
            </a:r>
          </a:p>
          <a:p>
            <a:pPr marL="342900" marR="0" lvl="0" indent="-342900" algn="l" defTabSz="457200" rtl="0" eaLnBrk="1" fontAlgn="auto" latinLnBrk="0" hangingPunct="1">
              <a:lnSpc>
                <a:spcPct val="100000"/>
              </a:lnSpc>
              <a:spcBef>
                <a:spcPts val="0"/>
              </a:spcBef>
              <a:spcAft>
                <a:spcPts val="0"/>
              </a:spcAft>
              <a:buClrTx/>
              <a:buSzTx/>
              <a:buFont typeface="+mj-lt"/>
              <a:buAutoNum type="alphaLcParenR"/>
              <a:tabLst/>
              <a:defRPr/>
            </a:pPr>
            <a:r>
              <a:rPr kumimoji="0" lang="en-US" sz="1800" b="0" i="0" u="none" strike="noStrike" kern="1200" cap="none" spc="0" normalizeH="0" baseline="0" noProof="0" dirty="0" smtClean="0">
                <a:ln>
                  <a:noFill/>
                </a:ln>
                <a:solidFill>
                  <a:srgbClr val="5D5B4E"/>
                </a:solidFill>
                <a:effectLst/>
                <a:uLnTx/>
                <a:uFillTx/>
                <a:latin typeface="Calibri"/>
                <a:ea typeface="+mn-ea"/>
                <a:cs typeface="+mn-cs"/>
              </a:rPr>
              <a:t>An </a:t>
            </a:r>
            <a:r>
              <a:rPr kumimoji="0" lang="en-US" sz="1800" b="0" i="0" u="none" strike="noStrike" kern="1200" cap="none" spc="0" normalizeH="0" baseline="0" noProof="0" dirty="0">
                <a:ln>
                  <a:noFill/>
                </a:ln>
                <a:solidFill>
                  <a:srgbClr val="5D5B4E"/>
                </a:solidFill>
                <a:effectLst/>
                <a:uLnTx/>
                <a:uFillTx/>
                <a:latin typeface="Calibri"/>
                <a:ea typeface="+mn-ea"/>
                <a:cs typeface="+mn-cs"/>
              </a:rPr>
              <a:t>explanation of the </a:t>
            </a:r>
            <a:r>
              <a:rPr kumimoji="0" lang="en-US" sz="1800" b="0" i="0" u="sng" strike="noStrike" kern="1200" cap="none" spc="0" normalizeH="0" baseline="0" noProof="0" dirty="0">
                <a:ln>
                  <a:noFill/>
                </a:ln>
                <a:solidFill>
                  <a:srgbClr val="5D5B4E"/>
                </a:solidFill>
                <a:effectLst/>
                <a:uLnTx/>
                <a:uFillTx/>
                <a:latin typeface="Calibri"/>
                <a:ea typeface="+mn-ea"/>
                <a:cs typeface="+mn-cs"/>
              </a:rPr>
              <a:t>appeal's </a:t>
            </a:r>
            <a:r>
              <a:rPr kumimoji="0" lang="en-US" sz="1800" b="0" i="0" u="sng" strike="noStrike" kern="1200" cap="none" spc="0" normalizeH="0" baseline="0" noProof="0" dirty="0" smtClean="0">
                <a:ln>
                  <a:noFill/>
                </a:ln>
                <a:solidFill>
                  <a:srgbClr val="5D5B4E"/>
                </a:solidFill>
                <a:effectLst/>
                <a:uLnTx/>
                <a:uFillTx/>
                <a:latin typeface="Calibri"/>
                <a:ea typeface="+mn-ea"/>
                <a:cs typeface="+mn-cs"/>
              </a:rPr>
              <a:t>process</a:t>
            </a:r>
            <a:r>
              <a:rPr kumimoji="0" lang="en-US" sz="1800" b="0" i="0" u="none" strike="noStrike" kern="1200" cap="none" spc="0" normalizeH="0" baseline="0" noProof="0" dirty="0" smtClean="0">
                <a:ln>
                  <a:noFill/>
                </a:ln>
                <a:solidFill>
                  <a:srgbClr val="5D5B4E"/>
                </a:solidFill>
                <a:effectLst/>
                <a:uLnTx/>
                <a:uFillTx/>
                <a:latin typeface="Calibri"/>
                <a:ea typeface="+mn-ea"/>
                <a:cs typeface="+mn-cs"/>
              </a:rPr>
              <a:t>;</a:t>
            </a:r>
          </a:p>
          <a:p>
            <a:pPr marL="342900" marR="0" lvl="0" indent="-342900" algn="l" defTabSz="457200" rtl="0" eaLnBrk="1" fontAlgn="auto" latinLnBrk="0" hangingPunct="1">
              <a:lnSpc>
                <a:spcPct val="100000"/>
              </a:lnSpc>
              <a:spcBef>
                <a:spcPts val="0"/>
              </a:spcBef>
              <a:spcAft>
                <a:spcPts val="0"/>
              </a:spcAft>
              <a:buClrTx/>
              <a:buSzTx/>
              <a:buFont typeface="+mj-lt"/>
              <a:buAutoNum type="alphaLcParenR"/>
              <a:tabLst/>
              <a:defRPr/>
            </a:pPr>
            <a:r>
              <a:rPr kumimoji="0" lang="en-US" sz="1800" b="0" i="0" u="none" strike="noStrike" kern="1200" cap="none" spc="0" normalizeH="0" baseline="0" noProof="0" dirty="0" smtClean="0">
                <a:ln>
                  <a:noFill/>
                </a:ln>
                <a:solidFill>
                  <a:srgbClr val="5D5B4E"/>
                </a:solidFill>
                <a:effectLst/>
                <a:uLnTx/>
                <a:uFillTx/>
                <a:latin typeface="Calibri"/>
                <a:ea typeface="+mn-ea"/>
                <a:cs typeface="+mn-cs"/>
              </a:rPr>
              <a:t>An </a:t>
            </a:r>
            <a:r>
              <a:rPr kumimoji="0" lang="en-US" sz="1800" b="0" i="0" u="none" strike="noStrike" kern="1200" cap="none" spc="0" normalizeH="0" baseline="0" noProof="0" dirty="0">
                <a:ln>
                  <a:noFill/>
                </a:ln>
                <a:solidFill>
                  <a:srgbClr val="5D5B4E"/>
                </a:solidFill>
                <a:effectLst/>
                <a:uLnTx/>
                <a:uFillTx/>
                <a:latin typeface="Calibri"/>
                <a:ea typeface="+mn-ea"/>
                <a:cs typeface="+mn-cs"/>
              </a:rPr>
              <a:t>explanation of the </a:t>
            </a:r>
            <a:r>
              <a:rPr kumimoji="0" lang="en-US" sz="1800" b="0" i="0" u="sng" strike="noStrike" kern="1200" cap="none" spc="0" normalizeH="0" baseline="0" noProof="0" dirty="0">
                <a:ln>
                  <a:noFill/>
                </a:ln>
                <a:solidFill>
                  <a:srgbClr val="5D5B4E"/>
                </a:solidFill>
                <a:effectLst/>
                <a:uLnTx/>
                <a:uFillTx/>
                <a:latin typeface="Calibri"/>
                <a:ea typeface="+mn-ea"/>
                <a:cs typeface="+mn-cs"/>
              </a:rPr>
              <a:t>procedures to exit </a:t>
            </a:r>
            <a:r>
              <a:rPr kumimoji="0" lang="en-US" sz="1800" b="0" i="0" u="none" strike="noStrike" kern="1200" cap="none" spc="0" normalizeH="0" baseline="0" noProof="0" dirty="0">
                <a:ln>
                  <a:noFill/>
                </a:ln>
                <a:solidFill>
                  <a:srgbClr val="5D5B4E"/>
                </a:solidFill>
                <a:effectLst/>
                <a:uLnTx/>
                <a:uFillTx/>
                <a:latin typeface="Calibri"/>
                <a:ea typeface="+mn-ea"/>
                <a:cs typeface="+mn-cs"/>
              </a:rPr>
              <a:t>a student from the program; </a:t>
            </a:r>
            <a:r>
              <a:rPr kumimoji="0" lang="en-US" sz="1800" b="0" i="0" u="none" strike="noStrike" kern="1200" cap="none" spc="0" normalizeH="0" baseline="0" noProof="0" dirty="0" smtClean="0">
                <a:ln>
                  <a:noFill/>
                </a:ln>
                <a:solidFill>
                  <a:srgbClr val="5D5B4E"/>
                </a:solidFill>
                <a:effectLst/>
                <a:uLnTx/>
                <a:uFillTx/>
                <a:latin typeface="Calibri"/>
                <a:ea typeface="+mn-ea"/>
                <a:cs typeface="+mn-cs"/>
              </a:rPr>
              <a:t>and</a:t>
            </a:r>
          </a:p>
          <a:p>
            <a:pPr marL="342900" marR="0" lvl="0" indent="-342900" algn="l" defTabSz="457200" rtl="0" eaLnBrk="1" fontAlgn="auto" latinLnBrk="0" hangingPunct="1">
              <a:lnSpc>
                <a:spcPct val="100000"/>
              </a:lnSpc>
              <a:spcBef>
                <a:spcPts val="0"/>
              </a:spcBef>
              <a:spcAft>
                <a:spcPts val="0"/>
              </a:spcAft>
              <a:buClrTx/>
              <a:buSzTx/>
              <a:buFont typeface="+mj-lt"/>
              <a:buAutoNum type="alphaLcParenR"/>
              <a:tabLst/>
              <a:defRPr/>
            </a:pPr>
            <a:r>
              <a:rPr kumimoji="0" lang="en-US" sz="1800" b="0" i="0" u="none" strike="noStrike" kern="1200" cap="none" spc="0" normalizeH="0" baseline="0" noProof="0" dirty="0" smtClean="0">
                <a:ln>
                  <a:noFill/>
                </a:ln>
                <a:solidFill>
                  <a:srgbClr val="5D5B4E"/>
                </a:solidFill>
                <a:effectLst/>
                <a:uLnTx/>
                <a:uFillTx/>
                <a:latin typeface="Calibri"/>
                <a:ea typeface="+mn-ea"/>
                <a:cs typeface="+mn-cs"/>
              </a:rPr>
              <a:t> </a:t>
            </a:r>
            <a:r>
              <a:rPr kumimoji="0" lang="en-US" sz="1800" b="0" i="0" u="none" strike="noStrike" kern="1200" cap="none" spc="0" normalizeH="0" baseline="0" noProof="0" dirty="0">
                <a:ln>
                  <a:noFill/>
                </a:ln>
                <a:solidFill>
                  <a:srgbClr val="5D5B4E"/>
                </a:solidFill>
                <a:effectLst/>
                <a:uLnTx/>
                <a:uFillTx/>
                <a:latin typeface="Calibri"/>
                <a:ea typeface="+mn-ea"/>
                <a:cs typeface="+mn-cs"/>
              </a:rPr>
              <a:t>Information on the district's </a:t>
            </a:r>
            <a:r>
              <a:rPr kumimoji="0" lang="en-US" sz="1800" b="0" i="0" u="sng" strike="noStrike" kern="1200" cap="none" spc="0" normalizeH="0" baseline="0" noProof="0" dirty="0" smtClean="0">
                <a:ln>
                  <a:noFill/>
                </a:ln>
                <a:solidFill>
                  <a:srgbClr val="5D5B4E"/>
                </a:solidFill>
                <a:effectLst/>
                <a:uLnTx/>
                <a:uFillTx/>
                <a:latin typeface="Calibri"/>
                <a:ea typeface="+mn-ea"/>
                <a:cs typeface="+mn-cs"/>
              </a:rPr>
              <a:t>program </a:t>
            </a:r>
            <a:r>
              <a:rPr kumimoji="0" lang="en-US" sz="1800" b="0" i="0" u="sng" strike="noStrike" kern="1200" cap="none" spc="0" normalizeH="0" baseline="0" noProof="0" dirty="0">
                <a:ln>
                  <a:noFill/>
                </a:ln>
                <a:solidFill>
                  <a:srgbClr val="5D5B4E"/>
                </a:solidFill>
                <a:effectLst/>
                <a:uLnTx/>
                <a:uFillTx/>
                <a:latin typeface="Calibri"/>
                <a:ea typeface="+mn-ea"/>
                <a:cs typeface="+mn-cs"/>
              </a:rPr>
              <a:t>and the </a:t>
            </a:r>
            <a:r>
              <a:rPr kumimoji="0" lang="en-US" sz="1800" b="0" i="0" u="sng" strike="noStrike" kern="1200" cap="none" spc="0" normalizeH="0" baseline="0" noProof="0" dirty="0" smtClean="0">
                <a:ln>
                  <a:noFill/>
                </a:ln>
                <a:solidFill>
                  <a:srgbClr val="5D5B4E"/>
                </a:solidFill>
                <a:effectLst/>
                <a:uLnTx/>
                <a:uFillTx/>
                <a:latin typeface="Calibri"/>
                <a:ea typeface="+mn-ea"/>
                <a:cs typeface="+mn-cs"/>
              </a:rPr>
              <a:t>options </a:t>
            </a:r>
            <a:r>
              <a:rPr kumimoji="0" lang="en-US" sz="1800" b="0" i="0" u="none" strike="noStrike" kern="1200" cap="none" spc="0" normalizeH="0" baseline="0" noProof="0" dirty="0" smtClean="0">
                <a:ln>
                  <a:noFill/>
                </a:ln>
                <a:solidFill>
                  <a:srgbClr val="5D5B4E"/>
                </a:solidFill>
                <a:effectLst/>
                <a:uLnTx/>
                <a:uFillTx/>
                <a:latin typeface="Calibri"/>
                <a:ea typeface="+mn-ea"/>
                <a:cs typeface="+mn-cs"/>
              </a:rPr>
              <a:t>that </a:t>
            </a:r>
            <a:r>
              <a:rPr kumimoji="0" lang="en-US" sz="1800" b="0" i="0" u="none" strike="noStrike" kern="1200" cap="none" spc="0" normalizeH="0" baseline="0" noProof="0" dirty="0">
                <a:ln>
                  <a:noFill/>
                </a:ln>
                <a:solidFill>
                  <a:srgbClr val="5D5B4E"/>
                </a:solidFill>
                <a:effectLst/>
                <a:uLnTx/>
                <a:uFillTx/>
                <a:latin typeface="Calibri"/>
                <a:ea typeface="+mn-ea"/>
                <a:cs typeface="+mn-cs"/>
              </a:rPr>
              <a:t>will be available to identified students.</a:t>
            </a:r>
            <a:endParaRPr kumimoji="0" lang="en-US" sz="2000" b="0" i="0" u="none" strike="noStrike" kern="1200" cap="none" spc="0" normalizeH="0" baseline="0" noProof="0" dirty="0">
              <a:ln>
                <a:noFill/>
              </a:ln>
              <a:solidFill>
                <a:srgbClr val="5D5B4E"/>
              </a:solidFill>
              <a:effectLst/>
              <a:uLnTx/>
              <a:uFillTx/>
              <a:latin typeface="Calibri"/>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D5B4E"/>
              </a:solidFill>
              <a:effectLst/>
              <a:uLnTx/>
              <a:uFillTx/>
              <a:latin typeface="Calibri"/>
              <a:ea typeface="+mn-ea"/>
              <a:cs typeface="+mn-cs"/>
            </a:endParaRPr>
          </a:p>
        </p:txBody>
      </p:sp>
    </p:spTree>
    <p:extLst>
      <p:ext uri="{BB962C8B-B14F-4D97-AF65-F5344CB8AC3E}">
        <p14:creationId xmlns:p14="http://schemas.microsoft.com/office/powerpoint/2010/main" val="38169878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178" y="-74058"/>
            <a:ext cx="7543800" cy="1450757"/>
          </a:xfrm>
        </p:spPr>
        <p:txBody>
          <a:bodyPr>
            <a:normAutofit fontScale="90000"/>
          </a:bodyPr>
          <a:lstStyle/>
          <a:p>
            <a:r>
              <a:rPr lang="en-US" b="1" dirty="0"/>
              <a:t>Activity 4</a:t>
            </a:r>
            <a:r>
              <a:rPr lang="en-US" b="1" dirty="0" smtClean="0"/>
              <a:t>: Reflection-Examining Parent/Legal Guardian Permission Forms</a:t>
            </a:r>
            <a:endParaRPr lang="en-US" dirty="0"/>
          </a:p>
        </p:txBody>
      </p:sp>
      <p:sp>
        <p:nvSpPr>
          <p:cNvPr id="3" name="Date Placeholder 2"/>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25663942-21BD-49A6-AEBE-10DDB08256F3}" type="datetime1">
              <a:rPr kumimoji="0" lang="en-US" sz="675" b="0" i="0" u="none" strike="noStrike" kern="1200" cap="none" spc="0" normalizeH="0" baseline="0" noProof="0" smtClean="0">
                <a:ln>
                  <a:noFill/>
                </a:ln>
                <a:solidFill>
                  <a:srgbClr val="FFFFFF"/>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9/20/2016</a:t>
            </a:fld>
            <a:endParaRPr kumimoji="0" lang="en-US" sz="675" b="0" i="0" u="none" strike="noStrike" kern="1200" cap="none" spc="0" normalizeH="0" baseline="0" noProof="0">
              <a:ln>
                <a:noFill/>
              </a:ln>
              <a:solidFill>
                <a:srgbClr val="FFFFFF"/>
              </a:solidFill>
              <a:effectLst/>
              <a:uLnTx/>
              <a:uFillTx/>
              <a:latin typeface="Calibri"/>
              <a:ea typeface="+mn-ea"/>
              <a:cs typeface="+mn-cs"/>
            </a:endParaRPr>
          </a:p>
        </p:txBody>
      </p:sp>
      <p:sp>
        <p:nvSpPr>
          <p:cNvPr id="4" name="Footer Placeholder 3"/>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75" b="0" i="0" u="none" strike="noStrike" kern="1200" cap="all" spc="0" normalizeH="0" baseline="0" noProof="0" smtClean="0">
                <a:ln>
                  <a:noFill/>
                </a:ln>
                <a:solidFill>
                  <a:srgbClr val="5D5B4E"/>
                </a:solidFill>
                <a:effectLst/>
                <a:uLnTx/>
                <a:uFillTx/>
                <a:latin typeface="Calibri"/>
                <a:ea typeface="+mn-ea"/>
                <a:cs typeface="+mn-cs"/>
              </a:rPr>
              <a:t>OFFICE OF SUPERINTENDENT OF PUBLIC INSTRUCTION</a:t>
            </a: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788"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788" b="0" i="0" u="none" strike="noStrike" kern="1200" cap="none" spc="0" normalizeH="0" baseline="0" noProof="0">
              <a:ln>
                <a:noFill/>
              </a:ln>
              <a:solidFill>
                <a:srgbClr val="FFFFFF"/>
              </a:solidFill>
              <a:effectLst/>
              <a:uLnTx/>
              <a:uFillTx/>
              <a:latin typeface="Calibri"/>
              <a:ea typeface="+mn-ea"/>
              <a:cs typeface="+mn-cs"/>
            </a:endParaRPr>
          </a:p>
        </p:txBody>
      </p:sp>
      <p:sp>
        <p:nvSpPr>
          <p:cNvPr id="8" name="TextBox 7"/>
          <p:cNvSpPr txBox="1"/>
          <p:nvPr/>
        </p:nvSpPr>
        <p:spPr>
          <a:xfrm>
            <a:off x="221642" y="1737363"/>
            <a:ext cx="8746435" cy="397031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5D5B4E"/>
                </a:solidFill>
                <a:effectLst/>
                <a:uLnTx/>
                <a:uFillTx/>
                <a:latin typeface="Calibri"/>
                <a:ea typeface="+mn-ea"/>
                <a:cs typeface="+mn-cs"/>
              </a:rPr>
              <a:t>Examine the </a:t>
            </a:r>
            <a:r>
              <a:rPr kumimoji="0" lang="en-US" sz="1800" b="0" i="1" u="none" strike="noStrike" kern="1200" cap="none" spc="0" normalizeH="0" baseline="0" noProof="0" dirty="0" smtClean="0">
                <a:ln>
                  <a:noFill/>
                </a:ln>
                <a:solidFill>
                  <a:srgbClr val="5D5B4E"/>
                </a:solidFill>
                <a:effectLst/>
                <a:uLnTx/>
                <a:uFillTx/>
                <a:latin typeface="Calibri"/>
                <a:ea typeface="+mn-ea"/>
                <a:cs typeface="+mn-cs"/>
              </a:rPr>
              <a:t>Highly Capable Program (HCP) Handbook </a:t>
            </a:r>
            <a:r>
              <a:rPr kumimoji="0" lang="en-US" sz="1800" b="0" i="0" u="none" strike="noStrike" kern="1200" cap="none" spc="0" normalizeH="0" baseline="0" noProof="0" dirty="0" smtClean="0">
                <a:ln>
                  <a:noFill/>
                </a:ln>
                <a:solidFill>
                  <a:srgbClr val="5D5B4E"/>
                </a:solidFill>
                <a:effectLst/>
                <a:uLnTx/>
                <a:uFillTx/>
                <a:latin typeface="Calibri"/>
                <a:ea typeface="+mn-ea"/>
                <a:cs typeface="+mn-cs"/>
              </a:rPr>
              <a:t>to examine documents that address the requirements mentioned in the </a:t>
            </a:r>
            <a:r>
              <a:rPr kumimoji="0" lang="en-US" sz="1800" b="1" i="0" u="none" strike="noStrike" kern="1200" cap="none" spc="0" normalizeH="0" baseline="0" noProof="0" dirty="0" smtClean="0">
                <a:ln>
                  <a:noFill/>
                </a:ln>
                <a:solidFill>
                  <a:srgbClr val="FF0000"/>
                </a:solidFill>
                <a:effectLst/>
                <a:uLnTx/>
                <a:uFillTx/>
                <a:latin typeface="Calibri"/>
                <a:ea typeface="+mn-ea"/>
                <a:cs typeface="+mn-cs"/>
              </a:rPr>
              <a:t>WAC </a:t>
            </a:r>
            <a:r>
              <a:rPr kumimoji="0" lang="en-US" sz="1800" b="1" i="0" u="none" strike="noStrike" kern="1200" cap="none" spc="0" normalizeH="0" baseline="0" noProof="0" dirty="0">
                <a:ln>
                  <a:noFill/>
                </a:ln>
                <a:solidFill>
                  <a:srgbClr val="FF0000"/>
                </a:solidFill>
                <a:effectLst/>
                <a:uLnTx/>
                <a:uFillTx/>
                <a:latin typeface="Calibri"/>
                <a:ea typeface="+mn-ea"/>
                <a:cs typeface="+mn-cs"/>
              </a:rPr>
              <a:t>392-170-047</a:t>
            </a:r>
            <a:r>
              <a:rPr kumimoji="0" lang="en-US" sz="1800" b="0" i="0" u="none" strike="noStrike" kern="1200" cap="none" spc="0" normalizeH="0" baseline="0" noProof="0" dirty="0" smtClean="0">
                <a:ln>
                  <a:noFill/>
                </a:ln>
                <a:solidFill>
                  <a:srgbClr val="5D5B4E"/>
                </a:solidFill>
                <a:effectLst/>
                <a:uLnTx/>
                <a:uFillTx/>
                <a:latin typeface="Calibri"/>
                <a:ea typeface="+mn-ea"/>
                <a:cs typeface="+mn-cs"/>
              </a:rPr>
              <a:t> Parent/Legal Guardian Permission. You can examine the </a:t>
            </a:r>
            <a:r>
              <a:rPr kumimoji="0" lang="en-US" sz="1800" b="1" i="0" u="none" strike="noStrike" kern="1200" cap="none" spc="0" normalizeH="0" baseline="0" noProof="0" dirty="0" smtClean="0">
                <a:ln>
                  <a:noFill/>
                </a:ln>
                <a:solidFill>
                  <a:srgbClr val="5D5B4E"/>
                </a:solidFill>
                <a:effectLst/>
                <a:uLnTx/>
                <a:uFillTx/>
                <a:latin typeface="Calibri"/>
                <a:ea typeface="+mn-ea"/>
                <a:cs typeface="+mn-cs"/>
              </a:rPr>
              <a:t>Permission to Assess</a:t>
            </a:r>
            <a:r>
              <a:rPr kumimoji="0" lang="en-US" sz="1800" b="0" i="0" u="none" strike="noStrike" kern="1200" cap="none" spc="0" normalizeH="0" baseline="0" noProof="0" dirty="0" smtClean="0">
                <a:ln>
                  <a:noFill/>
                </a:ln>
                <a:solidFill>
                  <a:srgbClr val="5D5B4E"/>
                </a:solidFill>
                <a:effectLst/>
                <a:uLnTx/>
                <a:uFillTx/>
                <a:latin typeface="Calibri"/>
                <a:ea typeface="+mn-ea"/>
                <a:cs typeface="+mn-cs"/>
              </a:rPr>
              <a:t>, </a:t>
            </a:r>
            <a:r>
              <a:rPr kumimoji="0" lang="en-US" sz="1800" b="1" i="0" u="none" strike="noStrike" kern="1200" cap="none" spc="0" normalizeH="0" baseline="0" noProof="0" dirty="0" smtClean="0">
                <a:ln>
                  <a:noFill/>
                </a:ln>
                <a:solidFill>
                  <a:srgbClr val="5D5B4E"/>
                </a:solidFill>
                <a:effectLst/>
                <a:uLnTx/>
                <a:uFillTx/>
                <a:latin typeface="Calibri"/>
                <a:ea typeface="+mn-ea"/>
                <a:cs typeface="+mn-cs"/>
              </a:rPr>
              <a:t>Permission to Place</a:t>
            </a:r>
            <a:r>
              <a:rPr kumimoji="0" lang="en-US" sz="1800" b="0" i="0" u="none" strike="noStrike" kern="1200" cap="none" spc="0" normalizeH="0" baseline="0" noProof="0" dirty="0" smtClean="0">
                <a:ln>
                  <a:noFill/>
                </a:ln>
                <a:solidFill>
                  <a:srgbClr val="5D5B4E"/>
                </a:solidFill>
                <a:effectLst/>
                <a:uLnTx/>
                <a:uFillTx/>
                <a:latin typeface="Calibri"/>
                <a:ea typeface="+mn-ea"/>
                <a:cs typeface="+mn-cs"/>
              </a:rPr>
              <a:t>, </a:t>
            </a:r>
            <a:r>
              <a:rPr kumimoji="0" lang="en-US" sz="1800" b="1" i="0" u="none" strike="noStrike" kern="1200" cap="none" spc="0" normalizeH="0" baseline="0" noProof="0" dirty="0" smtClean="0">
                <a:ln>
                  <a:noFill/>
                </a:ln>
                <a:solidFill>
                  <a:srgbClr val="5D5B4E"/>
                </a:solidFill>
                <a:effectLst/>
                <a:uLnTx/>
                <a:uFillTx/>
                <a:latin typeface="Calibri"/>
                <a:ea typeface="+mn-ea"/>
                <a:cs typeface="+mn-cs"/>
              </a:rPr>
              <a:t>Not Eligible</a:t>
            </a:r>
            <a:r>
              <a:rPr kumimoji="0" lang="en-US" sz="1800" b="0" i="0" u="none" strike="noStrike" kern="1200" cap="none" spc="0" normalizeH="0" baseline="0" noProof="0" dirty="0" smtClean="0">
                <a:ln>
                  <a:noFill/>
                </a:ln>
                <a:solidFill>
                  <a:srgbClr val="5D5B4E"/>
                </a:solidFill>
                <a:effectLst/>
                <a:uLnTx/>
                <a:uFillTx/>
                <a:latin typeface="Calibri"/>
                <a:ea typeface="+mn-ea"/>
                <a:cs typeface="+mn-cs"/>
              </a:rPr>
              <a:t>, </a:t>
            </a:r>
            <a:r>
              <a:rPr kumimoji="0" lang="en-US" sz="1800" b="1" i="0" u="none" strike="noStrike" kern="1200" cap="none" spc="0" normalizeH="0" baseline="0" noProof="0" dirty="0" smtClean="0">
                <a:ln>
                  <a:noFill/>
                </a:ln>
                <a:solidFill>
                  <a:srgbClr val="5D5B4E"/>
                </a:solidFill>
                <a:effectLst/>
                <a:uLnTx/>
                <a:uFillTx/>
                <a:latin typeface="Calibri"/>
                <a:ea typeface="+mn-ea"/>
                <a:cs typeface="+mn-cs"/>
              </a:rPr>
              <a:t>Appeals</a:t>
            </a:r>
            <a:r>
              <a:rPr kumimoji="0" lang="en-US" sz="1800" b="0" i="0" u="none" strike="noStrike" kern="1200" cap="none" spc="0" normalizeH="0" baseline="0" noProof="0" dirty="0" smtClean="0">
                <a:ln>
                  <a:noFill/>
                </a:ln>
                <a:solidFill>
                  <a:srgbClr val="5D5B4E"/>
                </a:solidFill>
                <a:effectLst/>
                <a:uLnTx/>
                <a:uFillTx/>
                <a:latin typeface="Calibri"/>
                <a:ea typeface="+mn-ea"/>
                <a:cs typeface="+mn-cs"/>
              </a:rPr>
              <a:t>, and </a:t>
            </a:r>
            <a:r>
              <a:rPr kumimoji="0" lang="en-US" sz="1800" b="1" i="0" u="none" strike="noStrike" kern="1200" cap="none" spc="0" normalizeH="0" baseline="0" noProof="0" dirty="0" smtClean="0">
                <a:ln>
                  <a:noFill/>
                </a:ln>
                <a:solidFill>
                  <a:srgbClr val="5D5B4E"/>
                </a:solidFill>
                <a:effectLst/>
                <a:uLnTx/>
                <a:uFillTx/>
                <a:latin typeface="Calibri"/>
                <a:ea typeface="+mn-ea"/>
                <a:cs typeface="+mn-cs"/>
              </a:rPr>
              <a:t>Exit</a:t>
            </a:r>
            <a:r>
              <a:rPr kumimoji="0" lang="en-US" sz="1800" b="0" i="0" u="none" strike="noStrike" kern="1200" cap="none" spc="0" normalizeH="0" baseline="0" noProof="0" dirty="0" smtClean="0">
                <a:ln>
                  <a:noFill/>
                </a:ln>
                <a:solidFill>
                  <a:srgbClr val="5D5B4E"/>
                </a:solidFill>
                <a:effectLst/>
                <a:uLnTx/>
                <a:uFillTx/>
                <a:latin typeface="Calibri"/>
                <a:ea typeface="+mn-ea"/>
                <a:cs typeface="+mn-cs"/>
              </a:rPr>
              <a:t> forms that serve as guides to the writing of your documents. You can access the handbook at this site or from the Resource section of this module.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5D5B4E"/>
                </a:solidFill>
                <a:effectLst/>
                <a:uLnTx/>
                <a:uFillTx/>
                <a:latin typeface="Calibri"/>
                <a:ea typeface="+mn-ea"/>
                <a:cs typeface="+mn-cs"/>
                <a:hlinkClick r:id="rId3"/>
              </a:rPr>
              <a:t>https</a:t>
            </a:r>
            <a:r>
              <a:rPr kumimoji="0" lang="en-US" sz="1800" b="0" i="0" u="none" strike="noStrike" kern="1200" cap="none" spc="0" normalizeH="0" baseline="0" noProof="0" dirty="0">
                <a:ln>
                  <a:noFill/>
                </a:ln>
                <a:solidFill>
                  <a:srgbClr val="5D5B4E"/>
                </a:solidFill>
                <a:effectLst/>
                <a:uLnTx/>
                <a:uFillTx/>
                <a:latin typeface="Calibri"/>
                <a:ea typeface="+mn-ea"/>
                <a:cs typeface="+mn-cs"/>
                <a:hlinkClick r:id="rId3"/>
              </a:rPr>
              <a:t>://robinsoncenter.uw.edu/2015/06/new-educators-highly-capable-program-handbook</a:t>
            </a:r>
            <a:r>
              <a:rPr kumimoji="0" lang="en-US" sz="1800" b="0" i="0" u="none" strike="noStrike" kern="1200" cap="none" spc="0" normalizeH="0" baseline="0" noProof="0" dirty="0" smtClean="0">
                <a:ln>
                  <a:noFill/>
                </a:ln>
                <a:solidFill>
                  <a:srgbClr val="5D5B4E"/>
                </a:solidFill>
                <a:effectLst/>
                <a:uLnTx/>
                <a:uFillTx/>
                <a:latin typeface="Calibri"/>
                <a:ea typeface="+mn-ea"/>
                <a:cs typeface="+mn-cs"/>
                <a:hlinkClick r:id="rId3"/>
              </a:rPr>
              <a:t>/</a:t>
            </a:r>
            <a:endParaRPr kumimoji="0" lang="en-US" sz="1800" b="0" i="0" u="none" strike="noStrike" kern="1200" cap="none" spc="0" normalizeH="0" baseline="0" noProof="0" dirty="0" smtClean="0">
              <a:ln>
                <a:noFill/>
              </a:ln>
              <a:solidFill>
                <a:srgbClr val="5D5B4E"/>
              </a:solidFill>
              <a:effectLst/>
              <a:uLnTx/>
              <a:uFillTx/>
              <a:latin typeface="Calibri"/>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D5B4E"/>
              </a:solidFill>
              <a:effectLst/>
              <a:uLnTx/>
              <a:uFillTx/>
              <a:latin typeface="Calibri"/>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5D5B4E"/>
                </a:solidFill>
                <a:effectLst/>
                <a:uLnTx/>
                <a:uFillTx/>
                <a:latin typeface="Calibri"/>
                <a:ea typeface="+mn-ea"/>
                <a:cs typeface="+mn-cs"/>
              </a:rPr>
              <a:t>After examining these documents, consider the following:</a:t>
            </a:r>
            <a:endParaRPr kumimoji="0" lang="en-US" sz="1800" b="0" i="0" u="none" strike="noStrike" kern="1200" cap="none" spc="0" normalizeH="0" baseline="0" noProof="0" dirty="0">
              <a:ln>
                <a:noFill/>
              </a:ln>
              <a:solidFill>
                <a:srgbClr val="5D5B4E"/>
              </a:solidFill>
              <a:effectLst/>
              <a:uLnTx/>
              <a:uFillTx/>
              <a:latin typeface="Calibri"/>
              <a:ea typeface="+mn-ea"/>
              <a:cs typeface="+mn-cs"/>
            </a:endParaRPr>
          </a:p>
          <a:p>
            <a:pPr marL="342900" marR="0" lvl="0" indent="-342900" algn="l" defTabSz="457200" rtl="0" eaLnBrk="1" fontAlgn="auto" latinLnBrk="0" hangingPunct="1">
              <a:lnSpc>
                <a:spcPct val="100000"/>
              </a:lnSpc>
              <a:spcBef>
                <a:spcPts val="0"/>
              </a:spcBef>
              <a:spcAft>
                <a:spcPts val="0"/>
              </a:spcAft>
              <a:buClrTx/>
              <a:buSzTx/>
              <a:buFont typeface="+mj-lt"/>
              <a:buAutoNum type="arabicPeriod"/>
              <a:tabLst/>
              <a:defRPr/>
            </a:pPr>
            <a:r>
              <a:rPr kumimoji="0" lang="en-US" sz="1800" b="0" i="0" u="none" strike="noStrike" kern="1200" cap="none" spc="0" normalizeH="0" baseline="0" noProof="0" dirty="0" smtClean="0">
                <a:ln>
                  <a:noFill/>
                </a:ln>
                <a:solidFill>
                  <a:srgbClr val="5D5B4E"/>
                </a:solidFill>
                <a:effectLst/>
                <a:uLnTx/>
                <a:uFillTx/>
                <a:latin typeface="Calibri"/>
                <a:ea typeface="+mn-ea"/>
                <a:cs typeface="+mn-cs"/>
              </a:rPr>
              <a:t>When comparing the forms mentioned above with current practices you use in the school district, are there additions or improvements you would make to become better  aligned with the state law? </a:t>
            </a:r>
          </a:p>
          <a:p>
            <a:pPr marL="342900" marR="0" lvl="0" indent="-342900" algn="l" defTabSz="457200" rtl="0" eaLnBrk="1" fontAlgn="auto" latinLnBrk="0" hangingPunct="1">
              <a:lnSpc>
                <a:spcPct val="100000"/>
              </a:lnSpc>
              <a:spcBef>
                <a:spcPts val="0"/>
              </a:spcBef>
              <a:spcAft>
                <a:spcPts val="0"/>
              </a:spcAft>
              <a:buClrTx/>
              <a:buSzTx/>
              <a:buFont typeface="+mj-lt"/>
              <a:buAutoNum type="arabicPeriod"/>
              <a:tabLst/>
              <a:defRPr/>
            </a:pPr>
            <a:r>
              <a:rPr kumimoji="0" lang="en-US" sz="1800" b="0" i="0" u="none" strike="noStrike" kern="1200" cap="none" spc="0" normalizeH="0" baseline="0" noProof="0" dirty="0" smtClean="0">
                <a:ln>
                  <a:noFill/>
                </a:ln>
                <a:solidFill>
                  <a:srgbClr val="5D5B4E"/>
                </a:solidFill>
                <a:effectLst/>
                <a:uLnTx/>
                <a:uFillTx/>
                <a:latin typeface="Calibri"/>
                <a:ea typeface="+mn-ea"/>
                <a:cs typeface="+mn-cs"/>
              </a:rPr>
              <a:t>Do your forms include other information that might be beneficial to school districts as they work on their procedures?</a:t>
            </a:r>
          </a:p>
        </p:txBody>
      </p:sp>
    </p:spTree>
    <p:extLst>
      <p:ext uri="{BB962C8B-B14F-4D97-AF65-F5344CB8AC3E}">
        <p14:creationId xmlns:p14="http://schemas.microsoft.com/office/powerpoint/2010/main" val="18455743"/>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Custom 3">
      <a:dk1>
        <a:srgbClr val="5D5B4E"/>
      </a:dk1>
      <a:lt1>
        <a:sysClr val="window" lastClr="FFFFFF"/>
      </a:lt1>
      <a:dk2>
        <a:srgbClr val="5D5B4E"/>
      </a:dk2>
      <a:lt2>
        <a:srgbClr val="FFFFFF"/>
      </a:lt2>
      <a:accent1>
        <a:srgbClr val="3A6983"/>
      </a:accent1>
      <a:accent2>
        <a:srgbClr val="E86948"/>
      </a:accent2>
      <a:accent3>
        <a:srgbClr val="B7C333"/>
      </a:accent3>
      <a:accent4>
        <a:srgbClr val="3A6983"/>
      </a:accent4>
      <a:accent5>
        <a:srgbClr val="E86948"/>
      </a:accent5>
      <a:accent6>
        <a:srgbClr val="B7C333"/>
      </a:accent6>
      <a:hlink>
        <a:srgbClr val="3A6983"/>
      </a:hlink>
      <a:folHlink>
        <a:srgbClr val="5D5B4E"/>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OSPI-PPT-Template-standard [Read-Only]" id="{D68024B5-DB7D-4CCA-BDDA-878743208049}" vid="{69662F72-9037-49AA-8827-24CAD3E4670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637</Words>
  <Application>Microsoft Office PowerPoint</Application>
  <PresentationFormat>On-screen Show (4:3)</PresentationFormat>
  <Paragraphs>37</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Retrospect</vt:lpstr>
      <vt:lpstr>PowerPoint Presentation</vt:lpstr>
      <vt:lpstr>Activity 4: Reflection-Examining Parent/Legal Guardian Permission Forms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Overview of Identification Processes and Practices, Part 3, 2016</dc:title>
  <dc:subject>HiCapPlus - An Overview of Identification Processes and Practices</dc:subject>
  <dc:creator>Jann H. Leppien, Ph.D. / In Partnership with OSPI</dc:creator>
  <cp:keywords>Highly Capable, HiCapPlus, identification processes, identification practices, identification</cp:keywords>
  <cp:revision>3</cp:revision>
  <dcterms:created xsi:type="dcterms:W3CDTF">2016-09-20T21:43:34Z</dcterms:created>
  <dcterms:modified xsi:type="dcterms:W3CDTF">2016-09-20T23:24:36Z</dcterms:modified>
  <cp:category>Professional Development</cp:category>
</cp:coreProperties>
</file>