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71" r:id="rId4"/>
    <p:sldId id="270" r:id="rId5"/>
    <p:sldId id="269" r:id="rId6"/>
    <p:sldId id="259" r:id="rId7"/>
    <p:sldId id="260" r:id="rId8"/>
    <p:sldId id="261" r:id="rId9"/>
    <p:sldId id="262" r:id="rId10"/>
    <p:sldId id="263" r:id="rId11"/>
    <p:sldId id="264" r:id="rId12"/>
    <p:sldId id="265" r:id="rId13"/>
    <p:sldId id="266" r:id="rId14"/>
    <p:sldId id="267" r:id="rId15"/>
    <p:sldId id="268"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65156" autoAdjust="0"/>
  </p:normalViewPr>
  <p:slideViewPr>
    <p:cSldViewPr snapToGrid="0">
      <p:cViewPr varScale="1">
        <p:scale>
          <a:sx n="71" d="100"/>
          <a:sy n="71"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32FE1-E09A-40C4-9FF6-3CCD491F7A4B}" type="datetimeFigureOut">
              <a:rPr lang="en-US" smtClean="0"/>
              <a:t>9/27/2016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B9DDB-1021-4C9B-A9E2-8B0C831BEEA2}" type="slidenum">
              <a:rPr lang="en-US" smtClean="0"/>
              <a:t>‹#›</a:t>
            </a:fld>
            <a:endParaRPr lang="en-US"/>
          </a:p>
        </p:txBody>
      </p:sp>
    </p:spTree>
    <p:extLst>
      <p:ext uri="{BB962C8B-B14F-4D97-AF65-F5344CB8AC3E}">
        <p14:creationId xmlns:p14="http://schemas.microsoft.com/office/powerpoint/2010/main" val="316008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gc.org/sites/default/files/standards/K-12%20standards%20bookle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pp.leg.wa.gov/RCW/default.aspx?cite=28A.150.26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leg.wa.gov/RCW/default.aspx?cite=28A.150.2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Module 1: An Overview of Identification Process and Practices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we identify students for highly capable programs and services? This has been the most confusing and controversial aspect of gifted education programming.  Practitioners have long struggled with how to do it right, and spend an inordinate amount of time on the task.  Well-intentioned and dedicated school personnel ask questions such as “Who are the highly capable students,” “Are teachers good judges of students’ talents,” “Do we retest students every year for identification purposes,” and “What is the best test to use when identifying students?”  These questions reflect assumptions that there is a correct way to identify students for gifted services. In reality, identifying students is not precise. We must consider how we ensure equity and access to ALL students who might benefit from highly capable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module explores the process and procedures of identification of students who are highly capable based on Washington Administrative Code 392-170, with a discussion about complex decisions educators must make when developing comprehensive identification plans that match student learning needs in Grades K-12.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38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Washington state</a:t>
            </a:r>
            <a:r>
              <a:rPr lang="en-US" baseline="0" dirty="0" smtClean="0">
                <a:latin typeface="Calibri" charset="0"/>
                <a:ea typeface="ＭＳ Ｐゴシック" charset="0"/>
                <a:cs typeface="ＭＳ Ｐゴシック" charset="0"/>
              </a:rPr>
              <a:t> provides school districts with a </a:t>
            </a:r>
            <a:r>
              <a:rPr lang="en-US" dirty="0" smtClean="0">
                <a:latin typeface="Calibri" charset="0"/>
                <a:ea typeface="ＭＳ Ｐゴシック" charset="0"/>
                <a:cs typeface="ＭＳ Ｐゴシック" charset="0"/>
              </a:rPr>
              <a:t>definition of highly capable students,</a:t>
            </a:r>
            <a:r>
              <a:rPr lang="en-US" baseline="0" dirty="0" smtClean="0">
                <a:latin typeface="Calibri" charset="0"/>
                <a:ea typeface="ＭＳ Ｐゴシック" charset="0"/>
                <a:cs typeface="ＭＳ Ｐゴシック" charset="0"/>
              </a:rPr>
              <a:t> which </a:t>
            </a:r>
            <a:r>
              <a:rPr lang="en-US" dirty="0" smtClean="0">
                <a:latin typeface="Calibri" charset="0"/>
                <a:ea typeface="ＭＳ Ｐゴシック" charset="0"/>
                <a:cs typeface="ＭＳ Ｐゴシック" charset="0"/>
              </a:rPr>
              <a:t>includes both students </a:t>
            </a:r>
            <a:r>
              <a:rPr lang="en-US" b="1" i="0" u="sng" dirty="0" smtClean="0">
                <a:latin typeface="Calibri" charset="0"/>
                <a:ea typeface="ＭＳ Ｐゴシック" charset="0"/>
                <a:cs typeface="ＭＳ Ｐゴシック" charset="0"/>
              </a:rPr>
              <a:t>who perform or show potential </a:t>
            </a:r>
            <a:r>
              <a:rPr lang="en-US" dirty="0" smtClean="0">
                <a:latin typeface="Calibri" charset="0"/>
                <a:ea typeface="ＭＳ Ｐゴシック" charset="0"/>
                <a:cs typeface="ＭＳ Ｐゴシック" charset="0"/>
              </a:rPr>
              <a:t>for performance at significantly advanced academic levels.  Inherent in the definition, are the areas in which students may show their strengths: intellectual aptitudes, specific academic abilities, and creative productivities.  Notice the comparison of these students are</a:t>
            </a:r>
            <a:r>
              <a:rPr lang="en-US" baseline="0" dirty="0" smtClean="0">
                <a:latin typeface="Calibri" charset="0"/>
                <a:ea typeface="ＭＳ Ｐゴシック" charset="0"/>
                <a:cs typeface="ＭＳ Ｐゴシック" charset="0"/>
              </a:rPr>
              <a:t> with others of their age, experience, or environments.  This does suggest that the use of local norms may be useful when comparing students with their peer group, as well as to investigate the potential of students in schools where talent has not been traditionally recognized, which is further explored in Module 3, </a:t>
            </a:r>
            <a:r>
              <a:rPr lang="en-US" i="1" baseline="0" dirty="0" smtClean="0">
                <a:latin typeface="Calibri" charset="0"/>
                <a:ea typeface="ＭＳ Ｐゴシック" charset="0"/>
                <a:cs typeface="ＭＳ Ｐゴシック" charset="0"/>
              </a:rPr>
              <a:t>Challenges and Issues in Address Diversity. </a:t>
            </a:r>
            <a:r>
              <a:rPr lang="en-US" i="0" baseline="0" dirty="0" smtClean="0">
                <a:latin typeface="Calibri" charset="0"/>
                <a:ea typeface="ＭＳ Ｐゴシック" charset="0"/>
                <a:cs typeface="ＭＳ Ｐゴシック" charset="0"/>
              </a:rPr>
              <a:t>Additionally, this definition aligns to the research that recognizes highly capable students may be advanced in one more more academic domains. In practical terms, the definition should help to shape a district program’s goals and curriculum, and will guide the decisions about which students will be identified for highly capable services.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Your district’s definition of highly capable must align to state law, WAC 392-170-035, and clarify who meets the criteria for most highly capable district-wide.  If your district’s definition of most highly capable differs from the WAC 392-170-035 or WAC 392-170-036 (referenced on the next slide), make sure to incorporate all components from both WACs.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19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Washington,</a:t>
            </a:r>
            <a:r>
              <a:rPr lang="en-US" baseline="0" dirty="0" smtClean="0"/>
              <a:t> highly capable students are also defined by their learning characteristics. These characteristics can often be seen and observed in classrooms; but sometimes, they are not obvious, nor fully developed. Therefore, teachers must understand that when they are looking for these characteristics, they have to create contexts for these behaviors to be </a:t>
            </a:r>
            <a:r>
              <a:rPr lang="en-US" u="sng" baseline="0" dirty="0" smtClean="0"/>
              <a:t>displayed or developed</a:t>
            </a:r>
            <a:r>
              <a:rPr lang="en-US" baseline="0" dirty="0" smtClean="0"/>
              <a:t>.</a:t>
            </a:r>
          </a:p>
          <a:p>
            <a:endParaRPr lang="en-US" baseline="0" dirty="0" smtClean="0"/>
          </a:p>
          <a:p>
            <a:r>
              <a:rPr lang="en-US" baseline="0" dirty="0" smtClean="0"/>
              <a:t>It is also important to recognize that there is </a:t>
            </a:r>
            <a:r>
              <a:rPr lang="en-US" u="sng" baseline="0" dirty="0" smtClean="0"/>
              <a:t>not just one list of characteristics </a:t>
            </a:r>
            <a:r>
              <a:rPr lang="en-US" baseline="0" dirty="0" smtClean="0"/>
              <a:t>that describe all gifted and talented learners due to the “absolute diversity of this heterogeneous, varied, and unique group” (Reis, Sullivan, &amp; </a:t>
            </a:r>
            <a:r>
              <a:rPr lang="en-US" baseline="0" dirty="0" err="1" smtClean="0"/>
              <a:t>Renzulli</a:t>
            </a:r>
            <a:r>
              <a:rPr lang="en-US" baseline="0" dirty="0" smtClean="0"/>
              <a:t>, 2015, p. 69).  What these researchers recommend is to be aware that these traits vary according to gender, sociocultural characteristics, having a hidden or overt disability, age, and whether a child is achieving or underachieving.  They also state, that ”misconception persists that somehow the right combination of traits can be found that prove the existence of giftedness” (p. 93).  Perhaps what should be considered about these learning characteristics is that they are to be developed and can be learned through the types of services that support the academic profiles of students who are identified as highly capable. While many highly capable students may demonstrate these characteristics, it’s also important to realize that not all students have had access to high quality educational experiences that have helped to shape these characteristics or behaviors.</a:t>
            </a:r>
          </a:p>
          <a:p>
            <a:endParaRPr lang="en-US" baseline="0" dirty="0" smtClean="0"/>
          </a:p>
          <a:p>
            <a:r>
              <a:rPr lang="en-US" b="1" baseline="0" dirty="0" smtClean="0"/>
              <a:t>References:</a:t>
            </a:r>
          </a:p>
          <a:p>
            <a:endParaRPr lang="en-US" baseline="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Reis,</a:t>
            </a:r>
            <a:r>
              <a:rPr lang="en-US" sz="1200" kern="1200" baseline="0" dirty="0" smtClean="0">
                <a:solidFill>
                  <a:schemeClr val="tx1"/>
                </a:solidFill>
                <a:effectLst/>
                <a:latin typeface="+mn-lt"/>
                <a:ea typeface="+mn-ea"/>
                <a:cs typeface="+mn-cs"/>
              </a:rPr>
              <a:t> S. M., Sullivan, E. E., &amp; </a:t>
            </a:r>
            <a:r>
              <a:rPr lang="en-US" sz="1200" kern="1200" baseline="0" dirty="0" err="1" smtClean="0">
                <a:solidFill>
                  <a:schemeClr val="tx1"/>
                </a:solidFill>
                <a:effectLst/>
                <a:latin typeface="+mn-lt"/>
                <a:ea typeface="+mn-ea"/>
                <a:cs typeface="+mn-cs"/>
              </a:rPr>
              <a:t>Renzulli</a:t>
            </a:r>
            <a:r>
              <a:rPr lang="en-US" sz="1200" kern="1200" baseline="0" dirty="0" smtClean="0">
                <a:solidFill>
                  <a:schemeClr val="tx1"/>
                </a:solidFill>
                <a:effectLst/>
                <a:latin typeface="+mn-lt"/>
                <a:ea typeface="+mn-ea"/>
                <a:cs typeface="+mn-cs"/>
              </a:rPr>
              <a:t>, S. J.</a:t>
            </a:r>
            <a:r>
              <a:rPr lang="en-US" sz="1200" kern="1200" dirty="0" smtClean="0">
                <a:solidFill>
                  <a:schemeClr val="tx1"/>
                </a:solidFill>
                <a:effectLst/>
                <a:latin typeface="+mn-lt"/>
                <a:ea typeface="+mn-ea"/>
                <a:cs typeface="+mn-cs"/>
              </a:rPr>
              <a:t> (2015).  Characteristics of gifted learners: Varied, diverse, and complex.  In F.</a:t>
            </a:r>
            <a:r>
              <a:rPr lang="en-US" sz="1200" kern="1200" baseline="0" dirty="0" smtClean="0">
                <a:solidFill>
                  <a:schemeClr val="tx1"/>
                </a:solidFill>
                <a:effectLst/>
                <a:latin typeface="+mn-lt"/>
                <a:ea typeface="+mn-ea"/>
                <a:cs typeface="+mn-cs"/>
              </a:rPr>
              <a:t> A. Karnes</a:t>
            </a:r>
            <a:r>
              <a:rPr lang="en-US" sz="1200" kern="1200" dirty="0" smtClean="0">
                <a:solidFill>
                  <a:schemeClr val="tx1"/>
                </a:solidFill>
                <a:effectLst/>
                <a:latin typeface="+mn-lt"/>
                <a:ea typeface="+mn-ea"/>
                <a:cs typeface="+mn-cs"/>
              </a:rPr>
              <a:t> &amp; S.</a:t>
            </a:r>
            <a:r>
              <a:rPr lang="en-US" sz="1200" kern="1200" baseline="0" dirty="0" smtClean="0">
                <a:solidFill>
                  <a:schemeClr val="tx1"/>
                </a:solidFill>
                <a:effectLst/>
                <a:latin typeface="+mn-lt"/>
                <a:ea typeface="+mn-ea"/>
                <a:cs typeface="+mn-cs"/>
              </a:rPr>
              <a:t> M. Bean., (</a:t>
            </a:r>
            <a:r>
              <a:rPr lang="en-US" sz="1200" kern="1200" dirty="0" smtClean="0">
                <a:solidFill>
                  <a:schemeClr val="tx1"/>
                </a:solidFill>
                <a:effectLst/>
                <a:latin typeface="+mn-lt"/>
                <a:ea typeface="+mn-ea"/>
                <a:cs typeface="+mn-cs"/>
              </a:rPr>
              <a:t>Eds.), </a:t>
            </a:r>
            <a:r>
              <a:rPr lang="en-US" sz="1200" i="1" kern="1200" dirty="0" smtClean="0">
                <a:solidFill>
                  <a:schemeClr val="tx1"/>
                </a:solidFill>
                <a:effectLst/>
                <a:latin typeface="+mn-lt"/>
                <a:ea typeface="+mn-ea"/>
                <a:cs typeface="+mn-cs"/>
              </a:rPr>
              <a:t>Methods</a:t>
            </a:r>
            <a:r>
              <a:rPr lang="en-US" sz="1200" i="1" kern="1200" baseline="0" dirty="0" smtClean="0">
                <a:solidFill>
                  <a:schemeClr val="tx1"/>
                </a:solidFill>
                <a:effectLst/>
                <a:latin typeface="+mn-lt"/>
                <a:ea typeface="+mn-ea"/>
                <a:cs typeface="+mn-cs"/>
              </a:rPr>
              <a:t> and materials for teaching the gifted (4</a:t>
            </a:r>
            <a:r>
              <a:rPr lang="en-US" sz="1200" i="1" kern="1200" baseline="30000" dirty="0" smtClean="0">
                <a:solidFill>
                  <a:schemeClr val="tx1"/>
                </a:solidFill>
                <a:effectLst/>
                <a:latin typeface="+mn-lt"/>
                <a:ea typeface="+mn-ea"/>
                <a:cs typeface="+mn-cs"/>
              </a:rPr>
              <a:t>th</a:t>
            </a:r>
            <a:r>
              <a:rPr lang="en-US" sz="1200" i="1" kern="1200" baseline="0" dirty="0" smtClean="0">
                <a:solidFill>
                  <a:schemeClr val="tx1"/>
                </a:solidFill>
                <a:effectLst/>
                <a:latin typeface="+mn-lt"/>
                <a:ea typeface="+mn-ea"/>
                <a:cs typeface="+mn-cs"/>
              </a:rPr>
              <a:t> ed.)</a:t>
            </a:r>
            <a:r>
              <a:rPr lang="en-US" sz="1200" i="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(pp. 69-103). Waco, TX:</a:t>
            </a:r>
            <a:r>
              <a:rPr lang="en-US" sz="1200" kern="1200" baseline="0" dirty="0" smtClean="0">
                <a:solidFill>
                  <a:schemeClr val="tx1"/>
                </a:solidFill>
                <a:effectLst/>
                <a:latin typeface="+mn-lt"/>
                <a:ea typeface="+mn-ea"/>
                <a:cs typeface="+mn-cs"/>
              </a:rPr>
              <a:t> Prufrock Press.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05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Identification is an ongoing process with the goal of ensuring that students who require enhanced or accelerated learning experiences receive services that are matched to their specific learning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Washington State requires the establishment of a </a:t>
            </a:r>
            <a:r>
              <a:rPr lang="en-US" sz="1200" u="sng" kern="1200" dirty="0" smtClean="0">
                <a:solidFill>
                  <a:schemeClr val="tx1"/>
                </a:solidFill>
                <a:effectLst/>
                <a:latin typeface="+mn-lt"/>
                <a:ea typeface="+mn-ea"/>
                <a:cs typeface="+mn-cs"/>
              </a:rPr>
              <a:t>Multidisciplinary Selection Committee </a:t>
            </a:r>
            <a:r>
              <a:rPr lang="en-US" sz="1200" kern="1200" dirty="0" smtClean="0">
                <a:solidFill>
                  <a:schemeClr val="tx1"/>
                </a:solidFill>
                <a:effectLst/>
                <a:latin typeface="+mn-lt"/>
                <a:ea typeface="+mn-ea"/>
                <a:cs typeface="+mn-cs"/>
              </a:rPr>
              <a:t>for the final selection of the most highly capable students for participation in the district program for highly capable students. Some of the major responsibilities of the identification team are to create an identification plan that articulates the procedures for referring, screening, assessing, and identifying students for highly capable services. This committee includes:</a:t>
            </a:r>
          </a:p>
          <a:p>
            <a:pPr marL="228600" lvl="0" indent="-228600">
              <a:buFont typeface="+mj-lt"/>
              <a:buAutoNum type="arabicPeriod"/>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special teacher:</a:t>
            </a:r>
            <a:r>
              <a:rPr lang="en-US" sz="1200" kern="1200" dirty="0" smtClean="0">
                <a:solidFill>
                  <a:schemeClr val="tx1"/>
                </a:solidFill>
                <a:effectLst/>
                <a:latin typeface="+mn-lt"/>
                <a:ea typeface="+mn-ea"/>
                <a:cs typeface="+mn-cs"/>
              </a:rPr>
              <a:t> Provided, that if a special teacher is not available, </a:t>
            </a:r>
            <a:r>
              <a:rPr lang="en-US" sz="1200" b="1" kern="1200" dirty="0" smtClean="0">
                <a:solidFill>
                  <a:schemeClr val="tx1"/>
                </a:solidFill>
                <a:effectLst/>
                <a:latin typeface="+mn-lt"/>
                <a:ea typeface="+mn-ea"/>
                <a:cs typeface="+mn-cs"/>
              </a:rPr>
              <a:t>a classroom teacher shall be appointed;</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psychologist or other qualified practitioner </a:t>
            </a:r>
            <a:r>
              <a:rPr lang="en-US" sz="1200" kern="1200" dirty="0" smtClean="0">
                <a:solidFill>
                  <a:schemeClr val="tx1"/>
                </a:solidFill>
                <a:effectLst/>
                <a:latin typeface="+mn-lt"/>
                <a:ea typeface="+mn-ea"/>
                <a:cs typeface="+mn-cs"/>
              </a:rPr>
              <a:t>with the training to interpret cognitive and achievement test results;</a:t>
            </a:r>
          </a:p>
          <a:p>
            <a:pPr marL="228600" lvl="0" indent="-228600">
              <a:buFont typeface="+mj-lt"/>
              <a:buAutoNum type="arabicPeriod"/>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certificated coordinator/administrator </a:t>
            </a:r>
            <a:r>
              <a:rPr lang="en-US" sz="1200" kern="1200" dirty="0" smtClean="0">
                <a:solidFill>
                  <a:schemeClr val="tx1"/>
                </a:solidFill>
                <a:effectLst/>
                <a:latin typeface="+mn-lt"/>
                <a:ea typeface="+mn-ea"/>
                <a:cs typeface="+mn-cs"/>
              </a:rPr>
              <a:t>with responsibility for the supervision of the district's program for highly capable students; and</a:t>
            </a:r>
          </a:p>
          <a:p>
            <a:pPr marL="228600" lvl="0" indent="-228600">
              <a:buFont typeface="+mj-lt"/>
              <a:buAutoNum type="arabicPeriod"/>
            </a:pPr>
            <a:r>
              <a:rPr lang="en-US" sz="1200" kern="1200" dirty="0" smtClean="0">
                <a:solidFill>
                  <a:schemeClr val="tx1"/>
                </a:solidFill>
                <a:effectLst/>
                <a:latin typeface="+mn-lt"/>
                <a:ea typeface="+mn-ea"/>
                <a:cs typeface="+mn-cs"/>
              </a:rPr>
              <a:t>Such </a:t>
            </a:r>
            <a:r>
              <a:rPr lang="en-US" sz="1200" b="1" kern="1200" dirty="0" smtClean="0">
                <a:solidFill>
                  <a:schemeClr val="tx1"/>
                </a:solidFill>
                <a:effectLst/>
                <a:latin typeface="+mn-lt"/>
                <a:ea typeface="+mn-ea"/>
                <a:cs typeface="+mn-cs"/>
              </a:rPr>
              <a:t>additional professionals</a:t>
            </a:r>
            <a:r>
              <a:rPr lang="en-US" sz="1200" kern="1200" dirty="0" smtClean="0">
                <a:solidFill>
                  <a:schemeClr val="tx1"/>
                </a:solidFill>
                <a:effectLst/>
                <a:latin typeface="+mn-lt"/>
                <a:ea typeface="+mn-ea"/>
                <a:cs typeface="+mn-cs"/>
              </a:rPr>
              <a:t>, if any, the district deems desirable. </a:t>
            </a:r>
          </a:p>
          <a:p>
            <a:r>
              <a:rPr lang="en-US" sz="1200" kern="1200" dirty="0" smtClean="0">
                <a:solidFill>
                  <a:schemeClr val="tx1"/>
                </a:solidFill>
                <a:effectLst/>
                <a:latin typeface="+mn-lt"/>
                <a:ea typeface="+mn-ea"/>
                <a:cs typeface="+mn-cs"/>
              </a:rPr>
              <a:t>It is also advisable that district personnel in charge of the highly capable program form a committee to collaborate in designing the identification procedures and exploring the types of services that the school district will provide to students identified in Grades K-12 (see </a:t>
            </a:r>
            <a:r>
              <a:rPr lang="en-US" sz="1200" i="1" kern="1200" dirty="0" smtClean="0">
                <a:solidFill>
                  <a:schemeClr val="tx1"/>
                </a:solidFill>
                <a:effectLst/>
                <a:latin typeface="+mn-lt"/>
                <a:ea typeface="+mn-ea"/>
                <a:cs typeface="+mn-cs"/>
              </a:rPr>
              <a:t>Module 4: Developing an Array of Services for Highly Capable Students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committee might be made up of members from the Multidisciplinary Selection Committee and include representatives from specific grade levels, coordinators or directors of highly capable program services, administrators, and school counselors who might assist in developing and implementing a professional development plan for educators. As outlined in NAGC’s Pre K-Grade 12 Programming Standards (2010), high quality programs for highly capable students require that professional development in gifted education should help all educators to recognize the characteristics of giftedness in diverse populations, understand the school or district referral and identification process, and possess an array of high quality research-based differentiation strategies that challenge students.  Additionally, services for identified students are enhanced by guidance and counseling professionals with knowledge about the social and emotional needs of these students. This team could serve to identify the professional development needs of their staff and plan ways to provide this support. </a:t>
            </a:r>
          </a:p>
          <a:p>
            <a:endParaRPr lang="en-US" dirty="0" smtClean="0"/>
          </a:p>
          <a:p>
            <a:r>
              <a:rPr lang="en-US" b="1" dirty="0" smtClean="0"/>
              <a:t>References:</a:t>
            </a:r>
          </a:p>
          <a:p>
            <a:endParaRPr lang="en-US"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National Association for Gifted Children. (2010). </a:t>
            </a:r>
            <a:r>
              <a:rPr lang="en-US" sz="1200" b="0" i="1" u="none" strike="noStrike" kern="1200" baseline="0" dirty="0" smtClean="0">
                <a:solidFill>
                  <a:schemeClr val="tx1"/>
                </a:solidFill>
                <a:latin typeface="+mn-lt"/>
                <a:ea typeface="+mn-ea"/>
                <a:cs typeface="+mn-cs"/>
              </a:rPr>
              <a:t>Pre-K-Grade 12 gifted programming standards. </a:t>
            </a:r>
            <a:r>
              <a:rPr lang="en-US" sz="1200" b="0" i="0" u="none" strike="noStrike" kern="1200" baseline="0" dirty="0" smtClean="0">
                <a:solidFill>
                  <a:schemeClr val="tx1"/>
                </a:solidFill>
                <a:latin typeface="+mn-lt"/>
                <a:ea typeface="+mn-ea"/>
                <a:cs typeface="+mn-cs"/>
              </a:rPr>
              <a:t>Washington, DC: Author. </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www.nagc.org</a:t>
            </a:r>
            <a:r>
              <a:rPr lang="en-US" sz="1200" b="0" i="0" u="none" strike="noStrike" kern="1200" baseline="0" dirty="0" smtClean="0">
                <a:solidFill>
                  <a:schemeClr val="tx1"/>
                </a:solidFill>
                <a:latin typeface="+mn-lt"/>
                <a:ea typeface="+mn-ea"/>
                <a:cs typeface="+mn-cs"/>
              </a:rPr>
              <a:t>/resources-publications/resources/national-standards-gifted-and-talented-education/pre-k-grade-12 </a:t>
            </a:r>
          </a:p>
          <a:p>
            <a:pPr marL="457200" indent="-45720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797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Washington state has defined a special teacher as one who has training,</a:t>
            </a:r>
            <a:r>
              <a:rPr lang="en-US" baseline="0" dirty="0" smtClean="0"/>
              <a:t> expertise, advanced skills, and knowledge in the education of highly capable students.  If such a teacher does not exist, then a classroom teacher shall be appointed.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1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Standards are important to professional fields and provide benefits to all educators, according to Johnsen.  It is not uncommon to hear the question asked, “What are the quality indicators for comprehensive programming for highly capable students?”  Districts may find it helpful to download the </a:t>
            </a:r>
            <a:r>
              <a:rPr lang="en-US" sz="1200" i="1" kern="1200" dirty="0" smtClean="0">
                <a:solidFill>
                  <a:schemeClr val="tx1"/>
                </a:solidFill>
                <a:effectLst/>
                <a:latin typeface="+mn-lt"/>
                <a:ea typeface="+mn-ea"/>
                <a:cs typeface="+mn-cs"/>
              </a:rPr>
              <a:t>2010 NAGC Pre-K-12 Gifted Programming Standards</a:t>
            </a:r>
            <a:r>
              <a:rPr lang="en-US" sz="1200" kern="1200" dirty="0" smtClean="0">
                <a:solidFill>
                  <a:schemeClr val="tx1"/>
                </a:solidFill>
                <a:effectLst/>
                <a:latin typeface="+mn-lt"/>
                <a:ea typeface="+mn-ea"/>
                <a:cs typeface="+mn-cs"/>
              </a:rPr>
              <a:t> to assist them in thinking about this question and examining what standards are in place in their schools, and which standards still need to be addressed.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NAGC standards were developed to serve as indicators of progress and can be used to document gaps in program services, evaluate a program’s effectiveness, and also plan and develop district action plans.  These standards focus on student outcomes, research-based instructional practices, standards that emphasize diversity, and encourage stronger relations between gifted education, general education, and special education according to Johnsen.  A committee or team who is working to improve their identification process and procedures, and working to include the variety of services necessary to support highly capable students, might find it interesting to consider how the standards can be used to provide guidance for the development of their programs and to identify areas for enhancing the professional learning of all educators. </a:t>
            </a:r>
          </a:p>
          <a:p>
            <a:endParaRPr lang="en-US" dirty="0" smtClean="0"/>
          </a:p>
          <a:p>
            <a:r>
              <a:rPr lang="en-US" b="1" dirty="0" smtClean="0"/>
              <a:t>References:</a:t>
            </a:r>
          </a:p>
          <a:p>
            <a:endParaRPr lang="en-US"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Johnsen, S. K</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(2015).  Gifted</a:t>
            </a:r>
            <a:r>
              <a:rPr lang="en-US" sz="1200" kern="1200" baseline="0" dirty="0" smtClean="0">
                <a:solidFill>
                  <a:schemeClr val="tx1"/>
                </a:solidFill>
                <a:effectLst/>
                <a:latin typeface="+mn-lt"/>
                <a:ea typeface="+mn-ea"/>
                <a:cs typeface="+mn-cs"/>
              </a:rPr>
              <a:t> education programming standards</a:t>
            </a:r>
            <a:r>
              <a:rPr lang="en-US" sz="1200" kern="1200" dirty="0" smtClean="0">
                <a:solidFill>
                  <a:schemeClr val="tx1"/>
                </a:solidFill>
                <a:effectLst/>
                <a:latin typeface="+mn-lt"/>
                <a:ea typeface="+mn-ea"/>
                <a:cs typeface="+mn-cs"/>
              </a:rPr>
              <a:t>.  In F.</a:t>
            </a:r>
            <a:r>
              <a:rPr lang="en-US" sz="1200" kern="1200" baseline="0" dirty="0" smtClean="0">
                <a:solidFill>
                  <a:schemeClr val="tx1"/>
                </a:solidFill>
                <a:effectLst/>
                <a:latin typeface="+mn-lt"/>
                <a:ea typeface="+mn-ea"/>
                <a:cs typeface="+mn-cs"/>
              </a:rPr>
              <a:t> A. Karnes</a:t>
            </a:r>
            <a:r>
              <a:rPr lang="en-US" sz="1200" kern="1200" dirty="0" smtClean="0">
                <a:solidFill>
                  <a:schemeClr val="tx1"/>
                </a:solidFill>
                <a:effectLst/>
                <a:latin typeface="+mn-lt"/>
                <a:ea typeface="+mn-ea"/>
                <a:cs typeface="+mn-cs"/>
              </a:rPr>
              <a:t> &amp; S.</a:t>
            </a:r>
            <a:r>
              <a:rPr lang="en-US" sz="1200" kern="1200" baseline="0" dirty="0" smtClean="0">
                <a:solidFill>
                  <a:schemeClr val="tx1"/>
                </a:solidFill>
                <a:effectLst/>
                <a:latin typeface="+mn-lt"/>
                <a:ea typeface="+mn-ea"/>
                <a:cs typeface="+mn-cs"/>
              </a:rPr>
              <a:t> M. Bean (</a:t>
            </a:r>
            <a:r>
              <a:rPr lang="en-US" sz="1200" kern="1200" dirty="0" smtClean="0">
                <a:solidFill>
                  <a:schemeClr val="tx1"/>
                </a:solidFill>
                <a:effectLst/>
                <a:latin typeface="+mn-lt"/>
                <a:ea typeface="+mn-ea"/>
                <a:cs typeface="+mn-cs"/>
              </a:rPr>
              <a:t>Eds.), </a:t>
            </a:r>
            <a:r>
              <a:rPr lang="en-US" sz="1200" i="1" kern="1200" dirty="0" smtClean="0">
                <a:solidFill>
                  <a:schemeClr val="tx1"/>
                </a:solidFill>
                <a:effectLst/>
                <a:latin typeface="+mn-lt"/>
                <a:ea typeface="+mn-ea"/>
                <a:cs typeface="+mn-cs"/>
              </a:rPr>
              <a:t>Methods</a:t>
            </a:r>
            <a:r>
              <a:rPr lang="en-US" sz="1200" i="1" kern="1200" baseline="0" dirty="0" smtClean="0">
                <a:solidFill>
                  <a:schemeClr val="tx1"/>
                </a:solidFill>
                <a:effectLst/>
                <a:latin typeface="+mn-lt"/>
                <a:ea typeface="+mn-ea"/>
                <a:cs typeface="+mn-cs"/>
              </a:rPr>
              <a:t> and materials for teaching the gifted (4</a:t>
            </a:r>
            <a:r>
              <a:rPr lang="en-US" sz="1200" i="1" kern="1200" baseline="30000" dirty="0" smtClean="0">
                <a:solidFill>
                  <a:schemeClr val="tx1"/>
                </a:solidFill>
                <a:effectLst/>
                <a:latin typeface="+mn-lt"/>
                <a:ea typeface="+mn-ea"/>
                <a:cs typeface="+mn-cs"/>
              </a:rPr>
              <a:t>th</a:t>
            </a:r>
            <a:r>
              <a:rPr lang="en-US" sz="1200" i="1" kern="1200" baseline="0" dirty="0" smtClean="0">
                <a:solidFill>
                  <a:schemeClr val="tx1"/>
                </a:solidFill>
                <a:effectLst/>
                <a:latin typeface="+mn-lt"/>
                <a:ea typeface="+mn-ea"/>
                <a:cs typeface="+mn-cs"/>
              </a:rPr>
              <a:t> ed.)</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(pp. 3-41).  Waco, TX:</a:t>
            </a:r>
            <a:r>
              <a:rPr lang="en-US" sz="1200" kern="1200" baseline="0" dirty="0" smtClean="0">
                <a:solidFill>
                  <a:schemeClr val="tx1"/>
                </a:solidFill>
                <a:effectLst/>
                <a:latin typeface="+mn-lt"/>
                <a:ea typeface="+mn-ea"/>
                <a:cs typeface="+mn-cs"/>
              </a:rPr>
              <a:t> Prufrock Press.</a:t>
            </a:r>
          </a:p>
          <a:p>
            <a:endParaRPr lang="en-US"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dirty="0" smtClean="0"/>
              <a:t>National Association</a:t>
            </a:r>
            <a:r>
              <a:rPr lang="en-US" baseline="0" dirty="0" smtClean="0"/>
              <a:t> for </a:t>
            </a:r>
            <a:r>
              <a:rPr lang="en-US" dirty="0" smtClean="0"/>
              <a:t>Gifted Children. (2010).  Pre-K-Grade 12 Gifted Programming Standards.</a:t>
            </a:r>
            <a:r>
              <a:rPr lang="en-US" baseline="0" dirty="0" smtClean="0"/>
              <a:t>: A blueprint for quality gifted education programs. Retrieved from: </a:t>
            </a:r>
            <a:r>
              <a:rPr lang="en-US" dirty="0" smtClean="0">
                <a:hlinkClick r:id="rId3" invalidUrl="http://www.nagc.org/sites/default/files/standards/K-12 standards booklet.pdf)"/>
              </a:rPr>
              <a:t>http://www.nagc.org/sites/default/files/standards/K-12%20standards%20booklet.pdf</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048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useful tool, </a:t>
            </a:r>
            <a:r>
              <a:rPr lang="en-US" sz="1200" i="1" kern="1200" dirty="0" smtClean="0">
                <a:solidFill>
                  <a:schemeClr val="tx1"/>
                </a:solidFill>
                <a:effectLst/>
                <a:latin typeface="+mn-lt"/>
                <a:ea typeface="+mn-ea"/>
                <a:cs typeface="+mn-cs"/>
              </a:rPr>
              <a:t>The Snapshot Survey of Gifted Programming Effectiveness Factors </a:t>
            </a:r>
            <a:r>
              <a:rPr lang="en-US" sz="1200" kern="1200" dirty="0" smtClean="0">
                <a:solidFill>
                  <a:schemeClr val="tx1"/>
                </a:solidFill>
                <a:effectLst/>
                <a:latin typeface="+mn-lt"/>
                <a:ea typeface="+mn-ea"/>
                <a:cs typeface="+mn-cs"/>
              </a:rPr>
              <a:t>by Lord &amp; </a:t>
            </a:r>
            <a:r>
              <a:rPr lang="en-US" sz="1200" kern="1200" dirty="0" err="1" smtClean="0">
                <a:solidFill>
                  <a:schemeClr val="tx1"/>
                </a:solidFill>
                <a:effectLst/>
                <a:latin typeface="+mn-lt"/>
                <a:ea typeface="+mn-ea"/>
                <a:cs typeface="+mn-cs"/>
              </a:rPr>
              <a:t>Cotabish</a:t>
            </a:r>
            <a:r>
              <a:rPr lang="en-US" sz="1200" kern="1200" dirty="0" smtClean="0">
                <a:solidFill>
                  <a:schemeClr val="tx1"/>
                </a:solidFill>
                <a:effectLst/>
                <a:latin typeface="+mn-lt"/>
                <a:ea typeface="+mn-ea"/>
                <a:cs typeface="+mn-cs"/>
              </a:rPr>
              <a:t> is a tool educators can use to assess the extent to which their programs employ best practices as identified by national standards, rate the extent to which changes in current practices on specific standards would likely improve student outcomes, and</a:t>
            </a:r>
            <a:r>
              <a:rPr lang="de-DE" sz="1200" kern="1200" dirty="0" smtClean="0">
                <a:solidFill>
                  <a:schemeClr val="tx1"/>
                </a:solidFill>
                <a:effectLst/>
                <a:latin typeface="+mn-lt"/>
                <a:ea typeface="+mn-ea"/>
                <a:cs typeface="+mn-cs"/>
              </a:rPr>
              <a:t> determine the amount of effort it would take to significantly modify their practices and/or develop new initiatives targeting specific evidenced-based practices. School districts may find it helpful to consider policy implications of any practices they target in an action plan.</a:t>
            </a:r>
          </a:p>
          <a:p>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For some school districts, </a:t>
            </a:r>
            <a:r>
              <a:rPr lang="en-US" sz="1200" kern="1200" dirty="0" smtClean="0">
                <a:solidFill>
                  <a:schemeClr val="tx1"/>
                </a:solidFill>
                <a:effectLst/>
                <a:latin typeface="+mn-lt"/>
                <a:ea typeface="+mn-ea"/>
                <a:cs typeface="+mn-cs"/>
              </a:rPr>
              <a:t>who are in the earlier stages of planning their highly capable programs, these standards can help them establish and monitor the progress of implementing specific evidence-based practices. </a:t>
            </a:r>
          </a:p>
          <a:p>
            <a:endParaRPr lang="en-US" dirty="0" smtClean="0"/>
          </a:p>
          <a:p>
            <a:r>
              <a:rPr lang="en-US" b="1" dirty="0" smtClean="0"/>
              <a:t>References:</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Lord, E. W., &amp; </a:t>
            </a:r>
            <a:r>
              <a:rPr lang="en-US" sz="1200" kern="1200" baseline="0" dirty="0" err="1" smtClean="0">
                <a:solidFill>
                  <a:schemeClr val="tx1"/>
                </a:solidFill>
                <a:effectLst/>
                <a:latin typeface="+mn-lt"/>
                <a:ea typeface="+mn-ea"/>
                <a:cs typeface="+mn-cs"/>
              </a:rPr>
              <a:t>Cotabish</a:t>
            </a:r>
            <a:r>
              <a:rPr lang="en-US" sz="1200" kern="1200" baseline="0" dirty="0" smtClean="0">
                <a:solidFill>
                  <a:schemeClr val="tx1"/>
                </a:solidFill>
                <a:effectLst/>
                <a:latin typeface="+mn-lt"/>
                <a:ea typeface="+mn-ea"/>
                <a:cs typeface="+mn-cs"/>
              </a:rPr>
              <a:t>, A.  (2010, November). </a:t>
            </a:r>
            <a:r>
              <a:rPr lang="en-US" sz="1200" i="1" kern="1200" baseline="0" dirty="0" smtClean="0">
                <a:solidFill>
                  <a:schemeClr val="tx1"/>
                </a:solidFill>
                <a:effectLst/>
                <a:latin typeface="+mn-lt"/>
                <a:ea typeface="+mn-ea"/>
                <a:cs typeface="+mn-cs"/>
              </a:rPr>
              <a:t>Using the national gifted teacher preparation standards and NAGC program standards to inform practice: Snapshot survey of gifted programming effectiveness factors</a:t>
            </a:r>
            <a:r>
              <a:rPr lang="en-US" sz="1200" kern="1200" baseline="0" dirty="0" smtClean="0">
                <a:solidFill>
                  <a:schemeClr val="tx1"/>
                </a:solidFill>
                <a:effectLst/>
                <a:latin typeface="+mn-lt"/>
                <a:ea typeface="+mn-ea"/>
                <a:cs typeface="+mn-cs"/>
              </a:rPr>
              <a:t>. Paper presented at the annual meeting of the National Association for Gifted Children, Atlanta, GA.  Retrieved from: http://</a:t>
            </a:r>
            <a:r>
              <a:rPr lang="en-US" sz="1200" kern="1200" baseline="0" dirty="0" err="1" smtClean="0">
                <a:solidFill>
                  <a:schemeClr val="tx1"/>
                </a:solidFill>
                <a:effectLst/>
                <a:latin typeface="+mn-lt"/>
                <a:ea typeface="+mn-ea"/>
                <a:cs typeface="+mn-cs"/>
              </a:rPr>
              <a:t>www.nagc.org</a:t>
            </a:r>
            <a:r>
              <a:rPr lang="en-US" sz="1200" kern="1200" baseline="0" dirty="0" smtClean="0">
                <a:solidFill>
                  <a:schemeClr val="tx1"/>
                </a:solidFill>
                <a:effectLst/>
                <a:latin typeface="+mn-lt"/>
                <a:ea typeface="+mn-ea"/>
                <a:cs typeface="+mn-cs"/>
              </a:rPr>
              <a:t>/sites/default/files/standards/Snapshot%20Survey%20for%20K-12%20standards.pdf</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Resources:</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The guide listed below</a:t>
            </a:r>
            <a:r>
              <a:rPr lang="en-US" sz="1200" b="0" kern="1200" dirty="0" smtClean="0">
                <a:solidFill>
                  <a:schemeClr val="tx1"/>
                </a:solidFill>
                <a:latin typeface="+mn-lt"/>
                <a:ea typeface="+mn-ea"/>
                <a:cs typeface="+mn-cs"/>
              </a:rPr>
              <a:t> is designed for teachers and gifted education coordinators to reflect on and improve their teaching practices and gifted education programs through the lens of student outcomes enumerated in the NAGC Pre-K-Grade 12 Gifted Programming Standards. This might be a useful</a:t>
            </a:r>
            <a:r>
              <a:rPr lang="en-US" sz="1200" b="0" kern="1200" baseline="0" dirty="0" smtClean="0">
                <a:solidFill>
                  <a:schemeClr val="tx1"/>
                </a:solidFill>
                <a:latin typeface="+mn-lt"/>
                <a:ea typeface="+mn-ea"/>
                <a:cs typeface="+mn-cs"/>
              </a:rPr>
              <a:t> tool for your district to purchase to guide your highly capable program decisions.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National Association for Gifted Children.</a:t>
            </a:r>
            <a:r>
              <a:rPr lang="en-US" sz="1200" b="0" kern="1200" baseline="0" dirty="0" smtClean="0">
                <a:solidFill>
                  <a:schemeClr val="tx1"/>
                </a:solidFill>
                <a:effectLst/>
                <a:latin typeface="+mn-lt"/>
                <a:ea typeface="+mn-ea"/>
                <a:cs typeface="+mn-cs"/>
              </a:rPr>
              <a:t> (2015). </a:t>
            </a:r>
            <a:r>
              <a:rPr lang="en-US" sz="1200" b="0" i="1" kern="1200" dirty="0" smtClean="0">
                <a:solidFill>
                  <a:schemeClr val="tx1"/>
                </a:solidFill>
                <a:effectLst/>
                <a:latin typeface="+mn-lt"/>
                <a:ea typeface="+mn-ea"/>
                <a:cs typeface="+mn-cs"/>
              </a:rPr>
              <a:t>Self-assess your P-12 practice or program using the NAGC Gifted Programming Standards</a:t>
            </a:r>
            <a:r>
              <a:rPr lang="en-US" sz="1200" b="0" kern="1200" dirty="0" smtClean="0">
                <a:solidFill>
                  <a:schemeClr val="tx1"/>
                </a:solidFill>
                <a:effectLst/>
                <a:latin typeface="+mn-lt"/>
                <a:ea typeface="+mn-ea"/>
                <a:cs typeface="+mn-cs"/>
              </a:rPr>
              <a:t>. Washington, DC: NAGC.</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45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state</a:t>
            </a:r>
            <a:r>
              <a:rPr lang="en-US" sz="1200" b="0" kern="1200" baseline="0" dirty="0" smtClean="0">
                <a:solidFill>
                  <a:schemeClr val="tx1"/>
                </a:solidFill>
                <a:latin typeface="+mn-lt"/>
                <a:ea typeface="+mn-ea"/>
                <a:cs typeface="+mn-cs"/>
              </a:rPr>
              <a:t> of Washington is on the cutting edge of gifted education as it recognizes that “</a:t>
            </a:r>
            <a:r>
              <a:rPr lang="en-US" sz="1200" b="0" kern="1200" dirty="0" smtClean="0">
                <a:solidFill>
                  <a:schemeClr val="tx1"/>
                </a:solidFill>
                <a:latin typeface="+mn-lt"/>
                <a:ea typeface="+mn-ea"/>
                <a:cs typeface="+mn-cs"/>
              </a:rPr>
              <a:t>for highly capable students, access to accelerated learning and enhanced instruction is access to a basic education” (RCW 28A.185.020). There are multiple definitions of highly capable, from intellectual to academic to artistic. The research literature strongly supports using multiple criteria to identify highly capable students, and therefore, the legislature does not intend to prescribe a single method. School</a:t>
            </a:r>
            <a:r>
              <a:rPr lang="en-US" sz="1200" b="0" kern="1200" baseline="0" dirty="0" smtClean="0">
                <a:solidFill>
                  <a:schemeClr val="tx1"/>
                </a:solidFill>
                <a:latin typeface="+mn-lt"/>
                <a:ea typeface="+mn-ea"/>
                <a:cs typeface="+mn-cs"/>
              </a:rPr>
              <a:t> districts may access basic education funds, in addition to highly capable categorical funds, to provide appropriate highly capable student programs (WAC 392-170-012). </a:t>
            </a:r>
            <a:r>
              <a:rPr lang="en-US" sz="1200" b="0" kern="1200" dirty="0" smtClean="0">
                <a:solidFill>
                  <a:schemeClr val="tx1"/>
                </a:solidFill>
                <a:latin typeface="+mn-lt"/>
                <a:ea typeface="+mn-ea"/>
                <a:cs typeface="+mn-cs"/>
              </a:rPr>
              <a:t>This additional allocation is based on two and three hundred fourteen one-thousandths percent (2.314%) of each school district's population and authorize school districts to identify through the use of multiple, objective criteria those students most highly capable and eligible to receive accelerated learning and enhanced instruction in the program offered by the district. Access to accelerated learning and enhanced instruction through the program for highly capable students does not constitute an individual entitlement for any particular student.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module aligns</a:t>
            </a:r>
            <a:r>
              <a:rPr lang="en-US" sz="1200" b="0" kern="1200" baseline="0" dirty="0" smtClean="0">
                <a:solidFill>
                  <a:schemeClr val="tx1"/>
                </a:solidFill>
                <a:latin typeface="+mn-lt"/>
                <a:ea typeface="+mn-ea"/>
                <a:cs typeface="+mn-cs"/>
              </a:rPr>
              <a:t> with the following NAGC Pre-K-Grade 12 Gifted Programming Standards in Gifted Education-Standard 2-Assessment (NAGC, 2010).</a:t>
            </a:r>
          </a:p>
          <a:p>
            <a:pPr marL="493776" lvl="1" indent="-342900">
              <a:buFont typeface="+mj-lt"/>
              <a:buAutoNum type="arabicPeriod"/>
            </a:pPr>
            <a:r>
              <a:rPr lang="en-US" sz="1250" dirty="0" smtClean="0"/>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p>
          <a:p>
            <a:pPr marL="493776" lvl="1" indent="-342900">
              <a:buFont typeface="+mj-lt"/>
              <a:buAutoNum type="arabicPeriod"/>
            </a:pPr>
            <a:r>
              <a:rPr lang="en-US" sz="1250" dirty="0" smtClean="0"/>
              <a:t>Educators select and use multiple assessments that measure diverse abilities, talents, and strengths that are based on current theories, models, and research.</a:t>
            </a:r>
          </a:p>
          <a:p>
            <a:pPr marL="493776" lvl="1" indent="-342900">
              <a:buFont typeface="+mj-lt"/>
              <a:buAutoNum type="arabicPeriod"/>
            </a:pPr>
            <a:r>
              <a:rPr lang="en-US" sz="1250" dirty="0" smtClean="0"/>
              <a:t>Assessments provide qualitative and quantitative information from a variety of sources, including off-level testing, are nonbiased and equitable, and are technically adequate for the purpose.</a:t>
            </a:r>
          </a:p>
          <a:p>
            <a:pPr marL="493776" lvl="1" indent="-342900">
              <a:buFont typeface="+mj-lt"/>
              <a:buAutoNum type="arabicPeriod"/>
            </a:pPr>
            <a:r>
              <a:rPr lang="en-US" sz="1250" dirty="0" smtClean="0"/>
              <a:t>Educators have knowledge of student exceptionalities and collect assessment data while adjusting curriculum and instruction to learn about each student’s developmental level and aptitude for learning.</a:t>
            </a:r>
          </a:p>
          <a:p>
            <a:endParaRPr lang="en-US" sz="1200" b="0" kern="1200" baseline="0" dirty="0" smtClean="0">
              <a:solidFill>
                <a:schemeClr val="tx1"/>
              </a:solidFill>
              <a:latin typeface="+mn-lt"/>
              <a:ea typeface="+mn-ea"/>
              <a:cs typeface="+mn-cs"/>
            </a:endParaRPr>
          </a:p>
          <a:p>
            <a:pPr marL="0" lvl="1" indent="0">
              <a:buNone/>
            </a:pPr>
            <a:r>
              <a:rPr lang="en-US" sz="1200" dirty="0" smtClean="0"/>
              <a:t>Upon completion of this module, participants will be able to critically analyze their identification plans, policies and procedures to make changes if necessary to align with best practices in the field of gifted education</a:t>
            </a:r>
            <a:r>
              <a:rPr lang="en-US" sz="1200" baseline="0" dirty="0" smtClean="0"/>
              <a:t> </a:t>
            </a:r>
            <a:r>
              <a:rPr lang="en-US" sz="1200" dirty="0" smtClean="0"/>
              <a:t>and with Washington Administrative Codes to assure students access and equity to highly capable services. </a:t>
            </a:r>
            <a:endParaRPr lang="en-US" sz="1250" dirty="0" smtClean="0"/>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References: </a:t>
            </a:r>
          </a:p>
          <a:p>
            <a:endParaRPr lang="en-US" sz="1200" b="1" kern="1200" dirty="0" smtClean="0">
              <a:solidFill>
                <a:schemeClr val="tx1"/>
              </a:solidFill>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National Association for Gifted Children. (2010). </a:t>
            </a:r>
            <a:r>
              <a:rPr lang="en-US" sz="1200" b="0" i="1" u="none" strike="noStrike" kern="1200" baseline="0" dirty="0" smtClean="0">
                <a:solidFill>
                  <a:schemeClr val="tx1"/>
                </a:solidFill>
                <a:latin typeface="+mn-lt"/>
                <a:ea typeface="+mn-ea"/>
                <a:cs typeface="+mn-cs"/>
              </a:rPr>
              <a:t>Pre-K-Grade 12 gifted programming standards. </a:t>
            </a:r>
            <a:r>
              <a:rPr lang="en-US" sz="1200" b="0" i="0" u="none" strike="noStrike" kern="1200" baseline="0" dirty="0" smtClean="0">
                <a:solidFill>
                  <a:schemeClr val="tx1"/>
                </a:solidFill>
                <a:latin typeface="+mn-lt"/>
                <a:ea typeface="+mn-ea"/>
                <a:cs typeface="+mn-cs"/>
              </a:rPr>
              <a:t>Washington, DC: Author. Retrieved from: http://</a:t>
            </a:r>
            <a:r>
              <a:rPr lang="en-US" sz="1200" b="0" i="0" u="none" strike="noStrike" kern="1200" baseline="0" dirty="0" err="1" smtClean="0">
                <a:solidFill>
                  <a:schemeClr val="tx1"/>
                </a:solidFill>
                <a:latin typeface="+mn-lt"/>
                <a:ea typeface="+mn-ea"/>
                <a:cs typeface="+mn-cs"/>
              </a:rPr>
              <a:t>www.nagc.org</a:t>
            </a:r>
            <a:r>
              <a:rPr lang="en-US" sz="1200" b="0" i="0" u="none" strike="noStrike" kern="1200" baseline="0" dirty="0" smtClean="0">
                <a:solidFill>
                  <a:schemeClr val="tx1"/>
                </a:solidFill>
                <a:latin typeface="+mn-lt"/>
                <a:ea typeface="+mn-ea"/>
                <a:cs typeface="+mn-cs"/>
              </a:rPr>
              <a:t>/resources-publications/resources/national-standards-gifted-and-talented-education/pre-k-grade-12</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pPr marL="457200" indent="-457200"/>
            <a:r>
              <a:rPr lang="en-US" sz="1200" b="0" kern="1200" dirty="0" smtClean="0">
                <a:solidFill>
                  <a:schemeClr val="tx1"/>
                </a:solidFill>
                <a:latin typeface="+mn-lt"/>
                <a:ea typeface="+mn-ea"/>
                <a:cs typeface="+mn-cs"/>
              </a:rPr>
              <a:t>Supplementary funds provided by the state for the program for highly capable students under RCW </a:t>
            </a:r>
            <a:r>
              <a:rPr lang="en-US" sz="1200" b="1" kern="1200" dirty="0" smtClean="0">
                <a:solidFill>
                  <a:schemeClr val="tx1"/>
                </a:solidFill>
                <a:latin typeface="+mn-lt"/>
                <a:ea typeface="+mn-ea"/>
                <a:cs typeface="+mn-cs"/>
                <a:hlinkClick r:id="rId3"/>
              </a:rPr>
              <a:t>28A.150.260</a:t>
            </a:r>
            <a:r>
              <a:rPr lang="en-US" sz="1200" b="0" kern="1200" dirty="0" smtClean="0">
                <a:solidFill>
                  <a:schemeClr val="tx1"/>
                </a:solidFill>
                <a:latin typeface="+mn-lt"/>
                <a:ea typeface="+mn-ea"/>
                <a:cs typeface="+mn-cs"/>
                <a:hlinkClick r:id="rId3"/>
              </a:rPr>
              <a:t> shall be categorical funding to provide services to highly capable students as determined by a school district under RCW </a:t>
            </a:r>
            <a:r>
              <a:rPr lang="en-US" sz="1200" b="1" kern="1200" dirty="0" smtClean="0">
                <a:solidFill>
                  <a:schemeClr val="tx1"/>
                </a:solidFill>
                <a:latin typeface="+mn-lt"/>
                <a:ea typeface="+mn-ea"/>
                <a:cs typeface="+mn-cs"/>
                <a:hlinkClick r:id="rId3"/>
              </a:rPr>
              <a:t>28A.185.030</a:t>
            </a:r>
            <a:r>
              <a:rPr lang="en-US" sz="1200" b="0" kern="1200" dirty="0" smtClean="0">
                <a:solidFill>
                  <a:schemeClr val="tx1"/>
                </a:solidFill>
                <a:latin typeface="+mn-lt"/>
                <a:ea typeface="+mn-ea"/>
                <a:cs typeface="+mn-cs"/>
                <a:hlinkClick r:id="rId3"/>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91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module explains the identification process of highly capable students in the State of Washington. It also introduces a paradigm shift in thinking to match the requirements of the new law. Participants will explore the complexity of the decisions educators must make when developing comprehensive identification plans that match student learning needs </a:t>
            </a:r>
            <a:r>
              <a:rPr lang="en-US" sz="1200" smtClean="0"/>
              <a:t>K-12.</a:t>
            </a:r>
          </a:p>
          <a:p>
            <a:endParaRPr lang="en-US" sz="1200" dirty="0" smtClean="0"/>
          </a:p>
          <a:p>
            <a:r>
              <a:rPr lang="en-US" sz="1200" dirty="0" smtClean="0"/>
              <a:t>Upon completion of this module, participants will be able to critically analyze their identification plans, policies and procedures to make changes if necessary to align with best practices in the field of gifted education, and with Washington Administrative codes to assure access and equity to highly capable services.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47AB9DDB-1021-4C9B-A9E2-8B0C831BEEA2}" type="slidenum">
              <a:rPr lang="en-US" smtClean="0"/>
              <a:t>3</a:t>
            </a:fld>
            <a:endParaRPr lang="en-US"/>
          </a:p>
        </p:txBody>
      </p:sp>
    </p:spTree>
    <p:extLst>
      <p:ext uri="{BB962C8B-B14F-4D97-AF65-F5344CB8AC3E}">
        <p14:creationId xmlns:p14="http://schemas.microsoft.com/office/powerpoint/2010/main" val="146538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state of Washington is on the cutting edge of gifted education as it recognizes that “for highly capable students, access to accelerated learning and enhanced instruction is access to a basic education” (RCW 28A.185.020). There are multiple definitions of highly capable, from intellectual to academic to artistic. The research literature strongly supports using multiple criteria to identify highly capable students, and therefore, the legislature does not intend to prescribe a single method. School districts may access basic education funds, in addition to highly capable categorical funds, to provide appropriate highly capable student programs (WAC 392-170-012). This additional allocation is based on 2.314 percent of each school district's population and authorizes school districts to identify through the use of multiple, objective criteria those students most highly capable and eligible to receive accelerated learning and enhanced instruction in the program offered by the district. Access to accelerated learning and enhanced instruction through the program for highly capable students does not constitute an individual entitlement for any particular student.</a:t>
            </a:r>
          </a:p>
          <a:p>
            <a:endParaRPr lang="en-US" dirty="0"/>
          </a:p>
        </p:txBody>
      </p:sp>
      <p:sp>
        <p:nvSpPr>
          <p:cNvPr id="4" name="Slide Number Placeholder 3"/>
          <p:cNvSpPr>
            <a:spLocks noGrp="1"/>
          </p:cNvSpPr>
          <p:nvPr>
            <p:ph type="sldNum" sz="quarter" idx="10"/>
          </p:nvPr>
        </p:nvSpPr>
        <p:spPr/>
        <p:txBody>
          <a:bodyPr/>
          <a:lstStyle/>
          <a:p>
            <a:fld id="{47AB9DDB-1021-4C9B-A9E2-8B0C831BEEA2}" type="slidenum">
              <a:rPr lang="en-US" smtClean="0"/>
              <a:t>4</a:t>
            </a:fld>
            <a:endParaRPr lang="en-US"/>
          </a:p>
        </p:txBody>
      </p:sp>
    </p:spTree>
    <p:extLst>
      <p:ext uri="{BB962C8B-B14F-4D97-AF65-F5344CB8AC3E}">
        <p14:creationId xmlns:p14="http://schemas.microsoft.com/office/powerpoint/2010/main" val="3214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aligns with the following NAGC Pre-K-Grade 12 Gifted Programming Standards in Gifted Education-Standard 2-Assessment (NAGC, 2010).</a:t>
            </a:r>
          </a:p>
          <a:p>
            <a:pPr marL="228600" indent="-228600">
              <a:buFont typeface="+mj-lt"/>
              <a:buAutoNum type="arabicPeriod"/>
            </a:pPr>
            <a:r>
              <a:rPr lang="en-US" sz="1200" kern="1200" dirty="0" smtClean="0">
                <a:solidFill>
                  <a:schemeClr val="tx1"/>
                </a:solidFill>
                <a:effectLst/>
                <a:latin typeface="+mn-lt"/>
                <a:ea typeface="+mn-ea"/>
                <a:cs typeface="+mn-cs"/>
              </a:rPr>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p>
          <a:p>
            <a:pPr marL="228600" indent="-228600">
              <a:buFont typeface="+mj-lt"/>
              <a:buAutoNum type="arabicPeriod"/>
            </a:pPr>
            <a:r>
              <a:rPr lang="en-US" sz="1200" kern="1200" dirty="0" smtClean="0">
                <a:solidFill>
                  <a:schemeClr val="tx1"/>
                </a:solidFill>
                <a:effectLst/>
                <a:latin typeface="+mn-lt"/>
                <a:ea typeface="+mn-ea"/>
                <a:cs typeface="+mn-cs"/>
              </a:rPr>
              <a:t>Educators select and use multiple assessments that measure diverse abilities, talents, and strengths that are based on current theories, models, and research.</a:t>
            </a:r>
          </a:p>
          <a:p>
            <a:pPr marL="228600" indent="-228600">
              <a:buFont typeface="+mj-lt"/>
              <a:buAutoNum type="arabicPeriod"/>
            </a:pPr>
            <a:r>
              <a:rPr lang="en-US" sz="1200" kern="1200" dirty="0" smtClean="0">
                <a:solidFill>
                  <a:schemeClr val="tx1"/>
                </a:solidFill>
                <a:effectLst/>
                <a:latin typeface="+mn-lt"/>
                <a:ea typeface="+mn-ea"/>
                <a:cs typeface="+mn-cs"/>
              </a:rPr>
              <a:t>Assessments provide qualitative and quantitative information from a variety of sources, including off-level testing, are nonbiased and equitable, and are technically adequate for the purpose.</a:t>
            </a:r>
          </a:p>
          <a:p>
            <a:pPr marL="228600" indent="-228600">
              <a:buFont typeface="+mj-lt"/>
              <a:buAutoNum type="arabicPeriod"/>
            </a:pPr>
            <a:r>
              <a:rPr lang="en-US" sz="1200" kern="1200" dirty="0" smtClean="0">
                <a:solidFill>
                  <a:schemeClr val="tx1"/>
                </a:solidFill>
                <a:effectLst/>
                <a:latin typeface="+mn-lt"/>
                <a:ea typeface="+mn-ea"/>
                <a:cs typeface="+mn-cs"/>
              </a:rPr>
              <a:t>Educators have knowledge of student exceptionalities and collect assessment data while adjusting curriculum and instruction to learn about each student’s developmental level and aptitude for learning.</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References: </a:t>
            </a:r>
          </a:p>
          <a:p>
            <a:endParaRPr lang="en-US" sz="1200" b="1" kern="1200" dirty="0" smtClean="0">
              <a:solidFill>
                <a:schemeClr val="tx1"/>
              </a:solidFill>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National Association for Gifted Children. (2010). </a:t>
            </a:r>
            <a:r>
              <a:rPr lang="en-US" sz="1200" b="0" i="1" u="none" strike="noStrike" kern="1200" baseline="0" dirty="0" smtClean="0">
                <a:solidFill>
                  <a:schemeClr val="tx1"/>
                </a:solidFill>
                <a:latin typeface="+mn-lt"/>
                <a:ea typeface="+mn-ea"/>
                <a:cs typeface="+mn-cs"/>
              </a:rPr>
              <a:t>Pre-K-Grade 12 gifted programming standards. </a:t>
            </a:r>
            <a:r>
              <a:rPr lang="en-US" sz="1200" b="0" i="0" u="none" strike="noStrike" kern="1200" baseline="0" dirty="0" smtClean="0">
                <a:solidFill>
                  <a:schemeClr val="tx1"/>
                </a:solidFill>
                <a:latin typeface="+mn-lt"/>
                <a:ea typeface="+mn-ea"/>
                <a:cs typeface="+mn-cs"/>
              </a:rPr>
              <a:t>Washington, DC: Author. Retrieved from: http://www.nagc.org/resources-publications/resources/national-standards-gifted-and-talented-education/pre-k-grade-12</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pPr marL="457200" indent="-457200"/>
            <a:r>
              <a:rPr lang="en-US" sz="1200" b="0" kern="1200" dirty="0" smtClean="0">
                <a:solidFill>
                  <a:schemeClr val="tx1"/>
                </a:solidFill>
                <a:latin typeface="+mn-lt"/>
                <a:ea typeface="+mn-ea"/>
                <a:cs typeface="+mn-cs"/>
              </a:rPr>
              <a:t>Supplementary funds provided by the state for the program for highly capable students under RCW </a:t>
            </a:r>
            <a:r>
              <a:rPr lang="en-US" sz="1200" b="1" kern="1200" dirty="0" smtClean="0">
                <a:solidFill>
                  <a:schemeClr val="tx1"/>
                </a:solidFill>
                <a:latin typeface="+mn-lt"/>
                <a:ea typeface="+mn-ea"/>
                <a:cs typeface="+mn-cs"/>
                <a:hlinkClick r:id="rId3"/>
              </a:rPr>
              <a:t>28A.150.260</a:t>
            </a:r>
            <a:r>
              <a:rPr lang="en-US" sz="1200" b="0" kern="1200" dirty="0" smtClean="0">
                <a:solidFill>
                  <a:schemeClr val="tx1"/>
                </a:solidFill>
                <a:latin typeface="+mn-lt"/>
                <a:ea typeface="+mn-ea"/>
                <a:cs typeface="+mn-cs"/>
                <a:hlinkClick r:id="rId3"/>
              </a:rPr>
              <a:t> shall be categorical funding to provide services to highly capable students as determined by a school district under RCW </a:t>
            </a:r>
            <a:r>
              <a:rPr lang="en-US" sz="1200" b="1" kern="1200" dirty="0" smtClean="0">
                <a:solidFill>
                  <a:schemeClr val="tx1"/>
                </a:solidFill>
                <a:latin typeface="+mn-lt"/>
                <a:ea typeface="+mn-ea"/>
                <a:cs typeface="+mn-cs"/>
                <a:hlinkClick r:id="rId3"/>
              </a:rPr>
              <a:t>28A.185.030</a:t>
            </a:r>
            <a:r>
              <a:rPr lang="en-US" sz="1200" b="0" kern="1200" dirty="0" smtClean="0">
                <a:solidFill>
                  <a:schemeClr val="tx1"/>
                </a:solidFill>
                <a:latin typeface="+mn-lt"/>
                <a:ea typeface="+mn-ea"/>
                <a:cs typeface="+mn-cs"/>
                <a:hlinkClick r:id="rId3"/>
              </a:rPr>
              <a:t>.</a:t>
            </a:r>
          </a:p>
          <a:p>
            <a:endParaRPr lang="en-US" dirty="0"/>
          </a:p>
        </p:txBody>
      </p:sp>
      <p:sp>
        <p:nvSpPr>
          <p:cNvPr id="4" name="Slide Number Placeholder 3"/>
          <p:cNvSpPr>
            <a:spLocks noGrp="1"/>
          </p:cNvSpPr>
          <p:nvPr>
            <p:ph type="sldNum" sz="quarter" idx="10"/>
          </p:nvPr>
        </p:nvSpPr>
        <p:spPr/>
        <p:txBody>
          <a:bodyPr/>
          <a:lstStyle/>
          <a:p>
            <a:fld id="{47AB9DDB-1021-4C9B-A9E2-8B0C831BEEA2}" type="slidenum">
              <a:rPr lang="en-US" smtClean="0"/>
              <a:t>5</a:t>
            </a:fld>
            <a:endParaRPr lang="en-US"/>
          </a:p>
        </p:txBody>
      </p:sp>
    </p:spTree>
    <p:extLst>
      <p:ext uri="{BB962C8B-B14F-4D97-AF65-F5344CB8AC3E}">
        <p14:creationId xmlns:p14="http://schemas.microsoft.com/office/powerpoint/2010/main" val="290108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has seven components including the opportunity for participants to:</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Explore the purpose of identification practices.</a:t>
            </a:r>
          </a:p>
          <a:p>
            <a:pPr marL="228600" lvl="0" indent="-228600">
              <a:buFont typeface="+mj-lt"/>
              <a:buAutoNum type="arabicPeriod"/>
            </a:pPr>
            <a:r>
              <a:rPr lang="en-US" sz="1200" kern="1200" dirty="0" smtClean="0">
                <a:solidFill>
                  <a:schemeClr val="tx1"/>
                </a:solidFill>
                <a:effectLst/>
                <a:latin typeface="+mn-lt"/>
                <a:ea typeface="+mn-ea"/>
                <a:cs typeface="+mn-cs"/>
              </a:rPr>
              <a:t>Recognize what guidance the Washington Administrative Code offers on the identification process. </a:t>
            </a:r>
          </a:p>
          <a:p>
            <a:pPr marL="228600" lvl="0" indent="-228600">
              <a:buFont typeface="+mj-lt"/>
              <a:buAutoNum type="arabicPeriod"/>
            </a:pPr>
            <a:r>
              <a:rPr lang="en-US" sz="1200" kern="1200" dirty="0" smtClean="0">
                <a:solidFill>
                  <a:schemeClr val="tx1"/>
                </a:solidFill>
                <a:effectLst/>
                <a:latin typeface="+mn-lt"/>
                <a:ea typeface="+mn-ea"/>
                <a:cs typeface="+mn-cs"/>
              </a:rPr>
              <a:t>Understand the definition of highly capable students in the state of Washington and the implications of that definition on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Shift the paradigm from identifying giftedness to identifying learning needs.</a:t>
            </a:r>
          </a:p>
          <a:p>
            <a:pPr marL="228600" lvl="0" indent="-228600">
              <a:buFont typeface="+mj-lt"/>
              <a:buAutoNum type="arabicPeriod"/>
            </a:pPr>
            <a:r>
              <a:rPr lang="en-US" sz="1200" kern="1200" dirty="0" smtClean="0">
                <a:solidFill>
                  <a:schemeClr val="tx1"/>
                </a:solidFill>
                <a:effectLst/>
                <a:latin typeface="+mn-lt"/>
                <a:ea typeface="+mn-ea"/>
                <a:cs typeface="+mn-cs"/>
              </a:rPr>
              <a:t>Use the identification process to gather evidence of learning needs that require a variety of services.</a:t>
            </a:r>
          </a:p>
          <a:p>
            <a:pPr marL="228600" lvl="0" indent="-228600">
              <a:buFont typeface="+mj-lt"/>
              <a:buAutoNum type="arabicPeriod"/>
            </a:pPr>
            <a:r>
              <a:rPr lang="en-US" sz="1200" kern="1200" dirty="0" smtClean="0">
                <a:solidFill>
                  <a:schemeClr val="tx1"/>
                </a:solidFill>
                <a:effectLst/>
                <a:latin typeface="+mn-lt"/>
                <a:ea typeface="+mn-ea"/>
                <a:cs typeface="+mn-cs"/>
              </a:rPr>
              <a:t>Articulate the relationship between identification plans and access to highly capable programs.</a:t>
            </a:r>
          </a:p>
          <a:p>
            <a:pPr marL="228600" lvl="0" indent="-228600">
              <a:buFont typeface="+mj-lt"/>
              <a:buAutoNum type="arabicPeriod"/>
            </a:pPr>
            <a:r>
              <a:rPr lang="en-US" sz="1200" kern="1200" dirty="0" smtClean="0">
                <a:solidFill>
                  <a:schemeClr val="tx1"/>
                </a:solidFill>
                <a:effectLst/>
                <a:latin typeface="+mn-lt"/>
                <a:ea typeface="+mn-ea"/>
                <a:cs typeface="+mn-cs"/>
              </a:rPr>
              <a:t>Analyze your own district’s identification process to align with both the NAGC Standards and the Washington Administrative Codes.</a:t>
            </a:r>
          </a:p>
          <a:p>
            <a:pPr marL="342900" indent="-3429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83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start this module with the purpose of identifying highly capable students. The main reason we identify children as highly capable is to appropriately match educational services to their learning profiles and behaviors. The differences these students may exhibit are then used to create differentiated educational services to address their distinct learning profile. Identifying highly capable students helps districts to recognize those who require enhanced or accelerated services to promote their continuous growth. The identification process and procedures outlined by a school district ultimately impact all aspects of highly capable services since these students, referred to as “highly capable,” are quite diverse in their characteristics, learning profiles, and behaviors.  As we move through the module, we want you to keep three big ideas in mind: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purpose of the identification process is to look for children who require enhanced and advanced learning experiences that are responsive to their learning profiles.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multiple ways to provide enhanced and advanced learning, and the law requires a variety of services be offered that align to the learning needs of these students.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Teachers should focus on creating classrooms that challenge ALL students, including those who demonstrate or show potential for performance at significantly advanced academic levels.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00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important question for school districts is, how will they identify and serve highly capable students through a variety of services. Definitions provide the basis for shared understanding how highly capable students will be identified and served, while also facilitating decision making about when, where, and how these services are offered, why they will be offered, and what type of resource allocations are necessary to ensure these students’ continuous growth.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no single, universally accepted definition of giftedness, but a range of conceptions and definitions. According to </a:t>
            </a:r>
            <a:r>
              <a:rPr lang="en-US" sz="1200" kern="1200" dirty="0" err="1" smtClean="0">
                <a:solidFill>
                  <a:schemeClr val="tx1"/>
                </a:solidFill>
                <a:effectLst/>
                <a:latin typeface="+mn-lt"/>
                <a:ea typeface="+mn-ea"/>
                <a:cs typeface="+mn-cs"/>
              </a:rPr>
              <a:t>Clarenbach</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Echert</a:t>
            </a:r>
            <a:r>
              <a:rPr lang="en-US" sz="1200" kern="1200" dirty="0" smtClean="0">
                <a:solidFill>
                  <a:schemeClr val="tx1"/>
                </a:solidFill>
                <a:effectLst/>
                <a:latin typeface="+mn-lt"/>
                <a:ea typeface="+mn-ea"/>
                <a:cs typeface="+mn-cs"/>
              </a:rPr>
              <a:t>, ”definitions of giftedness tend to be either theoretical or practical in their construction”. Definitions can be referred to as conceptual, while others are more operational.  Moon has explained these differences as follows: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Conceptual definitions are based on theories of giftedness and are incorporated into districts’ mission statements and define the construct of giftedness in the abstract.  Operational definitions provide specific, concrete guidance on how a conception of giftedness will be assessed and identified in a particular context for a specific purpose.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Definitions are often derived from varying conceptions of giftedness, crafted from federal and state definitions, and provided by national organizations. Over time, these definitions have been influenced by the “evolution of ideas in the field of psychology, particularly psychometrics; by historical events; and by the politics and economics of given eras” according to Callahan &amp; </a:t>
            </a:r>
            <a:r>
              <a:rPr lang="en-US" sz="1200" kern="1200" dirty="0" err="1" smtClean="0">
                <a:solidFill>
                  <a:schemeClr val="tx1"/>
                </a:solidFill>
                <a:effectLst/>
                <a:latin typeface="+mn-lt"/>
                <a:ea typeface="+mn-ea"/>
                <a:cs typeface="+mn-cs"/>
              </a:rPr>
              <a:t>Hertberg</a:t>
            </a:r>
            <a:r>
              <a:rPr lang="en-US" sz="1200" kern="1200" dirty="0" smtClean="0">
                <a:solidFill>
                  <a:schemeClr val="tx1"/>
                </a:solidFill>
                <a:effectLst/>
                <a:latin typeface="+mn-lt"/>
                <a:ea typeface="+mn-ea"/>
                <a:cs typeface="+mn-cs"/>
              </a:rPr>
              <a:t>-Davis. The definition selected by a school district should provide guidance in making other decisions, such as, how to identify students while also taking into consideration the research on what are fair and equitable identification practices when identifying culturally, linguistically, and economically diverse students for highly capable program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Defining “highly capable” is an important and complicated matter for many reasons, but must be discussed among all district personnel in order to create shared philosophies about how the school defines these students. Once a district has determined how to identify, it must outline the most effective and defensible process for finding those students.  Identification processes and the assessment tools used in these processes should be closely aligned with the definition of highly capable and be reflective of best practices in measurement and assessment.</a:t>
            </a:r>
          </a:p>
          <a:p>
            <a:endParaRPr lang="en-US" baseline="0" dirty="0" smtClean="0"/>
          </a:p>
          <a:p>
            <a:r>
              <a:rPr lang="en-US" b="1" baseline="0" dirty="0" smtClean="0"/>
              <a:t>References:</a:t>
            </a:r>
          </a:p>
          <a:p>
            <a:endParaRPr lang="en-US" b="1" baseline="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aseline="0" dirty="0" err="1" smtClean="0"/>
              <a:t>Clarenbach</a:t>
            </a:r>
            <a:r>
              <a:rPr lang="en-US" baseline="0" dirty="0" smtClean="0"/>
              <a:t>, J., &amp; Eckert, R. (2013).  Policy-related definitions of giftedness: A call for change</a:t>
            </a:r>
            <a:r>
              <a:rPr lang="en-US" b="0" baseline="0" dirty="0" smtClean="0">
                <a:latin typeface="Calibri" charset="0"/>
                <a:ea typeface="ＭＳ Ｐゴシック" charset="0"/>
                <a:cs typeface="ＭＳ Ｐゴシック" charset="0"/>
              </a:rPr>
              <a:t>.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26-35). New York: Routledge, Taylor and Francis Group.</a:t>
            </a:r>
            <a:endParaRPr lang="en-US" b="0" dirty="0" smtClean="0">
              <a:latin typeface="Calibri" charset="0"/>
              <a:ea typeface="ＭＳ Ｐゴシック" charset="0"/>
              <a:cs typeface="ＭＳ Ｐゴシック" charset="0"/>
            </a:endParaRPr>
          </a:p>
          <a:p>
            <a:endParaRPr lang="en-US" baseline="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Moon, S. M. (2006).  Developing a definition of giftedness.  In J. H. Purcell &amp; R. D. Eckert, (Eds.), </a:t>
            </a:r>
            <a:r>
              <a:rPr lang="en-US" sz="1200" i="1" kern="1200" dirty="0" smtClean="0">
                <a:solidFill>
                  <a:schemeClr val="tx1"/>
                </a:solidFill>
                <a:effectLst/>
                <a:latin typeface="+mn-lt"/>
                <a:ea typeface="+mn-ea"/>
                <a:cs typeface="+mn-cs"/>
              </a:rPr>
              <a:t>Designing services and programs for high-ability learners:  A guidebook for gifted education</a:t>
            </a:r>
            <a:r>
              <a:rPr lang="en-US" sz="1200" kern="1200" dirty="0" smtClean="0">
                <a:solidFill>
                  <a:schemeClr val="tx1"/>
                </a:solidFill>
                <a:effectLst/>
                <a:latin typeface="+mn-lt"/>
                <a:ea typeface="+mn-ea"/>
                <a:cs typeface="+mn-cs"/>
              </a:rPr>
              <a:t>. (pp. 23-31). Thousand Oaks, CA:  Corwin Press.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E3E83E-B395-AF49-AA62-1ED0961593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634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Article</a:t>
            </a:r>
            <a:r>
              <a:rPr lang="en-US" b="1" baseline="0" dirty="0" smtClean="0"/>
              <a:t> References:</a:t>
            </a:r>
          </a:p>
          <a:p>
            <a:endParaRPr lang="en-US" baseline="0" dirty="0" smtClean="0"/>
          </a:p>
          <a:p>
            <a:r>
              <a:rPr lang="en-US" baseline="0" dirty="0" smtClean="0"/>
              <a:t>Callahan, C. M. (2001). Beyond the gifted stereotype. </a:t>
            </a:r>
            <a:r>
              <a:rPr lang="en-US" i="1" baseline="0" dirty="0" smtClean="0"/>
              <a:t>Educational Leadership, 59</a:t>
            </a:r>
            <a:r>
              <a:rPr lang="en-US" baseline="0" dirty="0" smtClean="0"/>
              <a:t>(2), 42-46.</a:t>
            </a:r>
          </a:p>
          <a:p>
            <a:endParaRPr lang="en-US" baseline="0" dirty="0" smtClean="0"/>
          </a:p>
          <a:p>
            <a:pPr marL="457200" indent="-457200"/>
            <a:r>
              <a:rPr lang="en-US" baseline="0" dirty="0" err="1" smtClean="0"/>
              <a:t>Olszewski-Kubilius</a:t>
            </a:r>
            <a:r>
              <a:rPr lang="en-US" baseline="0" dirty="0" smtClean="0"/>
              <a:t>, P., &amp; </a:t>
            </a:r>
            <a:r>
              <a:rPr lang="en-US" baseline="0" dirty="0" err="1" smtClean="0"/>
              <a:t>Clarenbach</a:t>
            </a:r>
            <a:r>
              <a:rPr lang="en-US" baseline="0" dirty="0" smtClean="0"/>
              <a:t>, J.  (2012).  </a:t>
            </a:r>
            <a:r>
              <a:rPr lang="en-US" i="1" baseline="0" dirty="0" smtClean="0"/>
              <a:t>Unlocking emergent talent: Supporting high achievement of low-income high-ability students. </a:t>
            </a:r>
            <a:r>
              <a:rPr lang="en-US" baseline="0" dirty="0" smtClean="0"/>
              <a:t>Washington, DC: National Association for Gifted Children (NAGC).</a:t>
            </a:r>
          </a:p>
          <a:p>
            <a:endParaRPr lang="en-US" baseline="0" dirty="0" smtClean="0"/>
          </a:p>
          <a:p>
            <a:pPr marL="457200" indent="-457200"/>
            <a:r>
              <a:rPr lang="en-US" baseline="0" dirty="0" err="1" smtClean="0"/>
              <a:t>Renzulli</a:t>
            </a:r>
            <a:r>
              <a:rPr lang="en-US" baseline="0" dirty="0" smtClean="0"/>
              <a:t>, J. S.  (1978). What makes giftedness? Reexamining a definition. Phi Delta </a:t>
            </a:r>
            <a:r>
              <a:rPr lang="en-US" baseline="0" dirty="0" err="1" smtClean="0"/>
              <a:t>Kappan</a:t>
            </a:r>
            <a:r>
              <a:rPr lang="en-US" baseline="0" dirty="0" smtClean="0"/>
              <a:t>, 60(3), 180-184, 261.  (Retrieved from reprint version published in </a:t>
            </a:r>
            <a:r>
              <a:rPr lang="en-US" baseline="0" dirty="0" err="1" smtClean="0"/>
              <a:t>Kappan</a:t>
            </a:r>
            <a:r>
              <a:rPr lang="en-US" baseline="0" dirty="0" smtClean="0"/>
              <a:t> Digital Education, 2011, https://</a:t>
            </a:r>
            <a:r>
              <a:rPr lang="en-US" baseline="0" dirty="0" err="1" smtClean="0"/>
              <a:t>gseuphsdlibrary.files.wordpress.com</a:t>
            </a:r>
            <a:r>
              <a:rPr lang="en-US" baseline="0" dirty="0" smtClean="0"/>
              <a:t>/2013/03/what-makes-</a:t>
            </a:r>
            <a:r>
              <a:rPr lang="en-US" baseline="0" dirty="0" err="1" smtClean="0"/>
              <a:t>giftedness.pdf</a:t>
            </a:r>
            <a:r>
              <a:rPr lang="en-US" baseline="0" dirty="0" smtClean="0"/>
              <a:t>)</a:t>
            </a:r>
          </a:p>
          <a:p>
            <a:pPr marL="457200" indent="-457200"/>
            <a:endParaRPr lang="en-US" baseline="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aseline="0" dirty="0" smtClean="0"/>
              <a:t>Sternberg, R. J.  (1999). Successful intelligence: Finding a balance. </a:t>
            </a:r>
            <a:r>
              <a:rPr lang="en-US" i="1" baseline="0" dirty="0" smtClean="0"/>
              <a:t>Trends in Cognitive Science, 3</a:t>
            </a:r>
            <a:r>
              <a:rPr lang="en-US" baseline="0" dirty="0" smtClean="0"/>
              <a:t>(11), 436-442.</a:t>
            </a:r>
          </a:p>
          <a:p>
            <a:pPr marL="457200" marR="0" indent="-45720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indent="-457200"/>
            <a:r>
              <a:rPr lang="en-US" baseline="0" dirty="0" err="1" smtClean="0"/>
              <a:t>Subotnik</a:t>
            </a:r>
            <a:r>
              <a:rPr lang="en-US" baseline="0" dirty="0" smtClean="0"/>
              <a:t>, R. F., </a:t>
            </a:r>
            <a:r>
              <a:rPr lang="en-US" baseline="0" dirty="0" err="1" smtClean="0"/>
              <a:t>Olszewski-Kubilius</a:t>
            </a:r>
            <a:r>
              <a:rPr lang="en-US" baseline="0" dirty="0" smtClean="0"/>
              <a:t>, P., &amp; Worrell, F. C.  (2011).  Rethinking giftedness and gifted education: A proposed direction forward based on psychological science.  </a:t>
            </a:r>
            <a:r>
              <a:rPr lang="en-US" i="1" baseline="0" dirty="0" smtClean="0"/>
              <a:t>Psychological Science in the Public Interest, 12</a:t>
            </a:r>
            <a:r>
              <a:rPr lang="en-US" baseline="0" dirty="0" smtClean="0"/>
              <a:t>(1), 3-54.</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618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968724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9/27/2016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044566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485123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9/27/2016</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4014671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4240752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9/27/2016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15792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9/27/2016</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35642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9/27/2016</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23613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772051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1754519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9/27/2016</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1338044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9/27/2016</a:t>
            </a:fld>
            <a:endParaRPr lang="en-US"/>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39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entmap.com/article/the-parent-coach-the-importance-of-identifying-giftednes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app.leg.wa.gov/RCW/default.aspx?cite=28A.6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app.leg.wa.gov/RCW/default.aspx?cite=28A.64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pps.leg.wa.gov/rcw/default.aspx?cite=28A.185&amp;full=true#28A.185.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pps.leg.wa.gov/rcw/default.aspx?cite=28A.185&amp;full=true#28A.185.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sp>
        <p:nvSpPr>
          <p:cNvPr id="7" name="TextBox 6"/>
          <p:cNvSpPr txBox="1"/>
          <p:nvPr/>
        </p:nvSpPr>
        <p:spPr>
          <a:xfrm>
            <a:off x="795425" y="0"/>
            <a:ext cx="2088572" cy="230832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B7C333">
                    <a:lumMod val="75000"/>
                  </a:srgbClr>
                </a:solidFill>
                <a:effectLst/>
                <a:uLnTx/>
                <a:uFillTx/>
                <a:latin typeface="Calibri"/>
                <a:ea typeface="+mn-ea"/>
                <a:cs typeface="+mn-cs"/>
              </a:rPr>
              <a:t>Access and Equity: Module </a:t>
            </a:r>
            <a:r>
              <a:rPr kumimoji="0" lang="en-US" sz="3600" b="0" i="0" u="none" strike="noStrike" kern="1200" cap="none" spc="0" normalizeH="0" baseline="0" noProof="0" dirty="0">
                <a:ln>
                  <a:noFill/>
                </a:ln>
                <a:solidFill>
                  <a:srgbClr val="B7C333">
                    <a:lumMod val="75000"/>
                  </a:srgbClr>
                </a:solidFill>
                <a:effectLst/>
                <a:uLnTx/>
                <a:uFillTx/>
                <a:latin typeface="Calibri"/>
                <a:ea typeface="+mn-ea"/>
                <a:cs typeface="+mn-cs"/>
              </a:rPr>
              <a:t>1</a:t>
            </a:r>
          </a:p>
        </p:txBody>
      </p:sp>
      <p:sp>
        <p:nvSpPr>
          <p:cNvPr id="11" name="TextBox 10"/>
          <p:cNvSpPr txBox="1"/>
          <p:nvPr/>
        </p:nvSpPr>
        <p:spPr>
          <a:xfrm>
            <a:off x="51492" y="2982814"/>
            <a:ext cx="2812316"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An Overview of Identification Processes and Practices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6294035" y="5611977"/>
            <a:ext cx="24727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Revised </a:t>
            </a:r>
            <a:r>
              <a:rPr kumimoji="0" lang="en-US" sz="1800" b="0" i="0" u="none" strike="noStrike" kern="1200" cap="none" spc="0" normalizeH="0" baseline="0" noProof="0" smtClean="0">
                <a:ln>
                  <a:noFill/>
                </a:ln>
                <a:solidFill>
                  <a:srgbClr val="5D5B4E"/>
                </a:solidFill>
                <a:effectLst/>
                <a:uLnTx/>
                <a:uFillTx/>
                <a:latin typeface="Calibri"/>
                <a:ea typeface="+mn-ea"/>
                <a:cs typeface="+mn-cs"/>
              </a:rPr>
              <a:t>August 28, </a:t>
            </a:r>
            <a:r>
              <a:rPr kumimoji="0" lang="en-US" sz="1800" b="0" i="0" u="none" strike="noStrike" kern="1200" cap="none" spc="0" normalizeH="0" baseline="0" noProof="0" dirty="0">
                <a:ln>
                  <a:noFill/>
                </a:ln>
                <a:solidFill>
                  <a:srgbClr val="5D5B4E"/>
                </a:solidFill>
                <a:effectLst/>
                <a:uLnTx/>
                <a:uFillTx/>
                <a:latin typeface="Calibri"/>
                <a:ea typeface="+mn-ea"/>
                <a:cs typeface="+mn-cs"/>
              </a:rPr>
              <a:t>2016</a:t>
            </a:r>
          </a:p>
        </p:txBody>
      </p:sp>
      <p:pic>
        <p:nvPicPr>
          <p:cNvPr id="9" name="Picture 8" descr="smart-kindergartener-girl-istock.jpg">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1465"/>
          <a:stretch/>
        </p:blipFill>
        <p:spPr>
          <a:xfrm>
            <a:off x="4787381" y="1154162"/>
            <a:ext cx="3190240" cy="2705754"/>
          </a:xfrm>
          <a:prstGeom prst="rect">
            <a:avLst/>
          </a:prstGeom>
        </p:spPr>
      </p:pic>
    </p:spTree>
    <p:extLst>
      <p:ext uri="{BB962C8B-B14F-4D97-AF65-F5344CB8AC3E}">
        <p14:creationId xmlns:p14="http://schemas.microsoft.com/office/powerpoint/2010/main" val="265244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7" y="163702"/>
            <a:ext cx="8686802" cy="1885016"/>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t>WAC </a:t>
            </a:r>
            <a:r>
              <a:rPr lang="en-US" b="1" dirty="0"/>
              <a:t>392-170-035 </a:t>
            </a:r>
            <a:r>
              <a:rPr lang="en-US" b="1" dirty="0" smtClean="0">
                <a:solidFill>
                  <a:srgbClr val="FF0000"/>
                </a:solidFill>
              </a:rPr>
              <a:t/>
            </a:r>
            <a:br>
              <a:rPr lang="en-US" b="1" dirty="0" smtClean="0">
                <a:solidFill>
                  <a:srgbClr val="FF0000"/>
                </a:solidFill>
              </a:rPr>
            </a:br>
            <a:r>
              <a:rPr lang="en-US" b="1" dirty="0" smtClean="0">
                <a:solidFill>
                  <a:srgbClr val="FF0000"/>
                </a:solidFill>
              </a:rPr>
              <a:t>Washington State-Definition </a:t>
            </a:r>
            <a:r>
              <a:rPr lang="en-US" b="1" dirty="0">
                <a:solidFill>
                  <a:srgbClr val="FF0000"/>
                </a:solidFill>
              </a:rPr>
              <a:t>of Students Who Are Highly Capable</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198" y="1821828"/>
            <a:ext cx="8305801" cy="3916363"/>
          </a:xfrm>
        </p:spPr>
        <p:txBody>
          <a:bodyPr>
            <a:noAutofit/>
          </a:bodyPr>
          <a:lstStyle/>
          <a:p>
            <a:r>
              <a:rPr lang="en-US" sz="2800" smtClean="0"/>
              <a:t>Highly capable students are students who </a:t>
            </a:r>
            <a:r>
              <a:rPr lang="en-US" sz="2800" b="1" u="sng" smtClean="0">
                <a:solidFill>
                  <a:srgbClr val="FF0000"/>
                </a:solidFill>
              </a:rPr>
              <a:t>perform or show potential </a:t>
            </a:r>
            <a:r>
              <a:rPr lang="en-US" sz="2800" smtClean="0"/>
              <a:t>for performing at significantly advanced academic levels when compared with others of their age, experiences, or environments. Outstanding abilities are seen within students' general intellectual aptitudes, specific academic abilities, and/or creative productivities within a specific domain. </a:t>
            </a:r>
            <a:r>
              <a:rPr lang="en-US" sz="2800"/>
              <a:t>These students are present not only in the general populace, but are present within all protected classes according to chapters </a:t>
            </a:r>
            <a:r>
              <a:rPr lang="en-US" sz="2800" b="1">
                <a:hlinkClick r:id="rId3"/>
              </a:rPr>
              <a:t>28A.640 and </a:t>
            </a:r>
            <a:r>
              <a:rPr lang="en-US" sz="2800" b="1">
                <a:hlinkClick r:id="rId4"/>
              </a:rPr>
              <a:t>28A.642 RCW.</a:t>
            </a:r>
            <a:endParaRPr lang="en-US" sz="2800" smtClean="0"/>
          </a:p>
          <a:p>
            <a:r>
              <a:rPr lang="en-US" sz="2800" smtClean="0"/>
              <a:t> </a:t>
            </a:r>
          </a:p>
          <a:p>
            <a:endParaRPr lang="en-US" sz="280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p:cNvSpPr txBox="1"/>
          <p:nvPr/>
        </p:nvSpPr>
        <p:spPr>
          <a:xfrm>
            <a:off x="457199" y="6096000"/>
            <a:ext cx="33528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392-170-035</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54664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636105"/>
            <a:ext cx="6508377" cy="1143000"/>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WAC 392-170-036</a:t>
            </a:r>
            <a:r>
              <a:rPr lang="en-US" b="1" dirty="0" smtClean="0">
                <a:solidFill>
                  <a:srgbClr val="FF0000"/>
                </a:solidFill>
              </a:rPr>
              <a:t/>
            </a:r>
            <a:br>
              <a:rPr lang="en-US" b="1" dirty="0" smtClean="0">
                <a:solidFill>
                  <a:srgbClr val="FF0000"/>
                </a:solidFill>
              </a:rPr>
            </a:br>
            <a:r>
              <a:rPr lang="en-US" b="1" dirty="0" smtClean="0">
                <a:solidFill>
                  <a:srgbClr val="FF0000"/>
                </a:solidFill>
              </a:rPr>
              <a:t>Learning Characteristics</a:t>
            </a:r>
            <a:r>
              <a:rPr lang="en-US" b="1" dirty="0" smtClean="0"/>
              <a:t/>
            </a:r>
            <a:br>
              <a:rPr lang="en-US" b="1" dirty="0" smtClean="0"/>
            </a:br>
            <a:endParaRPr lang="en-US" sz="2000" b="1" dirty="0"/>
          </a:p>
        </p:txBody>
      </p:sp>
      <p:sp>
        <p:nvSpPr>
          <p:cNvPr id="3" name="Content Placeholder 2"/>
          <p:cNvSpPr>
            <a:spLocks noGrp="1"/>
          </p:cNvSpPr>
          <p:nvPr>
            <p:ph idx="1"/>
          </p:nvPr>
        </p:nvSpPr>
        <p:spPr>
          <a:xfrm>
            <a:off x="228599" y="2057400"/>
            <a:ext cx="8915401" cy="4800600"/>
          </a:xfrm>
        </p:spPr>
        <p:txBody>
          <a:bodyPr>
            <a:normAutofit/>
          </a:bodyPr>
          <a:lstStyle/>
          <a:p>
            <a:pPr>
              <a:buNone/>
            </a:pPr>
            <a:r>
              <a:rPr lang="en-US" dirty="0" smtClean="0"/>
              <a:t>	</a:t>
            </a:r>
            <a:r>
              <a:rPr lang="en-US" sz="2400" b="1" dirty="0"/>
              <a:t>Students who are highly capable may possess, but are not limited to, these learning characteristics</a:t>
            </a:r>
            <a:r>
              <a:rPr lang="en-US" sz="2400" b="1" dirty="0" smtClean="0"/>
              <a:t>:</a:t>
            </a:r>
          </a:p>
          <a:p>
            <a:pPr marL="457200" indent="-457200">
              <a:buAutoNum type="arabicPeriod"/>
            </a:pPr>
            <a:r>
              <a:rPr lang="en-US" sz="2162" dirty="0" smtClean="0"/>
              <a:t>Capacity to learn with </a:t>
            </a:r>
            <a:r>
              <a:rPr lang="en-US" sz="2162" b="1" dirty="0" smtClean="0"/>
              <a:t>unusual depth of understanding</a:t>
            </a:r>
            <a:r>
              <a:rPr lang="en-US" sz="2162" dirty="0" smtClean="0"/>
              <a:t>, to </a:t>
            </a:r>
            <a:r>
              <a:rPr lang="en-US" sz="2162" b="1" dirty="0" smtClean="0"/>
              <a:t>retain what has been learned, </a:t>
            </a:r>
            <a:r>
              <a:rPr lang="en-US" sz="2162" dirty="0" smtClean="0"/>
              <a:t>and to </a:t>
            </a:r>
            <a:r>
              <a:rPr lang="en-US" sz="2162" b="1" dirty="0" smtClean="0"/>
              <a:t>transfer learning to new situations;</a:t>
            </a:r>
            <a:endParaRPr lang="en-US" sz="2162" dirty="0" smtClean="0"/>
          </a:p>
          <a:p>
            <a:pPr marL="457200" indent="-457200">
              <a:buAutoNum type="arabicPeriod"/>
            </a:pPr>
            <a:r>
              <a:rPr lang="en-US" sz="2162" dirty="0" smtClean="0"/>
              <a:t>Capacity and willingness to </a:t>
            </a:r>
            <a:r>
              <a:rPr lang="en-US" sz="2162" b="1" dirty="0" smtClean="0"/>
              <a:t>deal with increasing levels of abstraction and complexity </a:t>
            </a:r>
            <a:r>
              <a:rPr lang="en-US" sz="2162" dirty="0" smtClean="0"/>
              <a:t>earlier than their chronological peers;</a:t>
            </a:r>
          </a:p>
          <a:p>
            <a:pPr marL="457200" indent="-457200">
              <a:buAutoNum type="arabicPeriod"/>
            </a:pPr>
            <a:r>
              <a:rPr lang="en-US" sz="2162" dirty="0" smtClean="0"/>
              <a:t>Creative ability to </a:t>
            </a:r>
            <a:r>
              <a:rPr lang="en-US" sz="2162" b="1" dirty="0" smtClean="0"/>
              <a:t>make unusual connections </a:t>
            </a:r>
            <a:r>
              <a:rPr lang="en-US" sz="2162" dirty="0" smtClean="0"/>
              <a:t>among ideas and concepts;</a:t>
            </a:r>
          </a:p>
          <a:p>
            <a:pPr marL="457200" indent="-457200">
              <a:buAutoNum type="arabicPeriod"/>
            </a:pPr>
            <a:r>
              <a:rPr lang="en-US" sz="2162" dirty="0" smtClean="0"/>
              <a:t>Ability to </a:t>
            </a:r>
            <a:r>
              <a:rPr lang="en-US" sz="2162" b="1" dirty="0" smtClean="0"/>
              <a:t>learn quickly in their area(s) of intellectual strength</a:t>
            </a:r>
            <a:r>
              <a:rPr lang="en-US" sz="2162" dirty="0" smtClean="0"/>
              <a:t>; and</a:t>
            </a:r>
          </a:p>
          <a:p>
            <a:pPr marL="457200" indent="-457200">
              <a:buAutoNum type="arabicPeriod"/>
            </a:pPr>
            <a:r>
              <a:rPr lang="en-US" sz="2162" dirty="0" smtClean="0"/>
              <a:t>Capacity for </a:t>
            </a:r>
            <a:r>
              <a:rPr lang="en-US" sz="2162" b="1" dirty="0" smtClean="0"/>
              <a:t>intense concentration and/or focus.</a:t>
            </a:r>
            <a:r>
              <a:rPr lang="en-US" sz="2162" dirty="0" smtClean="0"/>
              <a:t> </a:t>
            </a:r>
            <a:endParaRPr lang="en-US" sz="2162"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8621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152400" y="326031"/>
            <a:ext cx="746760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D5B4E"/>
                </a:solidFill>
                <a:effectLst/>
                <a:uLnTx/>
                <a:uFillTx/>
                <a:latin typeface="Calibri"/>
                <a:ea typeface="+mn-ea"/>
                <a:cs typeface="+mn-cs"/>
              </a:rPr>
              <a:t>WAC 392-170-07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Multidisciplinary Selection Committee</a:t>
            </a:r>
          </a:p>
        </p:txBody>
      </p:sp>
      <p:sp>
        <p:nvSpPr>
          <p:cNvPr id="8" name="TextBox 7"/>
          <p:cNvSpPr txBox="1"/>
          <p:nvPr/>
        </p:nvSpPr>
        <p:spPr>
          <a:xfrm>
            <a:off x="152400" y="2057400"/>
            <a:ext cx="815340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The</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 </a:t>
            </a:r>
            <a:r>
              <a:rPr kumimoji="0" lang="en-US" sz="2000" b="0" i="0" u="sng" strike="noStrike" kern="1200" cap="none" spc="0" normalizeH="0" baseline="0" noProof="0" dirty="0" smtClean="0">
                <a:ln>
                  <a:noFill/>
                </a:ln>
                <a:solidFill>
                  <a:srgbClr val="5D5B4E"/>
                </a:solidFill>
                <a:effectLst/>
                <a:uLnTx/>
                <a:uFillTx/>
                <a:latin typeface="Calibri"/>
                <a:ea typeface="+mn-ea"/>
                <a:cs typeface="+mn-cs"/>
              </a:rPr>
              <a:t>multidisciplinary selection committee </a:t>
            </a: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for the final selection of the most highly capable students for participation in the district's program for highly capable students shall consist of the following professionals: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5D5B4E"/>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special teacher:</a:t>
            </a: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 Provided, that if a special teacher is not available, </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a classroom teacher shall be appointed;</a:t>
            </a:r>
            <a:endParaRPr kumimoji="0" lang="en-US" sz="2000" b="0" i="0" u="none" strike="noStrike" kern="1200" cap="none" spc="0" normalizeH="0" baseline="0" noProof="0" dirty="0" smtClean="0">
              <a:ln>
                <a:noFill/>
              </a:ln>
              <a:solidFill>
                <a:srgbClr val="5D5B4E"/>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psychologist or other qualified practitioner with the training to interpret cognitive and achievement test results;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certificated coordinator/administrator with responsibility for the supervision of the district's program for highly capable students; and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Such additional professionals, if any, the district deems desirable.  </a:t>
            </a:r>
            <a:endParaRPr kumimoji="0" lang="en-US" sz="20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3075911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Special Teacher</a:t>
            </a:r>
            <a:endParaRPr lang="en-US" b="1">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p:cNvSpPr txBox="1"/>
          <p:nvPr/>
        </p:nvSpPr>
        <p:spPr>
          <a:xfrm>
            <a:off x="1063487" y="1967947"/>
            <a:ext cx="746760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5D5B4E"/>
                </a:solidFill>
                <a:effectLst/>
                <a:uLnTx/>
                <a:uFillTx/>
                <a:latin typeface="Calibri"/>
                <a:ea typeface="+mn-ea"/>
                <a:cs typeface="+mn-cs"/>
              </a:rPr>
              <a:t>A special teacher is a teacher who has </a:t>
            </a:r>
            <a:r>
              <a:rPr kumimoji="0" lang="en-US" sz="2400" b="1" i="0" u="none" strike="noStrike" kern="1200" cap="none" spc="0" normalizeH="0" baseline="0" noProof="0" smtClean="0">
                <a:ln>
                  <a:noFill/>
                </a:ln>
                <a:solidFill>
                  <a:srgbClr val="5D5B4E"/>
                </a:solidFill>
                <a:effectLst/>
                <a:uLnTx/>
                <a:uFillTx/>
                <a:latin typeface="Calibri"/>
                <a:ea typeface="+mn-ea"/>
                <a:cs typeface="+mn-cs"/>
              </a:rPr>
              <a:t>training, experience, advanced skills, and knowledge in the education of highly capable students</a:t>
            </a:r>
            <a:r>
              <a:rPr kumimoji="0" lang="en-US" sz="2400" b="0" i="0" u="none" strike="noStrike" kern="1200" cap="none" spc="0" normalizeH="0" baseline="0" noProof="0" smtClean="0">
                <a:ln>
                  <a:noFill/>
                </a:ln>
                <a:solidFill>
                  <a:srgbClr val="5D5B4E"/>
                </a:solidFill>
                <a:effectLst/>
                <a:uLnTx/>
                <a:uFillTx/>
                <a:latin typeface="Calibri"/>
                <a:ea typeface="+mn-ea"/>
                <a:cs typeface="+mn-cs"/>
              </a:rPr>
              <a:t>. Areas of competence should include knowledge of the following: </a:t>
            </a:r>
            <a:r>
              <a:rPr kumimoji="0" lang="en-US" sz="2400" b="1" i="0" u="none" strike="noStrike" kern="1200" cap="none" spc="0" normalizeH="0" baseline="0" noProof="0" smtClean="0">
                <a:ln>
                  <a:noFill/>
                </a:ln>
                <a:solidFill>
                  <a:srgbClr val="5D5B4E"/>
                </a:solidFill>
                <a:effectLst/>
                <a:uLnTx/>
                <a:uFillTx/>
                <a:latin typeface="Calibri"/>
                <a:ea typeface="+mn-ea"/>
                <a:cs typeface="+mn-cs"/>
              </a:rPr>
              <a:t>Identification procedures, academic, social and emotional characteristics, program design and delivery, instructional practices, student assessment, and program evaluation.</a:t>
            </a:r>
            <a:r>
              <a:rPr kumimoji="0" lang="en-US" sz="24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2400" b="0" i="0" u="none" strike="noStrike" kern="1200" cap="none" spc="0" normalizeH="0" baseline="0" noProof="0">
              <a:ln>
                <a:noFill/>
              </a:ln>
              <a:solidFill>
                <a:srgbClr val="5D5B4E"/>
              </a:solidFill>
              <a:effectLst/>
              <a:uLnTx/>
              <a:uFillTx/>
              <a:latin typeface="Calibri"/>
              <a:ea typeface="+mn-ea"/>
              <a:cs typeface="+mn-cs"/>
            </a:endParaRPr>
          </a:p>
        </p:txBody>
      </p:sp>
      <p:sp>
        <p:nvSpPr>
          <p:cNvPr id="6" name="TextBox 5"/>
          <p:cNvSpPr txBox="1"/>
          <p:nvPr/>
        </p:nvSpPr>
        <p:spPr>
          <a:xfrm>
            <a:off x="685800" y="6019800"/>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392-170-038</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29326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Activity 1: Reflection-Becoming More Aware of the NAGC Pre-K- Grade 12 Gifted Programming Standards</a:t>
            </a:r>
            <a:endParaRPr lang="en-US" b="1"/>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185530" y="1737363"/>
            <a:ext cx="871993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It </a:t>
            </a:r>
            <a:r>
              <a:rPr kumimoji="0" lang="en-US" sz="1800" b="0" i="0" u="none" strike="noStrike" kern="1200" cap="none" spc="0" normalizeH="0" baseline="0" noProof="0" dirty="0">
                <a:ln>
                  <a:noFill/>
                </a:ln>
                <a:solidFill>
                  <a:srgbClr val="5D5B4E"/>
                </a:solidFill>
                <a:effectLst/>
                <a:uLnTx/>
                <a:uFillTx/>
                <a:latin typeface="Calibri"/>
                <a:ea typeface="+mn-ea"/>
                <a:cs typeface="+mn-cs"/>
              </a:rPr>
              <a:t>is not uncommon to hear the question asked, “What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are the quality indicators for comprehensive programming </a:t>
            </a:r>
            <a:r>
              <a:rPr kumimoji="0" lang="en-US" sz="1800" b="0" i="0" u="none" strike="noStrike" kern="1200" cap="none" spc="0" normalizeH="0" baseline="0" noProof="0" dirty="0">
                <a:ln>
                  <a:noFill/>
                </a:ln>
                <a:solidFill>
                  <a:srgbClr val="5D5B4E"/>
                </a:solidFill>
                <a:effectLst/>
                <a:uLnTx/>
                <a:uFillTx/>
                <a:latin typeface="Calibri"/>
                <a:ea typeface="+mn-ea"/>
                <a:cs typeface="+mn-cs"/>
              </a:rPr>
              <a:t>for highly capable students?”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Download the </a:t>
            </a:r>
            <a:r>
              <a:rPr kumimoji="0" lang="en-US" sz="1800" b="0" i="0" u="none" strike="noStrike" kern="1200" cap="none" spc="0" normalizeH="0" baseline="0" noProof="0" dirty="0">
                <a:ln>
                  <a:noFill/>
                </a:ln>
                <a:solidFill>
                  <a:srgbClr val="5D5B4E"/>
                </a:solidFill>
                <a:effectLst/>
                <a:uLnTx/>
                <a:uFillTx/>
                <a:latin typeface="Calibri"/>
                <a:ea typeface="+mn-ea"/>
                <a:cs typeface="+mn-cs"/>
              </a:rPr>
              <a:t>following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NAGC Pre-K-Grade 12 </a:t>
            </a:r>
            <a:r>
              <a:rPr kumimoji="0" lang="en-US" sz="1800" b="0" i="0" u="none" strike="noStrike" kern="1200" cap="none" spc="0" normalizeH="0" baseline="0" noProof="0" dirty="0">
                <a:ln>
                  <a:noFill/>
                </a:ln>
                <a:solidFill>
                  <a:srgbClr val="5D5B4E"/>
                </a:solidFill>
                <a:effectLst/>
                <a:uLnTx/>
                <a:uFillTx/>
                <a:latin typeface="Calibri"/>
                <a:ea typeface="+mn-ea"/>
                <a:cs typeface="+mn-cs"/>
              </a:rPr>
              <a:t>Gifted Programming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Standards (2010) and have your team consider this broad question while examining what these standards recommend.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Access </a:t>
            </a:r>
            <a:r>
              <a:rPr kumimoji="0" lang="en-US" sz="1800" b="0" i="0" u="none" strike="noStrike" kern="1200" cap="none" spc="0" normalizeH="0" baseline="0" noProof="0" dirty="0">
                <a:ln>
                  <a:noFill/>
                </a:ln>
                <a:solidFill>
                  <a:srgbClr val="5D5B4E"/>
                </a:solidFill>
                <a:effectLst/>
                <a:uLnTx/>
                <a:uFillTx/>
                <a:latin typeface="Calibri"/>
                <a:ea typeface="+mn-ea"/>
                <a:cs typeface="+mn-cs"/>
              </a:rPr>
              <a:t>the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Gifted Programming Standards under the Resource section in Module 1 on our website.) </a:t>
            </a:r>
            <a:r>
              <a:rPr kumimoji="0" lang="en-US" sz="1800" b="0" i="0" u="sng" strike="noStrike" kern="1200" cap="none" spc="0" normalizeH="0" baseline="0" noProof="0" dirty="0" smtClean="0">
                <a:ln>
                  <a:noFill/>
                </a:ln>
                <a:solidFill>
                  <a:srgbClr val="5D5B4E"/>
                </a:solidFill>
                <a:effectLst/>
                <a:uLnTx/>
                <a:uFillTx/>
                <a:latin typeface="Calibri"/>
                <a:ea typeface="+mn-ea"/>
                <a:cs typeface="+mn-cs"/>
              </a:rPr>
              <a:t>Use </a:t>
            </a:r>
            <a:r>
              <a:rPr kumimoji="0" lang="en-US" sz="1800" b="0" i="0" u="sng" strike="noStrike" kern="1200" cap="none" spc="0" normalizeH="0" baseline="0" noProof="0" dirty="0">
                <a:ln>
                  <a:noFill/>
                </a:ln>
                <a:solidFill>
                  <a:srgbClr val="5D5B4E"/>
                </a:solidFill>
                <a:effectLst/>
                <a:uLnTx/>
                <a:uFillTx/>
                <a:latin typeface="Calibri"/>
                <a:ea typeface="+mn-ea"/>
                <a:cs typeface="+mn-cs"/>
              </a:rPr>
              <a:t>these questions to guide your thinking:</a:t>
            </a:r>
            <a:endParaRPr kumimoji="0" lang="en-US" sz="1800" b="0" i="0" u="sng"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examining the standards, how do your school district’s standards compare?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assessing your implementation of these standards, what are your strengths? Areas for improvement?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Which student outcomes are currently addressed through the services you provide?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action plans might you consider taking?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373926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1131377"/>
          </a:xfrm>
        </p:spPr>
        <p:txBody>
          <a:bodyPr>
            <a:noAutofit/>
          </a:bodyPr>
          <a:lstStyle/>
          <a:p>
            <a:r>
              <a:rPr lang="en-US" sz="3200" b="1" smtClean="0"/>
              <a:t>Activity 2: Reflection-Becoming More Aware of the Snapshot Survey of Gifted Programming Effectiveness Factors</a:t>
            </a:r>
            <a:endParaRPr lang="en-US" sz="3200" b="1"/>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685800" y="6019800"/>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392-170-038</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7" name="TextBox 6"/>
          <p:cNvSpPr txBox="1"/>
          <p:nvPr/>
        </p:nvSpPr>
        <p:spPr>
          <a:xfrm>
            <a:off x="201764" y="1635599"/>
            <a:ext cx="8786192"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5D5B4E"/>
                </a:solidFill>
                <a:effectLst/>
                <a:uLnTx/>
                <a:uFillTx/>
                <a:latin typeface="Calibri"/>
                <a:ea typeface="+mn-ea"/>
                <a:cs typeface="+mn-cs"/>
              </a:rPr>
              <a:t>The </a:t>
            </a:r>
            <a:r>
              <a:rPr kumimoji="0" lang="en-US" sz="1800" b="0" i="1" u="none" strike="noStrike" kern="1200" cap="none" spc="0" normalizeH="0" baseline="0" noProof="0" dirty="0">
                <a:ln>
                  <a:noFill/>
                </a:ln>
                <a:solidFill>
                  <a:srgbClr val="5D5B4E"/>
                </a:solidFill>
                <a:effectLst/>
                <a:uLnTx/>
                <a:uFillTx/>
                <a:latin typeface="Calibri"/>
                <a:ea typeface="+mn-ea"/>
                <a:cs typeface="+mn-cs"/>
              </a:rPr>
              <a:t>Snapshot Survey of Gifted Programming Effectiveness Factors </a:t>
            </a:r>
            <a:r>
              <a:rPr kumimoji="0" lang="en-US" sz="1800" b="0" i="0" u="none" strike="noStrike" kern="1200" cap="none" spc="0" normalizeH="0" baseline="0" noProof="0" dirty="0">
                <a:ln>
                  <a:noFill/>
                </a:ln>
                <a:solidFill>
                  <a:srgbClr val="5D5B4E"/>
                </a:solidFill>
                <a:effectLst/>
                <a:uLnTx/>
                <a:uFillTx/>
                <a:latin typeface="Calibri"/>
                <a:ea typeface="+mn-ea"/>
                <a:cs typeface="+mn-cs"/>
              </a:rPr>
              <a:t>(Lord &amp; </a:t>
            </a:r>
            <a:r>
              <a:rPr kumimoji="0" lang="en-US" sz="1800" b="0" i="0" u="none" strike="noStrike" kern="1200" cap="none" spc="0" normalizeH="0" baseline="0" noProof="0" dirty="0" err="1">
                <a:ln>
                  <a:noFill/>
                </a:ln>
                <a:solidFill>
                  <a:srgbClr val="5D5B4E"/>
                </a:solidFill>
                <a:effectLst/>
                <a:uLnTx/>
                <a:uFillTx/>
                <a:latin typeface="Calibri"/>
                <a:ea typeface="+mn-ea"/>
                <a:cs typeface="+mn-cs"/>
              </a:rPr>
              <a:t>Cotabish</a:t>
            </a:r>
            <a:r>
              <a:rPr kumimoji="0" lang="en-US" sz="1800" b="0" i="0" u="none" strike="noStrike" kern="1200" cap="none" spc="0" normalizeH="0" baseline="0" noProof="0" dirty="0">
                <a:ln>
                  <a:noFill/>
                </a:ln>
                <a:solidFill>
                  <a:srgbClr val="5D5B4E"/>
                </a:solidFill>
                <a:effectLst/>
                <a:uLnTx/>
                <a:uFillTx/>
                <a:latin typeface="Calibri"/>
                <a:ea typeface="+mn-ea"/>
                <a:cs typeface="+mn-cs"/>
              </a:rPr>
              <a:t>, 2010) is a tool educators can use to (a) assess the extent to which their programs employ best practices as identified by national standards, (b) rate the extent to which changes in current practices on specific standards would likely improve student outcomes, and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c)</a:t>
            </a:r>
            <a:r>
              <a:rPr kumimoji="0" lang="de-DE" sz="1800" b="0" i="0" u="none" strike="noStrike" kern="1200" cap="none" spc="0" normalizeH="0" baseline="0" noProof="0" dirty="0">
                <a:ln>
                  <a:noFill/>
                </a:ln>
                <a:solidFill>
                  <a:srgbClr val="5D5B4E"/>
                </a:solidFill>
                <a:effectLst/>
                <a:uLnTx/>
                <a:uFillTx/>
                <a:latin typeface="Calibri"/>
                <a:ea typeface="+mn-ea"/>
                <a:cs typeface="+mn-cs"/>
              </a:rPr>
              <a:t> </a:t>
            </a:r>
            <a:r>
              <a:rPr kumimoji="0" lang="de-DE" sz="1800" b="0" i="0" u="none" strike="noStrike" kern="1200" cap="none" spc="0" normalizeH="0" baseline="0" noProof="0" dirty="0" err="1" smtClean="0">
                <a:ln>
                  <a:noFill/>
                </a:ln>
                <a:solidFill>
                  <a:srgbClr val="5D5B4E"/>
                </a:solidFill>
                <a:effectLst/>
                <a:uLnTx/>
                <a:uFillTx/>
                <a:latin typeface="Calibri"/>
                <a:ea typeface="+mn-ea"/>
                <a:cs typeface="+mn-cs"/>
              </a:rPr>
              <a:t>determine</a:t>
            </a:r>
            <a:r>
              <a:rPr kumimoji="0" lang="de-DE"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de-DE" sz="1800" b="0" i="0" u="none" strike="noStrike" kern="1200" cap="none" spc="0" normalizeH="0" baseline="0" noProof="0" dirty="0">
                <a:ln>
                  <a:noFill/>
                </a:ln>
                <a:solidFill>
                  <a:srgbClr val="5D5B4E"/>
                </a:solidFill>
                <a:effectLst/>
                <a:uLnTx/>
                <a:uFillTx/>
                <a:latin typeface="Calibri"/>
                <a:ea typeface="+mn-ea"/>
                <a:cs typeface="+mn-cs"/>
              </a:rPr>
              <a:t>the amount of effort it would take to significantly modify their practices and/or develop new initiatives targeting specific evidenced-based practices.</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Locate the </a:t>
            </a:r>
            <a:r>
              <a:rPr kumimoji="0" lang="en-US" sz="1800" b="0" i="1" u="none" strike="noStrike" kern="1200" cap="none" spc="0" normalizeH="0" baseline="0" noProof="0" dirty="0" smtClean="0">
                <a:ln>
                  <a:noFill/>
                </a:ln>
                <a:solidFill>
                  <a:srgbClr val="5D5B4E"/>
                </a:solidFill>
                <a:effectLst/>
                <a:uLnTx/>
                <a:uFillTx/>
                <a:latin typeface="Calibri"/>
                <a:ea typeface="+mn-ea"/>
                <a:cs typeface="+mn-cs"/>
              </a:rPr>
              <a:t>Snapshot Survey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the Resources section of Module 1 and consider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have you found to be your general program strengths and areas for improvement?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new directions or new components do you need to consider adding?</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403725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9/27/2016</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16</a:t>
            </a:fld>
            <a:endParaRPr lang="en-US"/>
          </a:p>
        </p:txBody>
      </p:sp>
      <p:sp>
        <p:nvSpPr>
          <p:cNvPr id="9" name="TextBox 8"/>
          <p:cNvSpPr txBox="1"/>
          <p:nvPr/>
        </p:nvSpPr>
        <p:spPr>
          <a:xfrm>
            <a:off x="822960" y="1882588"/>
            <a:ext cx="7769711" cy="1200329"/>
          </a:xfrm>
          <a:prstGeom prst="rect">
            <a:avLst/>
          </a:prstGeom>
          <a:noFill/>
        </p:spPr>
        <p:txBody>
          <a:bodyPr wrap="square" rtlCol="0">
            <a:spAutoFit/>
          </a:bodyPr>
          <a:lstStyle/>
          <a:p>
            <a:r>
              <a:rPr lang="en-US" dirty="0" smtClean="0"/>
              <a:t>Images: </a:t>
            </a:r>
            <a:r>
              <a:rPr lang="en-US" dirty="0">
                <a:latin typeface="Calibri" charset="0"/>
                <a:ea typeface="ＭＳ Ｐゴシック" charset="0"/>
                <a:cs typeface="ＭＳ Ｐゴシック" charset="0"/>
              </a:rPr>
              <a:t>https://www.parentmap.com/article/the-parent-coach-the-importance-of-identifying-giftedness</a:t>
            </a:r>
          </a:p>
          <a:p>
            <a:endParaRPr lang="en-US" dirty="0" smtClean="0"/>
          </a:p>
          <a:p>
            <a:r>
              <a:rPr lang="en-US" dirty="0" smtClean="0"/>
              <a:t>Research: </a:t>
            </a:r>
            <a:endParaRPr lang="en-US" dirty="0"/>
          </a:p>
        </p:txBody>
      </p:sp>
    </p:spTree>
    <p:extLst>
      <p:ext uri="{BB962C8B-B14F-4D97-AF65-F5344CB8AC3E}">
        <p14:creationId xmlns:p14="http://schemas.microsoft.com/office/powerpoint/2010/main" val="46192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5160" y="-361094"/>
            <a:ext cx="7543800" cy="1450757"/>
          </a:xfrm>
        </p:spPr>
        <p:txBody>
          <a:bodyPr/>
          <a:lstStyle/>
          <a:p>
            <a:r>
              <a:rPr lang="en-US" b="1" dirty="0" smtClean="0"/>
              <a:t>Description of Module: An Overview of Identification Processes and Practices</a:t>
            </a:r>
            <a:endParaRPr lang="en-US" b="1" dirty="0"/>
          </a:p>
        </p:txBody>
      </p:sp>
      <p:sp>
        <p:nvSpPr>
          <p:cNvPr id="3" name="Content Placeholder 2"/>
          <p:cNvSpPr>
            <a:spLocks noGrp="1"/>
          </p:cNvSpPr>
          <p:nvPr>
            <p:ph idx="1"/>
          </p:nvPr>
        </p:nvSpPr>
        <p:spPr>
          <a:xfrm>
            <a:off x="215900" y="1147237"/>
            <a:ext cx="8674100" cy="3616603"/>
          </a:xfrm>
        </p:spPr>
        <p:txBody>
          <a:bodyPr>
            <a:noAutofit/>
          </a:bodyPr>
          <a:lstStyle/>
          <a:p>
            <a:r>
              <a:rPr lang="en-US" sz="1400" dirty="0" smtClean="0"/>
              <a:t>The state of Washington is on the cutting edge of gifted education as it recognizes that “</a:t>
            </a:r>
            <a:r>
              <a:rPr lang="en-US" sz="1400" dirty="0" smtClean="0">
                <a:solidFill>
                  <a:schemeClr val="tx1"/>
                </a:solidFill>
              </a:rPr>
              <a:t>for highly capable students, access to accelerated learning and enhanced instruction </a:t>
            </a:r>
            <a:r>
              <a:rPr lang="en-US" sz="1400" b="1" dirty="0" smtClean="0">
                <a:solidFill>
                  <a:srgbClr val="FF0000"/>
                </a:solidFill>
              </a:rPr>
              <a:t>is access to a basic education,</a:t>
            </a:r>
            <a:r>
              <a:rPr lang="en-US" sz="1400" dirty="0" smtClean="0">
                <a:solidFill>
                  <a:schemeClr val="tx1"/>
                </a:solidFill>
              </a:rPr>
              <a:t>” (</a:t>
            </a:r>
            <a:r>
              <a:rPr lang="pl-PL" sz="1400" u="sng" dirty="0" smtClean="0">
                <a:hlinkClick r:id="rId3"/>
              </a:rPr>
              <a:t>RCW 28A.185.020). </a:t>
            </a:r>
            <a:r>
              <a:rPr lang="en-US" sz="1400" dirty="0" smtClean="0"/>
              <a:t>This requires schools, teachers, and districts to identify and serve the advanced learning needs of these students through a variety of services. Rather than identifying students as highly capable for one specific program, the law requires appropriate services that take into account students’ unique needs and capabilities. </a:t>
            </a:r>
          </a:p>
          <a:p>
            <a:r>
              <a:rPr lang="en-US" sz="1400" dirty="0" smtClean="0"/>
              <a:t>This </a:t>
            </a:r>
            <a:r>
              <a:rPr lang="en-US" sz="1400" dirty="0"/>
              <a:t>module explains the identification process of highly capable students in the State of Washington. It also introduces a paradigm shift in </a:t>
            </a:r>
            <a:r>
              <a:rPr lang="en-US" sz="1400" dirty="0" smtClean="0"/>
              <a:t>thinking to match the requirements of the new law. Participants will explore the complexity of the decisions educators must </a:t>
            </a:r>
            <a:r>
              <a:rPr lang="en-US" sz="1400" dirty="0"/>
              <a:t>make when </a:t>
            </a:r>
            <a:r>
              <a:rPr lang="en-US" sz="1400" dirty="0" smtClean="0"/>
              <a:t>developing comprehensive identification plans that match student learning needs K</a:t>
            </a:r>
            <a:r>
              <a:rPr lang="en-US" sz="1400" dirty="0"/>
              <a:t>-12.</a:t>
            </a:r>
            <a:endParaRPr lang="en-US" sz="1400" dirty="0" smtClean="0"/>
          </a:p>
          <a:p>
            <a:r>
              <a:rPr lang="en-US" sz="1400" dirty="0" smtClean="0"/>
              <a:t>This module aligns with the following NAGC Pre-K-Grade 12 Gifted Programming Standards - Standard 2: Assessment</a:t>
            </a:r>
          </a:p>
          <a:p>
            <a:pPr marL="493776" lvl="1" indent="-342900">
              <a:buFont typeface="+mj-lt"/>
              <a:buAutoNum type="arabicPeriod"/>
            </a:pPr>
            <a:r>
              <a:rPr lang="en-US" sz="1250" dirty="0"/>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r>
              <a:rPr lang="en-US" sz="1250" dirty="0" smtClean="0"/>
              <a:t>.</a:t>
            </a:r>
            <a:endParaRPr lang="en-US" sz="1250" dirty="0"/>
          </a:p>
          <a:p>
            <a:pPr marL="493776" lvl="1" indent="-342900">
              <a:buFont typeface="+mj-lt"/>
              <a:buAutoNum type="arabicPeriod"/>
            </a:pPr>
            <a:r>
              <a:rPr lang="en-US" sz="1250" dirty="0" smtClean="0"/>
              <a:t>Educators </a:t>
            </a:r>
            <a:r>
              <a:rPr lang="en-US" sz="1250" dirty="0"/>
              <a:t>select and use multiple assessments that measure diverse abilities, talents, and strengths that are based on current theories, models, and research</a:t>
            </a:r>
            <a:r>
              <a:rPr lang="en-US" sz="1250" dirty="0" smtClean="0"/>
              <a:t>.</a:t>
            </a:r>
            <a:endParaRPr lang="en-US" sz="1250" dirty="0"/>
          </a:p>
          <a:p>
            <a:pPr marL="493776" lvl="1" indent="-342900">
              <a:buFont typeface="+mj-lt"/>
              <a:buAutoNum type="arabicPeriod"/>
            </a:pPr>
            <a:r>
              <a:rPr lang="en-US" sz="1250" dirty="0" smtClean="0"/>
              <a:t>Assessments </a:t>
            </a:r>
            <a:r>
              <a:rPr lang="en-US" sz="1250" dirty="0"/>
              <a:t>provide qualitative and quantitative information from a variety of sources, including off-level testing, are nonbiased and equitable, and are technically adequate for the purpose</a:t>
            </a:r>
            <a:r>
              <a:rPr lang="en-US" sz="1250" dirty="0" smtClean="0"/>
              <a:t>.</a:t>
            </a:r>
            <a:endParaRPr lang="en-US" sz="1250" dirty="0"/>
          </a:p>
          <a:p>
            <a:pPr marL="493776" lvl="1" indent="-342900">
              <a:buFont typeface="+mj-lt"/>
              <a:buAutoNum type="arabicPeriod"/>
            </a:pPr>
            <a:r>
              <a:rPr lang="en-US" sz="1250" dirty="0" smtClean="0"/>
              <a:t>Educators </a:t>
            </a:r>
            <a:r>
              <a:rPr lang="en-US" sz="1250" dirty="0"/>
              <a:t>have knowledge of student exceptionalities and collect assessment data while adjusting curriculum and instruction to learn about each student’s developmental level and aptitude for learning</a:t>
            </a:r>
            <a:r>
              <a:rPr lang="en-US" sz="1250" dirty="0" smtClean="0"/>
              <a:t>.</a:t>
            </a:r>
          </a:p>
          <a:p>
            <a:pPr marL="0" lvl="1" indent="0">
              <a:buNone/>
            </a:pPr>
            <a:r>
              <a:rPr lang="en-US" sz="1200" dirty="0" smtClean="0"/>
              <a:t>Upon </a:t>
            </a:r>
            <a:r>
              <a:rPr lang="en-US" sz="1200" dirty="0"/>
              <a:t>completion of this module, participants will be </a:t>
            </a:r>
            <a:r>
              <a:rPr lang="en-US" sz="1200" dirty="0" smtClean="0"/>
              <a:t>able to critically analyze their identification plans, policies and procedures to make changes if necessary to align with best practices in the field of gifted education,</a:t>
            </a:r>
            <a:r>
              <a:rPr lang="en-US" sz="1200" dirty="0"/>
              <a:t> </a:t>
            </a:r>
            <a:r>
              <a:rPr lang="en-US" sz="1200" dirty="0" smtClean="0"/>
              <a:t>and with Washington Administrative codes to assure access and equity to highly capable services. </a:t>
            </a:r>
            <a:endParaRPr lang="en-US" sz="125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9/27/2016</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94115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t>
            </a:r>
            <a:r>
              <a:rPr lang="en-US" dirty="0" smtClean="0"/>
              <a:t>Overview</a:t>
            </a:r>
            <a:endParaRPr lang="en-US" dirty="0"/>
          </a:p>
        </p:txBody>
      </p:sp>
      <p:sp>
        <p:nvSpPr>
          <p:cNvPr id="3" name="Content Placeholder 2"/>
          <p:cNvSpPr>
            <a:spLocks noGrp="1"/>
          </p:cNvSpPr>
          <p:nvPr>
            <p:ph idx="1"/>
          </p:nvPr>
        </p:nvSpPr>
        <p:spPr/>
        <p:txBody>
          <a:bodyPr/>
          <a:lstStyle/>
          <a:p>
            <a:r>
              <a:rPr lang="en-US" sz="1600" dirty="0"/>
              <a:t>This module explains the identification process of highly capable students in the State of Washington. It also introduces a paradigm shift in thinking to match the requirements of the new law. Participants will explore the complexity of the decisions educators must make when developing comprehensive identification plans that match student learning needs K-12.</a:t>
            </a:r>
          </a:p>
          <a:p>
            <a:r>
              <a:rPr lang="en-US" sz="1600" dirty="0"/>
              <a:t>Upon completion of this module, participants will be able to critically analyze their identification plans, policies and procedures to make changes if necessary to align with best practices in the field of gifted education, and with Washington Administrative codes to assure access and equity to highly capable services. </a:t>
            </a:r>
            <a:endParaRPr lang="en-US" sz="1800" dirty="0"/>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9/27/2016</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3</a:t>
            </a:fld>
            <a:endParaRPr lang="en-US"/>
          </a:p>
        </p:txBody>
      </p:sp>
    </p:spTree>
    <p:extLst>
      <p:ext uri="{BB962C8B-B14F-4D97-AF65-F5344CB8AC3E}">
        <p14:creationId xmlns:p14="http://schemas.microsoft.com/office/powerpoint/2010/main" val="317191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State – Highly Capable</a:t>
            </a:r>
            <a:endParaRPr lang="en-US" dirty="0"/>
          </a:p>
        </p:txBody>
      </p:sp>
      <p:sp>
        <p:nvSpPr>
          <p:cNvPr id="3" name="Content Placeholder 2"/>
          <p:cNvSpPr>
            <a:spLocks noGrp="1"/>
          </p:cNvSpPr>
          <p:nvPr>
            <p:ph idx="1"/>
          </p:nvPr>
        </p:nvSpPr>
        <p:spPr/>
        <p:txBody>
          <a:bodyPr/>
          <a:lstStyle/>
          <a:p>
            <a:r>
              <a:rPr lang="en-US" sz="1600" dirty="0"/>
              <a:t>The state of Washington is on the cutting edge of gifted education as it recognizes that “</a:t>
            </a:r>
            <a:r>
              <a:rPr lang="en-US" sz="1600" dirty="0">
                <a:solidFill>
                  <a:schemeClr val="tx1"/>
                </a:solidFill>
              </a:rPr>
              <a:t>for highly capable students, access to accelerated learning and enhanced instruction </a:t>
            </a:r>
            <a:r>
              <a:rPr lang="en-US" sz="1600" b="1" dirty="0">
                <a:solidFill>
                  <a:srgbClr val="FF0000"/>
                </a:solidFill>
              </a:rPr>
              <a:t>is access to a basic education,</a:t>
            </a:r>
            <a:r>
              <a:rPr lang="en-US" sz="1600" dirty="0">
                <a:solidFill>
                  <a:schemeClr val="tx1"/>
                </a:solidFill>
              </a:rPr>
              <a:t>” (</a:t>
            </a:r>
            <a:r>
              <a:rPr lang="pl-PL" sz="1600" u="sng" dirty="0">
                <a:hlinkClick r:id="rId3"/>
              </a:rPr>
              <a:t>RCW 28A.185.020). </a:t>
            </a:r>
            <a:r>
              <a:rPr lang="en-US" sz="1600" dirty="0"/>
              <a:t>This requires schools, teachers, and districts to identify and serve the advanced learning needs of these students through a variety of services. Rather than identifying students as highly capable for one specific program, the law requires appropriate services that take into account students’ unique needs and capabilities. </a:t>
            </a: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9/27/2016</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4</a:t>
            </a:fld>
            <a:endParaRPr lang="en-US"/>
          </a:p>
        </p:txBody>
      </p:sp>
    </p:spTree>
    <p:extLst>
      <p:ext uri="{BB962C8B-B14F-4D97-AF65-F5344CB8AC3E}">
        <p14:creationId xmlns:p14="http://schemas.microsoft.com/office/powerpoint/2010/main" val="4246793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78977"/>
            <a:ext cx="7543800" cy="762265"/>
          </a:xfrm>
        </p:spPr>
        <p:txBody>
          <a:bodyPr>
            <a:normAutofit fontScale="90000"/>
          </a:bodyPr>
          <a:lstStyle/>
          <a:p>
            <a:r>
              <a:rPr lang="en-US" dirty="0" smtClean="0"/>
              <a:t>Alignment with the National Association of Gifted Child</a:t>
            </a:r>
            <a:endParaRPr lang="en-US" dirty="0"/>
          </a:p>
        </p:txBody>
      </p:sp>
      <p:sp>
        <p:nvSpPr>
          <p:cNvPr id="3" name="Content Placeholder 2"/>
          <p:cNvSpPr>
            <a:spLocks noGrp="1"/>
          </p:cNvSpPr>
          <p:nvPr>
            <p:ph idx="1"/>
          </p:nvPr>
        </p:nvSpPr>
        <p:spPr>
          <a:xfrm>
            <a:off x="822960" y="1801906"/>
            <a:ext cx="7543800" cy="3736685"/>
          </a:xfrm>
        </p:spPr>
        <p:txBody>
          <a:bodyPr>
            <a:normAutofit lnSpcReduction="10000"/>
          </a:bodyPr>
          <a:lstStyle/>
          <a:p>
            <a:r>
              <a:rPr lang="en-US" sz="1600" dirty="0" smtClean="0"/>
              <a:t>This </a:t>
            </a:r>
            <a:r>
              <a:rPr lang="en-US" sz="1600" dirty="0"/>
              <a:t>module aligns with the following NAGC Pre-K-Grade 12 Gifted Programming Standards - Standard 2: Assessment</a:t>
            </a:r>
          </a:p>
          <a:p>
            <a:pPr marL="493776" lvl="1" indent="-342900">
              <a:buFont typeface="+mj-lt"/>
              <a:buAutoNum type="arabicPeriod"/>
            </a:pPr>
            <a:r>
              <a:rPr lang="en-US" sz="1400" dirty="0"/>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p>
          <a:p>
            <a:pPr marL="493776" lvl="1" indent="-342900">
              <a:buFont typeface="+mj-lt"/>
              <a:buAutoNum type="arabicPeriod"/>
            </a:pPr>
            <a:r>
              <a:rPr lang="en-US" sz="1400" dirty="0"/>
              <a:t>Educators select and use multiple assessments that measure diverse abilities, talents, and strengths that are based on current theories, models, and research.</a:t>
            </a:r>
          </a:p>
          <a:p>
            <a:pPr marL="493776" lvl="1" indent="-342900">
              <a:buFont typeface="+mj-lt"/>
              <a:buAutoNum type="arabicPeriod"/>
            </a:pPr>
            <a:r>
              <a:rPr lang="en-US" sz="1400" dirty="0"/>
              <a:t>Assessments provide qualitative and quantitative information from a variety of sources, including off-level testing, are nonbiased and equitable, and are technically adequate for the purpose.</a:t>
            </a:r>
          </a:p>
          <a:p>
            <a:pPr marL="493776" lvl="1" indent="-342900">
              <a:buFont typeface="+mj-lt"/>
              <a:buAutoNum type="arabicPeriod"/>
            </a:pPr>
            <a:r>
              <a:rPr lang="en-US" sz="1400" dirty="0"/>
              <a:t>Educators have knowledge of student exceptionalities and collect assessment data while adjusting curriculum and instruction to learn about each student’s developmental level and aptitude for learning.</a:t>
            </a:r>
          </a:p>
          <a:p>
            <a:pPr marL="0" lvl="1" indent="0">
              <a:buNone/>
            </a:pPr>
            <a:r>
              <a:rPr lang="en-US" sz="1400" dirty="0"/>
              <a:t>Upon completion of this module, participants will be able to critically analyze their identification plans, policies and procedures to make changes if necessary to align with best practices in the field of gifted education, and with Washington Administrative codes to assure access and equity to highly capable services. </a:t>
            </a: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9/27/2016</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a:p>
        </p:txBody>
      </p:sp>
    </p:spTree>
    <p:extLst>
      <p:ext uri="{BB962C8B-B14F-4D97-AF65-F5344CB8AC3E}">
        <p14:creationId xmlns:p14="http://schemas.microsoft.com/office/powerpoint/2010/main" val="209043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95" y="304799"/>
            <a:ext cx="7543800" cy="716946"/>
          </a:xfrm>
        </p:spPr>
        <p:txBody>
          <a:bodyPr/>
          <a:lstStyle/>
          <a:p>
            <a:r>
              <a:rPr lang="en-US" b="1" dirty="0" smtClean="0"/>
              <a:t>Module Objectives</a:t>
            </a:r>
            <a:endParaRPr lang="en-US" b="1" dirty="0"/>
          </a:p>
        </p:txBody>
      </p:sp>
      <p:sp>
        <p:nvSpPr>
          <p:cNvPr id="3" name="Content Placeholder 2"/>
          <p:cNvSpPr>
            <a:spLocks noGrp="1"/>
          </p:cNvSpPr>
          <p:nvPr>
            <p:ph idx="1"/>
          </p:nvPr>
        </p:nvSpPr>
        <p:spPr/>
        <p:txBody>
          <a:bodyPr>
            <a:normAutofit fontScale="92500" lnSpcReduction="10000"/>
          </a:bodyPr>
          <a:lstStyle/>
          <a:p>
            <a:pPr marL="342900" indent="-342900">
              <a:buFont typeface="+mj-lt"/>
              <a:buAutoNum type="arabicPeriod"/>
            </a:pPr>
            <a:r>
              <a:rPr lang="en-US" sz="1800" dirty="0" smtClean="0"/>
              <a:t>Explore </a:t>
            </a:r>
            <a:r>
              <a:rPr lang="en-US" sz="1800" dirty="0"/>
              <a:t>the purpose of identification practices.</a:t>
            </a:r>
          </a:p>
          <a:p>
            <a:pPr marL="342900" indent="-342900">
              <a:buFont typeface="+mj-lt"/>
              <a:buAutoNum type="arabicPeriod"/>
            </a:pPr>
            <a:r>
              <a:rPr lang="en-US" sz="1800" dirty="0" smtClean="0"/>
              <a:t>Examine Washington’s Administrative Codes to become knowledgeable about components pertaining to the identification process.</a:t>
            </a:r>
          </a:p>
          <a:p>
            <a:pPr marL="342900" indent="-342900">
              <a:buFont typeface="+mj-lt"/>
              <a:buAutoNum type="arabicPeriod"/>
            </a:pPr>
            <a:r>
              <a:rPr lang="en-US" sz="1800" dirty="0"/>
              <a:t>Understand the definition of highly capable students in the state of Washington and the implications of that definition on highly capable </a:t>
            </a:r>
            <a:r>
              <a:rPr lang="en-US" sz="1800" dirty="0" smtClean="0"/>
              <a:t>services.</a:t>
            </a:r>
          </a:p>
          <a:p>
            <a:pPr marL="342900" indent="-342900">
              <a:buFont typeface="+mj-lt"/>
              <a:buAutoNum type="arabicPeriod"/>
            </a:pPr>
            <a:r>
              <a:rPr lang="en-US" sz="1800" dirty="0" smtClean="0"/>
              <a:t>Shift the paradigm from identifying giftedness to identifying learning needs.</a:t>
            </a:r>
          </a:p>
          <a:p>
            <a:pPr marL="342900" indent="-342900">
              <a:buFont typeface="+mj-lt"/>
              <a:buAutoNum type="arabicPeriod"/>
            </a:pPr>
            <a:r>
              <a:rPr lang="en-US" sz="1800" dirty="0" smtClean="0"/>
              <a:t>Use the identification process to gather evidence of learning needs that require a variety of highly capable services.</a:t>
            </a:r>
          </a:p>
          <a:p>
            <a:pPr marL="342900" indent="-342900">
              <a:buFont typeface="+mj-lt"/>
              <a:buAutoNum type="arabicPeriod"/>
            </a:pPr>
            <a:r>
              <a:rPr lang="en-US" sz="1800" dirty="0" smtClean="0"/>
              <a:t>Articulate the relationship between identification plans and access to highly capable programs.</a:t>
            </a:r>
          </a:p>
          <a:p>
            <a:pPr marL="342900" indent="-342900">
              <a:buFont typeface="+mj-lt"/>
              <a:buAutoNum type="arabicPeriod"/>
            </a:pPr>
            <a:r>
              <a:rPr lang="en-US" sz="1800" dirty="0" smtClean="0"/>
              <a:t>Analyze your own district’s identification process to align with both the NAGC Standards and the Washington Administrative Codes.</a:t>
            </a:r>
          </a:p>
          <a:p>
            <a:pPr marL="342900" indent="-342900">
              <a:buFont typeface="+mj-lt"/>
              <a:buAutoNum type="arabicPeriod"/>
            </a:pP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9/27/2016</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8532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5287"/>
            <a:ext cx="7543800" cy="822963"/>
          </a:xfrm>
        </p:spPr>
        <p:txBody>
          <a:bodyPr/>
          <a:lstStyle/>
          <a:p>
            <a:pPr algn="ctr"/>
            <a:r>
              <a:rPr lang="en-US" b="1" smtClean="0">
                <a:solidFill>
                  <a:schemeClr val="tx1">
                    <a:lumMod val="50000"/>
                  </a:schemeClr>
                </a:solidFill>
              </a:rPr>
              <a:t>Purpose of Identification</a:t>
            </a:r>
            <a:endParaRPr lang="en-US" b="1">
              <a:solidFill>
                <a:schemeClr val="tx1">
                  <a:lumMod val="50000"/>
                </a:schemeClr>
              </a:solidFill>
            </a:endParaRPr>
          </a:p>
        </p:txBody>
      </p:sp>
      <p:sp>
        <p:nvSpPr>
          <p:cNvPr id="3" name="Content Placeholder 2"/>
          <p:cNvSpPr>
            <a:spLocks noGrp="1"/>
          </p:cNvSpPr>
          <p:nvPr>
            <p:ph idx="1"/>
          </p:nvPr>
        </p:nvSpPr>
        <p:spPr>
          <a:xfrm>
            <a:off x="822960" y="1845737"/>
            <a:ext cx="7711440" cy="3616603"/>
          </a:xfrm>
        </p:spPr>
        <p:txBody>
          <a:bodyPr>
            <a:normAutofit/>
          </a:bodyPr>
          <a:lstStyle/>
          <a:p>
            <a:pPr marL="457200" indent="-457200">
              <a:buFont typeface="+mj-lt"/>
              <a:buAutoNum type="arabicPeriod"/>
            </a:pPr>
            <a:r>
              <a:rPr lang="en-US" sz="2400">
                <a:solidFill>
                  <a:schemeClr val="tx1">
                    <a:lumMod val="50000"/>
                  </a:schemeClr>
                </a:solidFill>
              </a:rPr>
              <a:t>Look for </a:t>
            </a:r>
            <a:r>
              <a:rPr lang="en-US" sz="2400" smtClean="0">
                <a:solidFill>
                  <a:schemeClr val="tx1">
                    <a:lumMod val="50000"/>
                  </a:schemeClr>
                </a:solidFill>
              </a:rPr>
              <a:t>students </a:t>
            </a:r>
            <a:r>
              <a:rPr lang="en-US" sz="2400">
                <a:solidFill>
                  <a:schemeClr val="tx1">
                    <a:lumMod val="50000"/>
                  </a:schemeClr>
                </a:solidFill>
              </a:rPr>
              <a:t>who need </a:t>
            </a:r>
            <a:r>
              <a:rPr lang="en-US" sz="2400" smtClean="0">
                <a:solidFill>
                  <a:schemeClr val="tx1">
                    <a:lumMod val="50000"/>
                  </a:schemeClr>
                </a:solidFill>
              </a:rPr>
              <a:t>enhanced and advanced learning experiences responsive to their learning profiles;</a:t>
            </a:r>
          </a:p>
          <a:p>
            <a:pPr marL="457200" indent="-457200">
              <a:buFont typeface="+mj-lt"/>
              <a:buAutoNum type="arabicPeriod"/>
            </a:pPr>
            <a:r>
              <a:rPr lang="en-US" sz="2400" smtClean="0">
                <a:solidFill>
                  <a:schemeClr val="tx1">
                    <a:lumMod val="50000"/>
                  </a:schemeClr>
                </a:solidFill>
              </a:rPr>
              <a:t>Consider multiple </a:t>
            </a:r>
            <a:r>
              <a:rPr lang="en-US" sz="2400">
                <a:solidFill>
                  <a:schemeClr val="tx1">
                    <a:lumMod val="50000"/>
                  </a:schemeClr>
                </a:solidFill>
              </a:rPr>
              <a:t>ways to provide </a:t>
            </a:r>
            <a:r>
              <a:rPr lang="en-US" sz="2400" smtClean="0">
                <a:solidFill>
                  <a:schemeClr val="tx1">
                    <a:lumMod val="50000"/>
                  </a:schemeClr>
                </a:solidFill>
              </a:rPr>
              <a:t>enhanced and advanced learning services that align to the academic needs of those students identified; and</a:t>
            </a:r>
          </a:p>
          <a:p>
            <a:pPr marL="457200" indent="-457200">
              <a:buFont typeface="+mj-lt"/>
              <a:buAutoNum type="arabicPeriod"/>
            </a:pPr>
            <a:r>
              <a:rPr lang="en-US" sz="2400" smtClean="0">
                <a:solidFill>
                  <a:schemeClr val="tx1">
                    <a:lumMod val="50000"/>
                  </a:schemeClr>
                </a:solidFill>
              </a:rPr>
              <a:t>Focus </a:t>
            </a:r>
            <a:r>
              <a:rPr lang="en-US" sz="2400">
                <a:solidFill>
                  <a:schemeClr val="tx1">
                    <a:lumMod val="50000"/>
                  </a:schemeClr>
                </a:solidFill>
              </a:rPr>
              <a:t>on </a:t>
            </a:r>
            <a:r>
              <a:rPr lang="en-US" sz="2400" smtClean="0">
                <a:solidFill>
                  <a:schemeClr val="tx1">
                    <a:lumMod val="50000"/>
                  </a:schemeClr>
                </a:solidFill>
              </a:rPr>
              <a:t>creating </a:t>
            </a:r>
            <a:r>
              <a:rPr lang="en-US" sz="2400">
                <a:solidFill>
                  <a:schemeClr val="tx1">
                    <a:lumMod val="50000"/>
                  </a:schemeClr>
                </a:solidFill>
              </a:rPr>
              <a:t>classrooms that challenge </a:t>
            </a:r>
            <a:r>
              <a:rPr lang="en-US" sz="2400" smtClean="0">
                <a:solidFill>
                  <a:schemeClr val="tx1">
                    <a:lumMod val="50000"/>
                  </a:schemeClr>
                </a:solidFill>
              </a:rPr>
              <a:t>ALL students, including those who demonstrate or show potential for performing at significantly advanced academic levels.</a:t>
            </a:r>
            <a:endParaRPr lang="en-US" sz="2400">
              <a:solidFill>
                <a:schemeClr val="tx1">
                  <a:lumMod val="50000"/>
                </a:schemeClr>
              </a:solidFill>
            </a:endParaRPr>
          </a:p>
          <a:p>
            <a:endParaRPr lang="en-US" sz="2400"/>
          </a:p>
          <a:p>
            <a:endParaRPr lang="en-US" sz="240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9/27/2016</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66291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74"/>
            <a:ext cx="8229600" cy="1143000"/>
          </a:xfrm>
        </p:spPr>
        <p:txBody>
          <a:bodyPr/>
          <a:lstStyle/>
          <a:p>
            <a:endParaRPr lang="en-US" b="1"/>
          </a:p>
        </p:txBody>
      </p:sp>
      <p:sp>
        <p:nvSpPr>
          <p:cNvPr id="3" name="Content Placeholder 2"/>
          <p:cNvSpPr>
            <a:spLocks noGrp="1"/>
          </p:cNvSpPr>
          <p:nvPr>
            <p:ph idx="1"/>
          </p:nvPr>
        </p:nvSpPr>
        <p:spPr>
          <a:xfrm>
            <a:off x="457200" y="1255816"/>
            <a:ext cx="8229600" cy="4525963"/>
          </a:xfrm>
        </p:spPr>
        <p:txBody>
          <a:bodyPr/>
          <a:lstStyle/>
          <a:p>
            <a:endParaRPr lang="en-US" b="1">
              <a:solidFill>
                <a:srgbClr val="C0504D"/>
              </a:solidFill>
            </a:endParaRPr>
          </a:p>
        </p:txBody>
      </p:sp>
      <p:pic>
        <p:nvPicPr>
          <p:cNvPr id="4" name="Picture 3" descr="DSC000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 y="-16326"/>
            <a:ext cx="9300330" cy="6925984"/>
          </a:xfrm>
          <a:prstGeom prst="rect">
            <a:avLst/>
          </a:prstGeom>
        </p:spPr>
      </p:pic>
      <p:sp>
        <p:nvSpPr>
          <p:cNvPr id="5" name="TextBox 4"/>
          <p:cNvSpPr txBox="1"/>
          <p:nvPr/>
        </p:nvSpPr>
        <p:spPr>
          <a:xfrm>
            <a:off x="7857705" y="4519984"/>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6" name="Rectangle 5"/>
          <p:cNvSpPr/>
          <p:nvPr/>
        </p:nvSpPr>
        <p:spPr>
          <a:xfrm>
            <a:off x="180442" y="4569289"/>
            <a:ext cx="8797300" cy="193899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alibri"/>
                <a:ea typeface="+mn-ea"/>
                <a:cs typeface="+mn-cs"/>
              </a:rPr>
              <a:t>Who is </a:t>
            </a:r>
            <a:endParaRPr kumimoji="0" lang="en-US" sz="6000" b="1" i="0" u="none" strike="noStrike" kern="1200" cap="none" spc="0" normalizeH="0" baseline="0" noProof="0" smtClean="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prstClr val="white"/>
                </a:solidFill>
                <a:effectLst/>
                <a:uLnTx/>
                <a:uFillTx/>
                <a:latin typeface="Calibri"/>
                <a:ea typeface="+mn-ea"/>
                <a:cs typeface="+mn-cs"/>
              </a:rPr>
              <a:t>Your Most Highly Capable?</a:t>
            </a:r>
            <a:endParaRPr kumimoji="0" lang="en-US" sz="6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691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Stop and Pause: Read</a:t>
            </a:r>
            <a:endParaRPr lang="en-US" b="1"/>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9/27/2016</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p:cNvSpPr txBox="1"/>
          <p:nvPr/>
        </p:nvSpPr>
        <p:spPr>
          <a:xfrm>
            <a:off x="822960" y="1737363"/>
            <a:ext cx="7543800" cy="3970318"/>
          </a:xfrm>
          <a:prstGeom prst="rect">
            <a:avLst/>
          </a:prstGeom>
          <a:noFill/>
        </p:spPr>
        <p:txBody>
          <a:bodyPr wrap="square" rtlCol="0">
            <a:spAutoFit/>
          </a:bodyPr>
          <a:lstStyle/>
          <a:p>
            <a:r>
              <a:rPr lang="en-US" dirty="0"/>
              <a:t>Definitions of giftedness and the identification practices that evolve from these definitions are subject of great debate. Select and read the articles posted on our website that address some of these varying conceptions of giftedness, which ultimately influence our definitions and impact our decisions regarding who gets access to highly capable services.</a:t>
            </a:r>
          </a:p>
          <a:p>
            <a:r>
              <a:rPr lang="en-US" dirty="0"/>
              <a:t> </a:t>
            </a:r>
          </a:p>
          <a:p>
            <a:r>
              <a:rPr lang="en-US" dirty="0"/>
              <a:t>You might consider assigning these articles to various group members on your team to explore the following:</a:t>
            </a:r>
          </a:p>
          <a:p>
            <a:pPr marL="342900" lvl="0" indent="-342900">
              <a:buFont typeface="+mj-lt"/>
              <a:buAutoNum type="arabicPeriod"/>
            </a:pPr>
            <a:r>
              <a:rPr lang="en-US" dirty="0"/>
              <a:t>How do the various authors discuss giftedness?  What are the implications of these perspectives on the definition, identification process and procedures, and types of services a district might offer? </a:t>
            </a:r>
          </a:p>
          <a:p>
            <a:pPr marL="342900" lvl="0" indent="-342900">
              <a:buFont typeface="+mj-lt"/>
              <a:buAutoNum type="arabicPeriod"/>
            </a:pPr>
            <a:r>
              <a:rPr lang="en-US" dirty="0"/>
              <a:t>How do these ideas challenge your own beliefs or how you define highly capable students in your district?</a:t>
            </a:r>
          </a:p>
          <a:p>
            <a:endParaRPr lang="en-US" dirty="0"/>
          </a:p>
        </p:txBody>
      </p:sp>
    </p:spTree>
    <p:extLst>
      <p:ext uri="{BB962C8B-B14F-4D97-AF65-F5344CB8AC3E}">
        <p14:creationId xmlns:p14="http://schemas.microsoft.com/office/powerpoint/2010/main" val="217850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4641</Words>
  <Application>Microsoft Office PowerPoint</Application>
  <PresentationFormat>On-screen Show (4:3)</PresentationFormat>
  <Paragraphs>260</Paragraphs>
  <Slides>16</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Retrospect</vt:lpstr>
      <vt:lpstr>PowerPoint Presentation</vt:lpstr>
      <vt:lpstr>Description of Module: An Overview of Identification Processes and Practices</vt:lpstr>
      <vt:lpstr>Module Overview</vt:lpstr>
      <vt:lpstr>State of the State – Highly Capable</vt:lpstr>
      <vt:lpstr>Alignment with the National Association of Gifted Child</vt:lpstr>
      <vt:lpstr>Module Objectives</vt:lpstr>
      <vt:lpstr>Purpose of Identification</vt:lpstr>
      <vt:lpstr>PowerPoint Presentation</vt:lpstr>
      <vt:lpstr>Stop and Pause: Read</vt:lpstr>
      <vt:lpstr>  WAC 392-170-035  Washington State-Definition of Students Who Are Highly Capable </vt:lpstr>
      <vt:lpstr>  WAC 392-170-036 Learning Characteristics </vt:lpstr>
      <vt:lpstr>PowerPoint Presentation</vt:lpstr>
      <vt:lpstr>Special Teacher</vt:lpstr>
      <vt:lpstr>Activity 1: Reflection-Becoming More Aware of the NAGC Pre-K- Grade 12 Gifted Programming Standards</vt:lpstr>
      <vt:lpstr>Activity 2: Reflection-Becoming More Aware of the Snapshot Survey of Gifted Programming Effectiveness Factors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Identification Processes and Practices, Part 1, 2016</dc:title>
  <dc:subject>HiCapPlus - An Overview of Identification Processes and Practices</dc:subject>
  <dc:creator>Jann H. Leppien, Ph.D. / In Partnership with OSPI</dc:creator>
  <cp:keywords>Highly Capable, HiCapPlus, identification processes, identification practices, identification</cp:keywords>
  <cp:lastModifiedBy>Reed Rawlings</cp:lastModifiedBy>
  <cp:revision>16</cp:revision>
  <dcterms:created xsi:type="dcterms:W3CDTF">2016-09-20T21:33:35Z</dcterms:created>
  <dcterms:modified xsi:type="dcterms:W3CDTF">2016-09-27T20:35:01Z</dcterms:modified>
  <cp:category>Professional Development</cp:category>
</cp:coreProperties>
</file>