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7" r:id="rId2"/>
    <p:sldId id="274" r:id="rId3"/>
    <p:sldId id="273" r:id="rId4"/>
    <p:sldId id="260" r:id="rId5"/>
    <p:sldId id="259" r:id="rId6"/>
    <p:sldId id="261" r:id="rId7"/>
    <p:sldId id="262" r:id="rId8"/>
    <p:sldId id="263" r:id="rId9"/>
    <p:sldId id="264" r:id="rId10"/>
    <p:sldId id="265" r:id="rId11"/>
    <p:sldId id="275" r:id="rId12"/>
    <p:sldId id="266" r:id="rId13"/>
    <p:sldId id="267" r:id="rId14"/>
    <p:sldId id="268" r:id="rId15"/>
    <p:sldId id="269" r:id="rId16"/>
    <p:sldId id="276" r:id="rId17"/>
    <p:sldId id="270" r:id="rId18"/>
    <p:sldId id="271"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2" autoAdjust="0"/>
    <p:restoredTop sz="79066" autoAdjust="0"/>
  </p:normalViewPr>
  <p:slideViewPr>
    <p:cSldViewPr snapToGrid="0">
      <p:cViewPr varScale="1">
        <p:scale>
          <a:sx n="91" d="100"/>
          <a:sy n="91" d="100"/>
        </p:scale>
        <p:origin x="124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46801-E52A-418C-9C7A-60C50A444217}" type="datetimeFigureOut">
              <a:rPr lang="en-US" smtClean="0"/>
              <a:t>2/2/2017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E1BCC-6D91-4042-9B51-B554610FF476}" type="slidenum">
              <a:rPr lang="en-US" smtClean="0"/>
              <a:t>‹#›</a:t>
            </a:fld>
            <a:endParaRPr lang="en-US"/>
          </a:p>
        </p:txBody>
      </p:sp>
    </p:spTree>
    <p:extLst>
      <p:ext uri="{BB962C8B-B14F-4D97-AF65-F5344CB8AC3E}">
        <p14:creationId xmlns:p14="http://schemas.microsoft.com/office/powerpoint/2010/main" val="16942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online-journals.org/ijet/article/viewArticle/12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Module 2: A Deep Dive into the Uses of Multiple Criteria. What should we consider when identifying children for highly capable programs and services?  This is one of the most difficult questions to answer in the gifted education field.  The research and standards regarding best practices  include “the use of multiple criteria” when designing procedures and processes for the identification and selection of students who may benefit from highly capable services.  In this session, we will unpack what is meant by “multiple criteria.” Not only, will we understand what multiple criteria is, but also how to use the many and varied sources that are collected to determine a student’s educational needs.</a:t>
            </a:r>
          </a:p>
          <a:p>
            <a:pPr algn="l"/>
            <a:endParaRPr lang="en-US" sz="1200"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0728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In this section of the WAC, we see that the intent of the law is to include </a:t>
            </a:r>
            <a:r>
              <a:rPr lang="en-US" sz="1200" u="sng" kern="1200" dirty="0" smtClean="0">
                <a:solidFill>
                  <a:schemeClr val="tx1"/>
                </a:solidFill>
                <a:effectLst/>
                <a:latin typeface="+mn-lt"/>
                <a:ea typeface="+mn-ea"/>
                <a:cs typeface="+mn-cs"/>
              </a:rPr>
              <a:t>multiple ways of assessing </a:t>
            </a:r>
            <a:r>
              <a:rPr lang="en-US" sz="1200" kern="1200" dirty="0" smtClean="0">
                <a:solidFill>
                  <a:schemeClr val="tx1"/>
                </a:solidFill>
                <a:effectLst/>
                <a:latin typeface="+mn-lt"/>
                <a:ea typeface="+mn-ea"/>
                <a:cs typeface="+mn-cs"/>
              </a:rPr>
              <a:t>student strengths</a:t>
            </a:r>
            <a:r>
              <a:rPr lang="en-US" sz="1200" u="sng" kern="1200" dirty="0" smtClean="0">
                <a:solidFill>
                  <a:schemeClr val="tx1"/>
                </a:solidFill>
                <a:effectLst/>
                <a:latin typeface="+mn-lt"/>
                <a:ea typeface="+mn-ea"/>
                <a:cs typeface="+mn-cs"/>
              </a:rPr>
              <a:t> and multiple perspectives. </a:t>
            </a:r>
            <a:r>
              <a:rPr lang="en-US" sz="1200" kern="1200" dirty="0" smtClean="0">
                <a:solidFill>
                  <a:schemeClr val="tx1"/>
                </a:solidFill>
                <a:effectLst/>
                <a:latin typeface="+mn-lt"/>
                <a:ea typeface="+mn-ea"/>
                <a:cs typeface="+mn-cs"/>
              </a:rPr>
              <a:t>The decision to identify includes a </a:t>
            </a:r>
            <a:r>
              <a:rPr lang="en-US" sz="1200" u="sng" kern="1200" dirty="0" smtClean="0">
                <a:solidFill>
                  <a:schemeClr val="tx1"/>
                </a:solidFill>
                <a:effectLst/>
                <a:latin typeface="+mn-lt"/>
                <a:ea typeface="+mn-ea"/>
                <a:cs typeface="+mn-cs"/>
              </a:rPr>
              <a:t>committee of professionals who will serve on the Multidisciplinary Selection Committee</a:t>
            </a:r>
            <a:r>
              <a:rPr lang="en-US" sz="1200" kern="1200" dirty="0" smtClean="0">
                <a:solidFill>
                  <a:schemeClr val="tx1"/>
                </a:solidFill>
                <a:effectLst/>
                <a:latin typeface="+mn-lt"/>
                <a:ea typeface="+mn-ea"/>
                <a:cs typeface="+mn-cs"/>
              </a:rPr>
              <a:t>. The purpose of a team is to examine the body of evidence that decides who needs highly capable services.  The evidence must include the use of multiple types of measurement and data sources.</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C425C2-D1E8-E24A-BAEF-BD3B462E7D4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195403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charset="0"/>
                <a:ea typeface="ＭＳ Ｐゴシック" charset="0"/>
                <a:cs typeface="ＭＳ Ｐゴシック" charset="0"/>
              </a:rPr>
              <a:t>This committee shall consist</a:t>
            </a:r>
            <a:r>
              <a:rPr lang="en-US" baseline="0" dirty="0" smtClean="0">
                <a:latin typeface="Calibri" charset="0"/>
                <a:ea typeface="ＭＳ Ｐゴシック" charset="0"/>
                <a:cs typeface="ＭＳ Ｐゴシック" charset="0"/>
              </a:rPr>
              <a:t> of:</a:t>
            </a:r>
          </a:p>
          <a:p>
            <a:endParaRPr lang="en-US" baseline="0" dirty="0" smtClean="0">
              <a:latin typeface="Calibri" charset="0"/>
              <a:ea typeface="ＭＳ Ｐゴシック" charset="0"/>
              <a:cs typeface="ＭＳ Ｐゴシック" charset="0"/>
            </a:endParaRPr>
          </a:p>
          <a:p>
            <a:pPr marL="228600" indent="-228600">
              <a:buFont typeface="+mj-lt"/>
              <a:buAutoNum type="arabicPeriod"/>
            </a:pPr>
            <a:r>
              <a:rPr lang="en-US" baseline="0" dirty="0" smtClean="0">
                <a:latin typeface="Calibri" charset="0"/>
                <a:ea typeface="ＭＳ Ｐゴシック" charset="0"/>
                <a:cs typeface="ＭＳ Ｐゴシック" charset="0"/>
              </a:rPr>
              <a:t>A special teacher: By definition this is a teacher who has training, experience, advanced skills, and knowledge in the education of highly capable students.  Areas of competency should include: identification procedures, program design and delivery, instructional practices, student assessment, and program evaluation. If such teacher is not available, then a classroom teacher shall be appointed;</a:t>
            </a:r>
          </a:p>
          <a:p>
            <a:pPr marL="228600" indent="-228600">
              <a:buFont typeface="+mj-lt"/>
              <a:buAutoNum type="arabicPeriod"/>
            </a:pPr>
            <a:endParaRPr lang="en-US" baseline="0" dirty="0" smtClean="0">
              <a:latin typeface="Calibri" charset="0"/>
              <a:ea typeface="ＭＳ Ｐゴシック" charset="0"/>
              <a:cs typeface="ＭＳ Ｐゴシック" charset="0"/>
            </a:endParaRPr>
          </a:p>
          <a:p>
            <a:pPr marL="228600" indent="-228600">
              <a:buFont typeface="+mj-lt"/>
              <a:buAutoNum type="arabicPeriod"/>
            </a:pPr>
            <a:r>
              <a:rPr lang="en-US" baseline="0" dirty="0" smtClean="0">
                <a:latin typeface="Calibri" charset="0"/>
                <a:ea typeface="ＭＳ Ｐゴシック" charset="0"/>
                <a:cs typeface="ＭＳ Ｐゴシック" charset="0"/>
              </a:rPr>
              <a:t>A psychologist or other qualified practitioner with training to interpret cognitive and achievement test results;</a:t>
            </a:r>
          </a:p>
          <a:p>
            <a:pPr marL="228600" indent="-228600">
              <a:buFont typeface="+mj-lt"/>
              <a:buAutoNum type="arabicPeriod"/>
            </a:pPr>
            <a:endParaRPr lang="en-US" baseline="0" dirty="0" smtClean="0">
              <a:latin typeface="Calibri" charset="0"/>
              <a:ea typeface="ＭＳ Ｐゴシック" charset="0"/>
              <a:cs typeface="ＭＳ Ｐゴシック" charset="0"/>
            </a:endParaRPr>
          </a:p>
          <a:p>
            <a:pPr marL="228600" indent="-228600">
              <a:buFont typeface="+mj-lt"/>
              <a:buAutoNum type="arabicPeriod"/>
            </a:pPr>
            <a:r>
              <a:rPr lang="en-US" baseline="0" dirty="0" smtClean="0">
                <a:latin typeface="Calibri" charset="0"/>
                <a:ea typeface="ＭＳ Ｐゴシック" charset="0"/>
                <a:cs typeface="ＭＳ Ｐゴシック" charset="0"/>
              </a:rPr>
              <a:t>A certified coordinator/administrator with responsibility for the supervision of the district’s program for highly capable students; and </a:t>
            </a:r>
          </a:p>
          <a:p>
            <a:pPr marL="228600" indent="-228600">
              <a:buFont typeface="+mj-lt"/>
              <a:buAutoNum type="arabicPeriod"/>
            </a:pPr>
            <a:endParaRPr lang="en-US" baseline="0" dirty="0" smtClean="0">
              <a:latin typeface="Calibri" charset="0"/>
              <a:ea typeface="ＭＳ Ｐゴシック" charset="0"/>
              <a:cs typeface="ＭＳ Ｐゴシック" charset="0"/>
            </a:endParaRPr>
          </a:p>
          <a:p>
            <a:pPr marL="228600" indent="-228600">
              <a:buFont typeface="+mj-lt"/>
              <a:buAutoNum type="arabicPeriod"/>
            </a:pPr>
            <a:r>
              <a:rPr lang="en-US" baseline="0" dirty="0" smtClean="0">
                <a:latin typeface="Calibri" charset="0"/>
                <a:ea typeface="ＭＳ Ｐゴシック" charset="0"/>
                <a:cs typeface="ＭＳ Ｐゴシック" charset="0"/>
              </a:rPr>
              <a:t>Such additional professionals, if any, the district deems desirable.</a:t>
            </a:r>
          </a:p>
          <a:p>
            <a:pPr marL="228600" indent="-228600">
              <a:buFont typeface="+mj-lt"/>
              <a:buAutoNum type="arabicPeriod"/>
            </a:pPr>
            <a:endParaRPr lang="en-US" baseline="0" dirty="0" smtClean="0">
              <a:latin typeface="Calibri" charset="0"/>
              <a:ea typeface="ＭＳ Ｐゴシック" charset="0"/>
              <a:cs typeface="ＭＳ Ｐゴシック" charset="0"/>
            </a:endParaRPr>
          </a:p>
          <a:p>
            <a:pPr marL="0" indent="0">
              <a:buFont typeface="+mj-lt"/>
              <a:buNone/>
            </a:pPr>
            <a:r>
              <a:rPr lang="en-US" dirty="0" smtClean="0">
                <a:latin typeface="Calibri" charset="0"/>
                <a:ea typeface="ＭＳ Ｐゴシック" charset="0"/>
                <a:cs typeface="ＭＳ Ｐゴシック" charset="0"/>
              </a:rPr>
              <a:t>It is often the work of the Multidisciplinary</a:t>
            </a:r>
            <a:r>
              <a:rPr lang="en-US" baseline="0" dirty="0" smtClean="0">
                <a:latin typeface="Calibri" charset="0"/>
                <a:ea typeface="ＭＳ Ｐゴシック" charset="0"/>
                <a:cs typeface="ＭＳ Ｐゴシック" charset="0"/>
              </a:rPr>
              <a:t> Selection Committee to examine the body of evidence and may make the following determinations:</a:t>
            </a:r>
          </a:p>
          <a:p>
            <a:pPr marL="0" indent="0">
              <a:buFont typeface="+mj-lt"/>
              <a:buNone/>
            </a:pPr>
            <a:endParaRPr lang="en-US" baseline="0" dirty="0" smtClean="0">
              <a:latin typeface="Calibri" charset="0"/>
              <a:ea typeface="ＭＳ Ｐゴシック" charset="0"/>
              <a:cs typeface="ＭＳ Ｐゴシック" charset="0"/>
            </a:endParaRPr>
          </a:p>
          <a:p>
            <a:pPr marL="228600" indent="-228600">
              <a:buFont typeface="+mj-lt"/>
              <a:buAutoNum type="arabicPeriod"/>
            </a:pPr>
            <a:r>
              <a:rPr lang="en-US" baseline="0" dirty="0" smtClean="0">
                <a:latin typeface="Calibri" charset="0"/>
                <a:ea typeface="ＭＳ Ｐゴシック" charset="0"/>
                <a:cs typeface="ＭＳ Ｐゴシック" charset="0"/>
              </a:rPr>
              <a:t>Notify parents of testing and selection of students for program services;</a:t>
            </a:r>
          </a:p>
          <a:p>
            <a:pPr marL="228600" indent="-228600">
              <a:buFont typeface="+mj-lt"/>
              <a:buAutoNum type="arabicPeriod"/>
            </a:pPr>
            <a:r>
              <a:rPr lang="en-US" baseline="0" dirty="0" smtClean="0">
                <a:latin typeface="Calibri" charset="0"/>
                <a:ea typeface="ＭＳ Ｐゴシック" charset="0"/>
                <a:cs typeface="ＭＳ Ｐゴシック" charset="0"/>
              </a:rPr>
              <a:t>Identify students to receive highly capable services aligned to students’ profile of strengths and interests;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latin typeface="Calibri" charset="0"/>
                <a:ea typeface="ＭＳ Ｐゴシック" charset="0"/>
                <a:cs typeface="ＭＳ Ｐゴシック" charset="0"/>
              </a:rPr>
              <a:t>Inform families about the types of services their child(</a:t>
            </a:r>
            <a:r>
              <a:rPr lang="en-US" baseline="0" dirty="0" err="1" smtClean="0">
                <a:latin typeface="Calibri" charset="0"/>
                <a:ea typeface="ＭＳ Ｐゴシック" charset="0"/>
                <a:cs typeface="ＭＳ Ｐゴシック" charset="0"/>
              </a:rPr>
              <a:t>ren</a:t>
            </a:r>
            <a:r>
              <a:rPr lang="en-US" baseline="0" dirty="0" smtClean="0">
                <a:latin typeface="Calibri" charset="0"/>
                <a:ea typeface="ＭＳ Ｐゴシック" charset="0"/>
                <a:cs typeface="ＭＳ Ｐゴシック" charset="0"/>
              </a:rPr>
              <a:t>) will receive as a result of being identified</a:t>
            </a:r>
            <a:r>
              <a:rPr lang="en-US" dirty="0" smtClean="0">
                <a:latin typeface="Calibri" charset="0"/>
                <a:ea typeface="ＭＳ Ｐゴシック" charset="0"/>
                <a:cs typeface="ＭＳ Ｐゴシック" charset="0"/>
              </a:rPr>
              <a:t> for highly capable services</a:t>
            </a:r>
            <a:r>
              <a:rPr lang="en-US" baseline="0" dirty="0" smtClean="0">
                <a:latin typeface="Calibri" charset="0"/>
                <a:ea typeface="ＭＳ Ｐゴシック" charset="0"/>
                <a:cs typeface="ＭＳ Ｐゴシック" charset="0"/>
              </a:rPr>
              <a:t>;</a:t>
            </a:r>
          </a:p>
          <a:p>
            <a:pPr marL="228600" indent="-228600">
              <a:buFont typeface="+mj-lt"/>
              <a:buAutoNum type="arabicPeriod"/>
            </a:pPr>
            <a:r>
              <a:rPr lang="en-US" baseline="0" dirty="0" smtClean="0">
                <a:latin typeface="Calibri" charset="0"/>
                <a:ea typeface="ＭＳ Ｐゴシック" charset="0"/>
                <a:cs typeface="ＭＳ Ｐゴシック" charset="0"/>
              </a:rPr>
              <a:t>Determine that the data collected do not support the identification of a particular student at this given time and notify parents; and</a:t>
            </a:r>
          </a:p>
          <a:p>
            <a:pPr marL="228600" indent="-228600">
              <a:buFont typeface="+mj-lt"/>
              <a:buAutoNum type="arabicPeriod"/>
            </a:pPr>
            <a:r>
              <a:rPr lang="en-US" baseline="0" dirty="0" smtClean="0">
                <a:latin typeface="Calibri" charset="0"/>
                <a:ea typeface="ＭＳ Ｐゴシック" charset="0"/>
                <a:cs typeface="ＭＳ Ｐゴシック" charset="0"/>
              </a:rPr>
              <a:t>Determine if a student should be referred for further assessment if a student is twice-exceptional.</a:t>
            </a:r>
          </a:p>
          <a:p>
            <a:pPr marL="228600" indent="-228600">
              <a:buFont typeface="+mj-lt"/>
              <a:buAutoNum type="arabicPeriod"/>
            </a:pPr>
            <a:endParaRPr lang="en-US" dirty="0" smtClean="0">
              <a:latin typeface="Calibri"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857E1BCC-6D91-4042-9B51-B554610FF476}" type="slidenum">
              <a:rPr lang="en-US" smtClean="0"/>
              <a:t>11</a:t>
            </a:fld>
            <a:endParaRPr lang="en-US"/>
          </a:p>
        </p:txBody>
      </p:sp>
    </p:spTree>
    <p:extLst>
      <p:ext uri="{BB962C8B-B14F-4D97-AF65-F5344CB8AC3E}">
        <p14:creationId xmlns:p14="http://schemas.microsoft.com/office/powerpoint/2010/main" val="39684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So, when we break down the word multiple, we are not only talking about multiple criteria, but we are also identifying multiple sources </a:t>
            </a:r>
            <a:r>
              <a:rPr lang="en-US" dirty="0" smtClean="0">
                <a:latin typeface="Calibri" charset="0"/>
                <a:ea typeface="ＭＳ Ｐゴシック" charset="0"/>
                <a:cs typeface="ＭＳ Ｐゴシック" charset="0"/>
              </a:rPr>
              <a:t>of input and seeking input from multiple </a:t>
            </a:r>
            <a:r>
              <a:rPr lang="en-US" dirty="0">
                <a:latin typeface="Calibri" charset="0"/>
                <a:ea typeface="ＭＳ Ｐゴシック" charset="0"/>
                <a:cs typeface="ＭＳ Ｐゴシック" charset="0"/>
              </a:rPr>
              <a:t>decision-makers</a:t>
            </a:r>
            <a:r>
              <a:rPr lang="en-US" dirty="0" smtClean="0">
                <a:latin typeface="Calibri" charset="0"/>
                <a:ea typeface="ＭＳ Ｐゴシック" charset="0"/>
                <a:cs typeface="ＭＳ Ｐゴシック" charset="0"/>
              </a:rPr>
              <a:t>.  These ideas help to make our identification processes more responsive and pliable to multiple perspectives of giftedness as viewed by the data collected, numerous individuals who may have knowledge about a particular child’s advanced talents and skills, and through the diverse perspectives of those who must collaborate with each other as student profiles of talent are revealed and services are aligned to serve and respect the academic and social needs of these students. </a:t>
            </a:r>
            <a:endParaRPr lang="en-US" dirty="0">
              <a:latin typeface="Calibri" charset="0"/>
              <a:ea typeface="ＭＳ Ｐゴシック" charset="0"/>
              <a:cs typeface="ＭＳ Ｐゴシック"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5747806-93C4-5243-A2F1-47578B8F5A5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37568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The law requires districts to include a variety of sources for referrals and notification announcements to inform the public about the policies and procedures used in the identification process to identify highly capable students, which include:</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Annual public notification of parents and students shall be made </a:t>
            </a:r>
            <a:r>
              <a:rPr lang="en-US" sz="1200" u="sng" kern="1200" dirty="0" smtClean="0">
                <a:solidFill>
                  <a:schemeClr val="tx1"/>
                </a:solidFill>
                <a:effectLst/>
                <a:latin typeface="+mn-lt"/>
                <a:ea typeface="+mn-ea"/>
                <a:cs typeface="+mn-cs"/>
              </a:rPr>
              <a:t>before any major identification activity</a:t>
            </a:r>
            <a:r>
              <a:rPr lang="en-US" sz="1200" kern="1200" dirty="0" smtClean="0">
                <a:solidFill>
                  <a:schemeClr val="tx1"/>
                </a:solidFill>
                <a:effectLst/>
                <a:latin typeface="+mn-lt"/>
                <a:ea typeface="+mn-ea"/>
                <a:cs typeface="+mn-cs"/>
              </a:rPr>
              <a:t>. </a:t>
            </a:r>
          </a:p>
          <a:p>
            <a:pPr marL="228600" lvl="0" indent="-228600">
              <a:buFont typeface="+mj-lt"/>
              <a:buAutoNum type="arabicPeriod"/>
            </a:pPr>
            <a:r>
              <a:rPr lang="en-US" sz="1200" kern="1200" dirty="0" smtClean="0">
                <a:solidFill>
                  <a:schemeClr val="tx1"/>
                </a:solidFill>
                <a:effectLst/>
                <a:latin typeface="+mn-lt"/>
                <a:ea typeface="+mn-ea"/>
                <a:cs typeface="+mn-cs"/>
              </a:rPr>
              <a:t>The notice shall be </a:t>
            </a:r>
            <a:r>
              <a:rPr lang="en-US" sz="1200" u="sng" kern="1200" dirty="0" smtClean="0">
                <a:solidFill>
                  <a:schemeClr val="tx1"/>
                </a:solidFill>
                <a:effectLst/>
                <a:latin typeface="+mn-lt"/>
                <a:ea typeface="+mn-ea"/>
                <a:cs typeface="+mn-cs"/>
              </a:rPr>
              <a:t>published or announced in multiple ways</a:t>
            </a:r>
            <a:r>
              <a:rPr lang="en-US" sz="1200" kern="1200" dirty="0" smtClean="0">
                <a:solidFill>
                  <a:schemeClr val="tx1"/>
                </a:solidFill>
                <a:effectLst/>
                <a:latin typeface="+mn-lt"/>
                <a:ea typeface="+mn-ea"/>
                <a:cs typeface="+mn-cs"/>
              </a:rPr>
              <a:t> in </a:t>
            </a:r>
            <a:r>
              <a:rPr lang="en-US" sz="1200" u="sng" kern="1200" dirty="0" smtClean="0">
                <a:solidFill>
                  <a:schemeClr val="tx1"/>
                </a:solidFill>
                <a:effectLst/>
                <a:latin typeface="+mn-lt"/>
                <a:ea typeface="+mn-ea"/>
                <a:cs typeface="+mn-cs"/>
              </a:rPr>
              <a:t>appropriate languages</a:t>
            </a:r>
            <a:r>
              <a:rPr lang="en-US" sz="1200" kern="1200" dirty="0" smtClean="0">
                <a:solidFill>
                  <a:schemeClr val="tx1"/>
                </a:solidFill>
                <a:effectLst/>
                <a:latin typeface="+mn-lt"/>
                <a:ea typeface="+mn-ea"/>
                <a:cs typeface="+mn-cs"/>
              </a:rPr>
              <a:t> to each community in school and district publications or other media, with circulation adequate to notify parents and students throughout the district. </a:t>
            </a:r>
          </a:p>
          <a:p>
            <a:pPr lvl="0"/>
            <a:endParaRPr lang="en-US" sz="1200" kern="1200" dirty="0" smtClean="0">
              <a:solidFill>
                <a:schemeClr val="tx1"/>
              </a:solidFill>
              <a:effectLst/>
              <a:latin typeface="+mn-lt"/>
              <a:ea typeface="+mn-ea"/>
              <a:cs typeface="+mn-cs"/>
            </a:endParaRPr>
          </a:p>
          <a:p>
            <a:pPr marL="0" indent="0">
              <a:buFont typeface="+mj-lt"/>
              <a:buNone/>
            </a:pPr>
            <a:r>
              <a:rPr lang="en-US" sz="1200" u="sng" kern="1200" dirty="0" smtClean="0">
                <a:solidFill>
                  <a:schemeClr val="tx1"/>
                </a:solidFill>
                <a:effectLst/>
                <a:latin typeface="+mn-lt"/>
                <a:ea typeface="+mn-ea"/>
                <a:cs typeface="+mn-cs"/>
              </a:rPr>
              <a:t>During the Referral Phase</a:t>
            </a:r>
            <a:r>
              <a:rPr lang="en-US" sz="1200" kern="1200" dirty="0" smtClean="0">
                <a:solidFill>
                  <a:schemeClr val="tx1"/>
                </a:solidFill>
                <a:effectLst/>
                <a:latin typeface="+mn-lt"/>
                <a:ea typeface="+mn-ea"/>
                <a:cs typeface="+mn-cs"/>
              </a:rPr>
              <a:t> of the identification process, referrals are solicited from a variety of sources. Referrals are based upon data from teachers, other staff, parents, students, and members of the community. (28A.185.030) </a:t>
            </a:r>
          </a:p>
          <a:p>
            <a:pPr marL="0" indent="0">
              <a:buFont typeface="+mj-lt"/>
              <a:buNone/>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The purpose of this statement is to ensure that all students who might have potential in related areas of giftedness defined by the district are referred.</a:t>
            </a:r>
          </a:p>
          <a:p>
            <a:pPr marL="228600" lvl="0" indent="-228600">
              <a:buFont typeface="+mj-lt"/>
              <a:buAutoNum type="arabicPeriod"/>
            </a:pPr>
            <a:r>
              <a:rPr lang="en-US" sz="1200" kern="1200" dirty="0" smtClean="0">
                <a:solidFill>
                  <a:schemeClr val="tx1"/>
                </a:solidFill>
                <a:effectLst/>
                <a:latin typeface="+mn-lt"/>
                <a:ea typeface="+mn-ea"/>
                <a:cs typeface="+mn-cs"/>
              </a:rPr>
              <a:t>This open-process of referrals better ensures that we pay close attention to students who traditionally have been underrepresented in gifted programs.  These groups may include students with disabilities and other learning challenges, who are culturally and linguistically diverse, or who experience economic challenges that prevent the opportunity to access high quality educational experiences. </a:t>
            </a:r>
          </a:p>
          <a:p>
            <a:pPr marL="228600" lvl="0" indent="-228600">
              <a:buFont typeface="+mj-lt"/>
              <a:buAutoNum type="arabicPeriod"/>
            </a:pPr>
            <a:r>
              <a:rPr lang="en-US" sz="1200" kern="1200" dirty="0" smtClean="0">
                <a:solidFill>
                  <a:schemeClr val="tx1"/>
                </a:solidFill>
                <a:effectLst/>
                <a:latin typeface="+mn-lt"/>
                <a:ea typeface="+mn-ea"/>
                <a:cs typeface="+mn-cs"/>
              </a:rPr>
              <a:t>Referrals from a variety of sources will provide the means through which a student’s talent will be brought to the attention of the identification and selection teams.  </a:t>
            </a:r>
          </a:p>
          <a:p>
            <a:pPr marL="228600" lvl="0" indent="-228600">
              <a:buFont typeface="+mj-lt"/>
              <a:buAutoNum type="arabicPeriod"/>
            </a:pPr>
            <a:r>
              <a:rPr lang="en-US" sz="1200" kern="1200" dirty="0" smtClean="0">
                <a:solidFill>
                  <a:schemeClr val="tx1"/>
                </a:solidFill>
                <a:effectLst/>
                <a:latin typeface="+mn-lt"/>
                <a:ea typeface="+mn-ea"/>
                <a:cs typeface="+mn-cs"/>
              </a:rPr>
              <a:t>Professional development should be provided to educators about this referral process. Research suggests that teachers identify more children when they are provided with training in understanding the academic and social needs of highly capable students (Gear, 1978).</a:t>
            </a:r>
          </a:p>
          <a:p>
            <a:pPr marL="228600" lvl="0" indent="-228600">
              <a:buFont typeface="+mj-lt"/>
              <a:buAutoNum type="arabicPeriod"/>
            </a:pPr>
            <a:r>
              <a:rPr lang="en-US" sz="1200" kern="1200" dirty="0" smtClean="0">
                <a:solidFill>
                  <a:schemeClr val="tx1"/>
                </a:solidFill>
                <a:effectLst/>
                <a:latin typeface="+mn-lt"/>
                <a:ea typeface="+mn-ea"/>
                <a:cs typeface="+mn-cs"/>
              </a:rPr>
              <a:t>At the end of the referral phase, schools should have a large pool of applicants, who will proceed to the second phase of identification, which is screening.</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E1F5A11-0AC9-AD4D-B900-09D99E49677E}"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27163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u</a:t>
            </a:r>
            <a:r>
              <a:rPr lang="en-US" dirty="0" smtClean="0"/>
              <a:t>sing </a:t>
            </a:r>
            <a:r>
              <a:rPr lang="en-US" baseline="0" dirty="0" smtClean="0"/>
              <a:t>varied sources of data, we are able to gather important information about multiple dimensions of a student’s performance and potential.  The criteria for screening and identification must be carefully considered to ensure development of student profiles that reflect the best possible picture of student talent and to guide the best match with educational programming.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608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ea typeface="ＭＳ Ｐゴシック" charset="0"/>
                <a:cs typeface="ＭＳ Ｐゴシック" charset="0"/>
              </a:rPr>
              <a:t>Picture Source:</a:t>
            </a:r>
            <a:r>
              <a:rPr lang="en-US" b="1" baseline="0" dirty="0" smtClean="0">
                <a:latin typeface="Calibri" charset="0"/>
                <a:ea typeface="ＭＳ Ｐゴシック" charset="0"/>
                <a:cs typeface="ＭＳ Ｐゴシック" charset="0"/>
              </a:rPr>
              <a:t> http://</a:t>
            </a:r>
            <a:r>
              <a:rPr lang="en-US" b="1" baseline="0" dirty="0" err="1" smtClean="0">
                <a:latin typeface="Calibri" charset="0"/>
                <a:ea typeface="ＭＳ Ｐゴシック" charset="0"/>
                <a:cs typeface="ＭＳ Ｐゴシック" charset="0"/>
              </a:rPr>
              <a:t>worldartsme.com</a:t>
            </a:r>
            <a:r>
              <a:rPr lang="en-US" b="1" baseline="0" dirty="0" smtClean="0">
                <a:latin typeface="Calibri" charset="0"/>
                <a:ea typeface="ＭＳ Ｐゴシック" charset="0"/>
                <a:cs typeface="ＭＳ Ｐゴシック" charset="0"/>
              </a:rPr>
              <a:t>/</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Educators should select and use multiple assessments that measure diverse abilities, talents, and strengths, based on current theories, models, and research.  Multiple criteria help to build a body of evidence that meets the criteria for student selection  in highly capable programs, and helps to build student profiles of strengths and interests from which services can be determined. </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Most districts use some form of standardized instrument to assess their students’ abilities. There are many standardized instruments schools may use as data points during the assessment phase of the identification process. All instruments should be used as they were designed to be used. </a:t>
            </a:r>
            <a:endParaRPr lang="en-US" baseline="0" dirty="0" smtClean="0">
              <a:ea typeface="ＭＳ Ｐゴシック" charset="0"/>
              <a:cs typeface="ＭＳ Ｐゴシック" charset="0"/>
            </a:endParaRPr>
          </a:p>
          <a:p>
            <a:endParaRPr lang="en-US" baseline="0" dirty="0" smtClean="0">
              <a:ea typeface="ＭＳ Ｐゴシック" charset="0"/>
              <a:cs typeface="ＭＳ Ｐゴシック" charset="0"/>
            </a:endParaRPr>
          </a:p>
          <a:p>
            <a:r>
              <a:rPr lang="en-US" b="1" baseline="0" dirty="0" smtClean="0">
                <a:ea typeface="ＭＳ Ｐゴシック" charset="0"/>
                <a:cs typeface="ＭＳ Ｐゴシック" charset="0"/>
              </a:rPr>
              <a:t>References:</a:t>
            </a:r>
          </a:p>
          <a:p>
            <a:endParaRPr lang="en-US" b="1" baseline="0" dirty="0" smtClean="0">
              <a:ea typeface="ＭＳ Ｐゴシック" charset="0"/>
              <a:cs typeface="ＭＳ Ｐゴシック" charset="0"/>
            </a:endParaRPr>
          </a:p>
          <a:p>
            <a:pPr marL="457200" indent="-457200"/>
            <a:r>
              <a:rPr lang="en-US" dirty="0" err="1">
                <a:ea typeface="ＭＳ Ｐゴシック" charset="0"/>
                <a:cs typeface="ＭＳ Ｐゴシック" charset="0"/>
              </a:rPr>
              <a:t>Assouline</a:t>
            </a:r>
            <a:r>
              <a:rPr lang="en-US" dirty="0">
                <a:ea typeface="ＭＳ Ｐゴシック" charset="0"/>
                <a:cs typeface="ＭＳ Ｐゴシック" charset="0"/>
              </a:rPr>
              <a:t>, S. G., </a:t>
            </a:r>
            <a:r>
              <a:rPr lang="en-US" dirty="0" err="1">
                <a:ea typeface="ＭＳ Ｐゴシック" charset="0"/>
                <a:cs typeface="ＭＳ Ｐゴシック" charset="0"/>
              </a:rPr>
              <a:t>Nicpon</a:t>
            </a:r>
            <a:r>
              <a:rPr lang="en-US" dirty="0">
                <a:ea typeface="ＭＳ Ｐゴシック" charset="0"/>
                <a:cs typeface="ＭＳ Ｐゴシック" charset="0"/>
              </a:rPr>
              <a:t>, M. F., &amp; Whiteman, C. (2010). Cognitive and psychosocial </a:t>
            </a:r>
            <a:r>
              <a:rPr lang="en-US" dirty="0">
                <a:latin typeface="Calibri" charset="0"/>
                <a:ea typeface="ＭＳ Ｐゴシック" charset="0"/>
                <a:cs typeface="ＭＳ Ｐゴシック" charset="0"/>
              </a:rPr>
              <a:t>characteristics of gifted students with written language disability. </a:t>
            </a:r>
            <a:r>
              <a:rPr lang="en-US" i="1" dirty="0">
                <a:latin typeface="Calibri" charset="0"/>
                <a:ea typeface="ＭＳ Ｐゴシック" charset="0"/>
                <a:cs typeface="ＭＳ Ｐゴシック" charset="0"/>
              </a:rPr>
              <a:t>Gifted Child Quarterly, 54</a:t>
            </a:r>
            <a:r>
              <a:rPr lang="en-US" dirty="0">
                <a:latin typeface="Calibri" charset="0"/>
                <a:ea typeface="ＭＳ Ｐゴシック" charset="0"/>
                <a:cs typeface="ＭＳ Ｐゴシック" charset="0"/>
              </a:rPr>
              <a:t>, 102-115.</a:t>
            </a:r>
          </a:p>
          <a:p>
            <a:endParaRPr lang="en-US" b="1" baseline="0" dirty="0" smtClean="0">
              <a:latin typeface="Calibri" charset="0"/>
              <a:ea typeface="ＭＳ Ｐゴシック" charset="0"/>
              <a:cs typeface="ＭＳ Ｐゴシック" charset="0"/>
            </a:endParaRPr>
          </a:p>
          <a:p>
            <a:pPr marL="457200" indent="-457200"/>
            <a:r>
              <a:rPr lang="en-US" b="0" baseline="0" dirty="0" smtClean="0">
                <a:latin typeface="Calibri" charset="0"/>
                <a:ea typeface="ＭＳ Ｐゴシック" charset="0"/>
                <a:cs typeface="ＭＳ Ｐゴシック" charset="0"/>
              </a:rPr>
              <a:t>Callahan, C. M. (2005). Identifying gifted students from underrepresented populations.  </a:t>
            </a:r>
            <a:r>
              <a:rPr lang="en-US" b="0" i="1" baseline="0" dirty="0" smtClean="0">
                <a:latin typeface="Calibri" charset="0"/>
                <a:ea typeface="ＭＳ Ｐゴシック" charset="0"/>
                <a:cs typeface="ＭＳ Ｐゴシック" charset="0"/>
              </a:rPr>
              <a:t>Theory into Practice, 44</a:t>
            </a:r>
            <a:r>
              <a:rPr lang="en-US" b="0" baseline="0" dirty="0" smtClean="0">
                <a:latin typeface="Calibri" charset="0"/>
                <a:ea typeface="ＭＳ Ｐゴシック" charset="0"/>
                <a:cs typeface="ＭＳ Ｐゴシック" charset="0"/>
              </a:rPr>
              <a:t>, 98-104.</a:t>
            </a:r>
          </a:p>
          <a:p>
            <a:endParaRPr lang="en-US" b="0" baseline="0" dirty="0" smtClean="0">
              <a:latin typeface="Calibri" charset="0"/>
              <a:ea typeface="ＭＳ Ｐゴシック" charset="0"/>
              <a:cs typeface="ＭＳ Ｐゴシック" charset="0"/>
            </a:endParaRPr>
          </a:p>
          <a:p>
            <a:pPr marL="457200" indent="-457200"/>
            <a:r>
              <a:rPr lang="en-US" b="0" baseline="0" dirty="0" err="1" smtClean="0">
                <a:latin typeface="Calibri" charset="0"/>
                <a:ea typeface="ＭＳ Ｐゴシック" charset="0"/>
                <a:cs typeface="ＭＳ Ｐゴシック" charset="0"/>
              </a:rPr>
              <a:t>Colangelo</a:t>
            </a:r>
            <a:r>
              <a:rPr lang="en-US" b="0" baseline="0" dirty="0" smtClean="0">
                <a:latin typeface="Calibri" charset="0"/>
                <a:ea typeface="ＭＳ Ｐゴシック" charset="0"/>
                <a:cs typeface="ＭＳ Ｐゴシック" charset="0"/>
              </a:rPr>
              <a:t>, N., </a:t>
            </a:r>
            <a:r>
              <a:rPr lang="en-US" b="0" baseline="0" dirty="0" err="1" smtClean="0">
                <a:latin typeface="Calibri" charset="0"/>
                <a:ea typeface="ＭＳ Ｐゴシック" charset="0"/>
                <a:cs typeface="ＭＳ Ｐゴシック" charset="0"/>
              </a:rPr>
              <a:t>Assouline</a:t>
            </a:r>
            <a:r>
              <a:rPr lang="en-US" b="0" baseline="0" dirty="0" smtClean="0">
                <a:latin typeface="Calibri" charset="0"/>
                <a:ea typeface="ＭＳ Ｐゴシック" charset="0"/>
                <a:cs typeface="ＭＳ Ｐゴシック" charset="0"/>
              </a:rPr>
              <a:t>, S. G., Marron, M. A., Castellano, J. A., </a:t>
            </a:r>
            <a:r>
              <a:rPr lang="en-US" b="0" baseline="0" dirty="0" err="1" smtClean="0">
                <a:latin typeface="Calibri" charset="0"/>
                <a:ea typeface="ＭＳ Ｐゴシック" charset="0"/>
                <a:cs typeface="ＭＳ Ｐゴシック" charset="0"/>
              </a:rPr>
              <a:t>Clinkenbeard</a:t>
            </a:r>
            <a:r>
              <a:rPr lang="en-US" b="0" baseline="0" dirty="0" smtClean="0">
                <a:latin typeface="Calibri" charset="0"/>
                <a:ea typeface="ＭＳ Ｐゴシック" charset="0"/>
                <a:cs typeface="ＭＳ Ｐゴシック" charset="0"/>
              </a:rPr>
              <a:t>, P. R., Rogers, K., et al. (2010). Guidelines for developing an academic acceleration policy. </a:t>
            </a:r>
            <a:r>
              <a:rPr lang="en-US" b="0" i="1" baseline="0" dirty="0" smtClean="0">
                <a:latin typeface="Calibri" charset="0"/>
                <a:ea typeface="ＭＳ Ｐゴシック" charset="0"/>
                <a:cs typeface="ＭＳ Ｐゴシック" charset="0"/>
              </a:rPr>
              <a:t>Journal of Advanced Academics, 21</a:t>
            </a:r>
            <a:r>
              <a:rPr lang="en-US" b="0" baseline="0" dirty="0" smtClean="0">
                <a:latin typeface="Calibri" charset="0"/>
                <a:ea typeface="ＭＳ Ｐゴシック" charset="0"/>
                <a:cs typeface="ＭＳ Ｐゴシック" charset="0"/>
              </a:rPr>
              <a:t>, 180-203.</a:t>
            </a:r>
          </a:p>
          <a:p>
            <a:pPr marL="457200" indent="-457200"/>
            <a:endParaRPr lang="en-US" b="0" baseline="0"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Tx/>
              <a:buNone/>
              <a:tabLst/>
              <a:defRPr/>
            </a:pPr>
            <a:r>
              <a:rPr lang="en-US" b="0" baseline="0" dirty="0" err="1" smtClean="0">
                <a:latin typeface="Calibri" charset="0"/>
                <a:ea typeface="ＭＳ Ｐゴシック" charset="0"/>
                <a:cs typeface="ＭＳ Ｐゴシック" charset="0"/>
              </a:rPr>
              <a:t>Kalbfleisch</a:t>
            </a:r>
            <a:r>
              <a:rPr lang="en-US" b="0" baseline="0" dirty="0" smtClean="0">
                <a:latin typeface="Calibri" charset="0"/>
                <a:ea typeface="ＭＳ Ｐゴシック" charset="0"/>
                <a:cs typeface="ＭＳ Ｐゴシック" charset="0"/>
              </a:rPr>
              <a:t>, M. L., &amp; Iguchi, C. M. (2008).  Twice-exceptional learners. In J. A. </a:t>
            </a:r>
            <a:r>
              <a:rPr lang="en-US" b="0" baseline="0" dirty="0" err="1" smtClean="0">
                <a:latin typeface="Calibri" charset="0"/>
                <a:ea typeface="ＭＳ Ｐゴシック" charset="0"/>
                <a:cs typeface="ＭＳ Ｐゴシック" charset="0"/>
              </a:rPr>
              <a:t>Plucker</a:t>
            </a:r>
            <a:r>
              <a:rPr lang="en-US" b="0" baseline="0" dirty="0" smtClean="0">
                <a:latin typeface="Calibri" charset="0"/>
                <a:ea typeface="ＭＳ Ｐゴシック" charset="0"/>
                <a:cs typeface="ＭＳ Ｐゴシック" charset="0"/>
              </a:rPr>
              <a:t> &amp; C. M. Callahan (Eds.), </a:t>
            </a:r>
            <a:r>
              <a:rPr lang="en-US" b="0" i="1" baseline="0" dirty="0" smtClean="0">
                <a:latin typeface="Calibri" charset="0"/>
                <a:ea typeface="ＭＳ Ｐゴシック" charset="0"/>
                <a:cs typeface="ＭＳ Ｐゴシック" charset="0"/>
              </a:rPr>
              <a:t>Critical issues and practices in gifted education: What the research says </a:t>
            </a:r>
            <a:r>
              <a:rPr lang="en-US" b="0" baseline="0" dirty="0" smtClean="0">
                <a:latin typeface="Calibri" charset="0"/>
                <a:ea typeface="ＭＳ Ｐゴシック" charset="0"/>
                <a:cs typeface="ＭＳ Ｐゴシック" charset="0"/>
              </a:rPr>
              <a:t>(pp. 707-719).  Waco, TX: </a:t>
            </a:r>
            <a:r>
              <a:rPr lang="en-US" b="0" baseline="0" dirty="0" err="1" smtClean="0">
                <a:latin typeface="Calibri" charset="0"/>
                <a:ea typeface="ＭＳ Ｐゴシック" charset="0"/>
                <a:cs typeface="ＭＳ Ｐゴシック" charset="0"/>
              </a:rPr>
              <a:t>Prufrock</a:t>
            </a:r>
            <a:r>
              <a:rPr lang="en-US" b="0" baseline="0" dirty="0" smtClean="0">
                <a:latin typeface="Calibri" charset="0"/>
                <a:ea typeface="ＭＳ Ｐゴシック" charset="0"/>
                <a:cs typeface="ＭＳ Ｐゴシック" charset="0"/>
              </a:rPr>
              <a:t> Press.</a:t>
            </a:r>
          </a:p>
          <a:p>
            <a:pPr marL="457200" indent="-457200"/>
            <a:endParaRPr lang="en-US" b="0" baseline="0" dirty="0" smtClean="0">
              <a:latin typeface="Calibri" charset="0"/>
              <a:ea typeface="ＭＳ Ｐゴシック" charset="0"/>
              <a:cs typeface="ＭＳ Ｐゴシック" charset="0"/>
            </a:endParaRPr>
          </a:p>
          <a:p>
            <a:pPr marL="457200" indent="-457200"/>
            <a:r>
              <a:rPr lang="en-US" b="0" baseline="0" dirty="0" smtClean="0">
                <a:latin typeface="Calibri" charset="0"/>
                <a:ea typeface="ＭＳ Ｐゴシック" charset="0"/>
                <a:cs typeface="ＭＳ Ｐゴシック" charset="0"/>
              </a:rPr>
              <a:t>Robinson, N. M. (2005). In defense of a psychometric approach to the definition of academic giftedness: A conservative view from a die-hard liberal.  In R. J. Sternberg, &amp; J. E. Davidson (Eds.), </a:t>
            </a:r>
            <a:r>
              <a:rPr lang="en-US" b="0" i="1" baseline="0" dirty="0" smtClean="0">
                <a:latin typeface="Calibri" charset="0"/>
                <a:ea typeface="ＭＳ Ｐゴシック" charset="0"/>
                <a:cs typeface="ＭＳ Ｐゴシック" charset="0"/>
              </a:rPr>
              <a:t>Conceptions of giftedness </a:t>
            </a:r>
            <a:r>
              <a:rPr lang="en-US" b="0" baseline="0" dirty="0" smtClean="0">
                <a:latin typeface="Calibri" charset="0"/>
                <a:ea typeface="ＭＳ Ｐゴシック" charset="0"/>
                <a:cs typeface="ＭＳ Ｐゴシック" charset="0"/>
              </a:rPr>
              <a:t>(2</a:t>
            </a:r>
            <a:r>
              <a:rPr lang="en-US" b="0" baseline="30000" dirty="0" smtClean="0">
                <a:latin typeface="Calibri" charset="0"/>
                <a:ea typeface="ＭＳ Ｐゴシック" charset="0"/>
                <a:cs typeface="ＭＳ Ｐゴシック" charset="0"/>
              </a:rPr>
              <a:t>nd</a:t>
            </a:r>
            <a:r>
              <a:rPr lang="en-US" b="0" baseline="0" dirty="0" smtClean="0">
                <a:latin typeface="Calibri" charset="0"/>
                <a:ea typeface="ＭＳ Ｐゴシック" charset="0"/>
                <a:cs typeface="ＭＳ Ｐゴシック" charset="0"/>
              </a:rPr>
              <a:t> ed., pp. 417-435).  Boston: Cambridge University Press.</a:t>
            </a:r>
          </a:p>
          <a:p>
            <a:pPr marL="457200" indent="-457200"/>
            <a:endParaRPr lang="en-US" b="0" baseline="0" dirty="0" smtClean="0">
              <a:latin typeface="Calibri" charset="0"/>
              <a:ea typeface="ＭＳ Ｐゴシック" charset="0"/>
              <a:cs typeface="ＭＳ Ｐゴシック" charset="0"/>
            </a:endParaRPr>
          </a:p>
          <a:p>
            <a:pPr marL="457200" indent="-457200"/>
            <a:r>
              <a:rPr lang="en-US" b="0" baseline="0" dirty="0" err="1" smtClean="0">
                <a:latin typeface="Calibri" charset="0"/>
                <a:ea typeface="ＭＳ Ｐゴシック" charset="0"/>
                <a:cs typeface="ＭＳ Ｐゴシック" charset="0"/>
              </a:rPr>
              <a:t>VanTassel-Baska</a:t>
            </a:r>
            <a:r>
              <a:rPr lang="en-US" b="0" baseline="0" dirty="0" smtClean="0">
                <a:latin typeface="Calibri" charset="0"/>
                <a:ea typeface="ＭＳ Ｐゴシック" charset="0"/>
                <a:cs typeface="ＭＳ Ｐゴシック" charset="0"/>
              </a:rPr>
              <a:t>, J., Feng, A. X.,  &amp; de </a:t>
            </a:r>
            <a:r>
              <a:rPr lang="en-US" b="0" baseline="0" dirty="0" err="1" smtClean="0">
                <a:latin typeface="Calibri" charset="0"/>
                <a:ea typeface="ＭＳ Ｐゴシック" charset="0"/>
                <a:cs typeface="ＭＳ Ｐゴシック" charset="0"/>
              </a:rPr>
              <a:t>Brux</a:t>
            </a:r>
            <a:r>
              <a:rPr lang="en-US" b="0" baseline="0" dirty="0" smtClean="0">
                <a:latin typeface="Calibri" charset="0"/>
                <a:ea typeface="ＭＳ Ｐゴシック" charset="0"/>
                <a:cs typeface="ＭＳ Ｐゴシック" charset="0"/>
              </a:rPr>
              <a:t>, E. (2007).  A study of identification and achievement profiles of performance task-identified gifted students over 6 years. </a:t>
            </a:r>
            <a:r>
              <a:rPr lang="en-US" b="0" i="1" baseline="0" dirty="0" smtClean="0">
                <a:latin typeface="Calibri" charset="0"/>
                <a:ea typeface="ＭＳ Ｐゴシック" charset="0"/>
                <a:cs typeface="ＭＳ Ｐゴシック" charset="0"/>
              </a:rPr>
              <a:t>Journal for the Education of the Gifted, 31</a:t>
            </a:r>
            <a:r>
              <a:rPr lang="en-US" b="0" baseline="0" dirty="0" smtClean="0">
                <a:latin typeface="Calibri" charset="0"/>
                <a:ea typeface="ＭＳ Ｐゴシック" charset="0"/>
                <a:cs typeface="ＭＳ Ｐゴシック" charset="0"/>
              </a:rPr>
              <a:t>, 7-34.</a:t>
            </a:r>
          </a:p>
          <a:p>
            <a:endParaRPr lang="en-US" b="0" baseline="0"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B6D6816-E8FB-6643-A44E-FA97F2EDAF4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952067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Several categories of assessment data are often gathered to identify the strengths and readiness levels of students for certain types of services that the Highly Capable Program will provide. These may include:</a:t>
            </a:r>
          </a:p>
          <a:p>
            <a:pPr marL="171450" indent="-171450">
              <a:buFont typeface="Arial" panose="020B0604020202020204" pitchFamily="34" charset="0"/>
              <a:buChar char="•"/>
            </a:pPr>
            <a:endParaRPr lang="en-US" sz="1200" u="sng"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Achievement Tests</a:t>
            </a:r>
            <a:r>
              <a:rPr lang="en-US" sz="1200" kern="1200" dirty="0" smtClean="0">
                <a:solidFill>
                  <a:schemeClr val="tx1"/>
                </a:solidFill>
                <a:effectLst/>
                <a:latin typeface="+mn-lt"/>
                <a:ea typeface="+mn-ea"/>
                <a:cs typeface="+mn-cs"/>
              </a:rPr>
              <a:t>—Measure knowledge of or proficiency in something learned or taught about in a content area (i.e., math). Commonly administered achievement tests include: Iowa Test of Basic Skills (ITBS); California Achievement Test (CAT); and the Stanford Achievement Test. The ACT Assessment used for college entrance falls under the category of an achievement test. </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Aptitude Tests</a:t>
            </a:r>
            <a:r>
              <a:rPr lang="en-US" sz="1200" kern="1200" dirty="0" smtClean="0">
                <a:solidFill>
                  <a:schemeClr val="tx1"/>
                </a:solidFill>
                <a:effectLst/>
                <a:latin typeface="+mn-lt"/>
                <a:ea typeface="+mn-ea"/>
                <a:cs typeface="+mn-cs"/>
              </a:rPr>
              <a:t>—Predict future performance in a particular domain. Examples of such tests include: Cognitive Abilities Test </a:t>
            </a:r>
            <a:r>
              <a:rPr lang="en-US" sz="1200" kern="1200" dirty="0" err="1" smtClean="0">
                <a:solidFill>
                  <a:schemeClr val="tx1"/>
                </a:solidFill>
                <a:effectLst/>
                <a:latin typeface="+mn-lt"/>
                <a:ea typeface="+mn-ea"/>
                <a:cs typeface="+mn-cs"/>
              </a:rPr>
              <a:t>CogAT</a:t>
            </a:r>
            <a:r>
              <a:rPr lang="en-US" sz="1200" kern="1200" dirty="0" smtClean="0">
                <a:solidFill>
                  <a:schemeClr val="tx1"/>
                </a:solidFill>
                <a:effectLst/>
                <a:latin typeface="+mn-lt"/>
                <a:ea typeface="+mn-ea"/>
                <a:cs typeface="+mn-cs"/>
              </a:rPr>
              <a:t> 7 and the </a:t>
            </a:r>
            <a:r>
              <a:rPr lang="en-US" sz="1200" kern="1200" dirty="0" err="1" smtClean="0">
                <a:solidFill>
                  <a:schemeClr val="tx1"/>
                </a:solidFill>
                <a:effectLst/>
                <a:latin typeface="+mn-lt"/>
                <a:ea typeface="+mn-ea"/>
                <a:cs typeface="+mn-cs"/>
              </a:rPr>
              <a:t>CogAT</a:t>
            </a:r>
            <a:r>
              <a:rPr lang="en-US" sz="1200" kern="1200" dirty="0" smtClean="0">
                <a:solidFill>
                  <a:schemeClr val="tx1"/>
                </a:solidFill>
                <a:effectLst/>
                <a:latin typeface="+mn-lt"/>
                <a:ea typeface="+mn-ea"/>
                <a:cs typeface="+mn-cs"/>
              </a:rPr>
              <a:t> Screening Form 7, OLSAT 8, SAT Reasoning Test (SAT); and the Differential Aptitude Test (DAT). </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Intelligence Tests</a:t>
            </a:r>
            <a:r>
              <a:rPr lang="en-US" sz="1200" kern="1200" dirty="0" smtClean="0">
                <a:solidFill>
                  <a:schemeClr val="tx1"/>
                </a:solidFill>
                <a:effectLst/>
                <a:latin typeface="+mn-lt"/>
                <a:ea typeface="+mn-ea"/>
                <a:cs typeface="+mn-cs"/>
              </a:rPr>
              <a:t>—Measure some of the structures and processes underlying intelligence as an internal trait.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These tests sample behavior already learned in an attempt to predict future learning. The Wechsler Intelligence Scale for Children, Fifth Edition (WISC-V); the Stanford-</a:t>
            </a:r>
            <a:r>
              <a:rPr lang="en-US" sz="1200" kern="1200" dirty="0" err="1" smtClean="0">
                <a:solidFill>
                  <a:schemeClr val="tx1"/>
                </a:solidFill>
                <a:effectLst/>
                <a:latin typeface="+mn-lt"/>
                <a:ea typeface="+mn-ea"/>
                <a:cs typeface="+mn-cs"/>
              </a:rPr>
              <a:t>Binet</a:t>
            </a:r>
            <a:r>
              <a:rPr lang="en-US" sz="1200" kern="1200" dirty="0" smtClean="0">
                <a:solidFill>
                  <a:schemeClr val="tx1"/>
                </a:solidFill>
                <a:effectLst/>
                <a:latin typeface="+mn-lt"/>
                <a:ea typeface="+mn-ea"/>
                <a:cs typeface="+mn-cs"/>
              </a:rPr>
              <a:t> Intelligence Scales-Fifth Edition (SB-V); and the </a:t>
            </a:r>
            <a:r>
              <a:rPr lang="en-US" sz="1200" kern="1200" dirty="0" err="1" smtClean="0">
                <a:solidFill>
                  <a:schemeClr val="tx1"/>
                </a:solidFill>
                <a:effectLst/>
                <a:latin typeface="+mn-lt"/>
                <a:ea typeface="+mn-ea"/>
                <a:cs typeface="+mn-cs"/>
              </a:rPr>
              <a:t>Naglieri</a:t>
            </a:r>
            <a:r>
              <a:rPr lang="en-US" sz="1200" kern="1200" dirty="0" smtClean="0">
                <a:solidFill>
                  <a:schemeClr val="tx1"/>
                </a:solidFill>
                <a:effectLst/>
                <a:latin typeface="+mn-lt"/>
                <a:ea typeface="+mn-ea"/>
                <a:cs typeface="+mn-cs"/>
              </a:rPr>
              <a:t> Nonverbal Ability Test (NNAT2) are examples of IQ measures.</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Teacher Rating Scales</a:t>
            </a:r>
            <a:r>
              <a:rPr lang="en-US" sz="1200" kern="1200" dirty="0" smtClean="0">
                <a:solidFill>
                  <a:schemeClr val="tx1"/>
                </a:solidFill>
                <a:effectLst/>
                <a:latin typeface="+mn-lt"/>
                <a:ea typeface="+mn-ea"/>
                <a:cs typeface="+mn-cs"/>
              </a:rPr>
              <a:t>–Teacher rating or judgment scales provide additional and different information about the characteristics and behaviors we associate with giftedness. Experts in the field of gifted education have long recommended using teacher judgment measures among the multiple sources of information for screening and identifying students for gifted education services.</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Tests of Creative Abilities-</a:t>
            </a:r>
            <a:r>
              <a:rPr lang="en-US" sz="1200" kern="1200" dirty="0" smtClean="0">
                <a:solidFill>
                  <a:schemeClr val="tx1"/>
                </a:solidFill>
                <a:effectLst/>
                <a:latin typeface="+mn-lt"/>
                <a:ea typeface="+mn-ea"/>
                <a:cs typeface="+mn-cs"/>
              </a:rPr>
              <a:t> These tests purport to measure students’ creative abilities.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views on intelligence and giftedness have broadened beyond IQ, a new paradigm for identifying a diverse range of students appears appropriate and necessary (Callahan, 2005; </a:t>
            </a:r>
            <a:r>
              <a:rPr lang="en-US" sz="1200" kern="1200" dirty="0" err="1" smtClean="0">
                <a:solidFill>
                  <a:schemeClr val="tx1"/>
                </a:solidFill>
                <a:effectLst/>
                <a:latin typeface="+mn-lt"/>
                <a:ea typeface="+mn-ea"/>
                <a:cs typeface="+mn-cs"/>
              </a:rPr>
              <a:t>VanTassel-Baska</a:t>
            </a:r>
            <a:r>
              <a:rPr lang="en-US" sz="1200" kern="1200" dirty="0" smtClean="0">
                <a:solidFill>
                  <a:schemeClr val="tx1"/>
                </a:solidFill>
                <a:effectLst/>
                <a:latin typeface="+mn-lt"/>
                <a:ea typeface="+mn-ea"/>
                <a:cs typeface="+mn-cs"/>
              </a:rPr>
              <a:t>, Feng, &amp; de </a:t>
            </a:r>
            <a:r>
              <a:rPr lang="en-US" sz="1200" kern="1200" dirty="0" err="1" smtClean="0">
                <a:solidFill>
                  <a:schemeClr val="tx1"/>
                </a:solidFill>
                <a:effectLst/>
                <a:latin typeface="+mn-lt"/>
                <a:ea typeface="+mn-ea"/>
                <a:cs typeface="+mn-cs"/>
              </a:rPr>
              <a:t>Brux</a:t>
            </a:r>
            <a:r>
              <a:rPr lang="en-US" sz="1200" kern="1200" dirty="0" smtClean="0">
                <a:solidFill>
                  <a:schemeClr val="tx1"/>
                </a:solidFill>
                <a:effectLst/>
                <a:latin typeface="+mn-lt"/>
                <a:ea typeface="+mn-ea"/>
                <a:cs typeface="+mn-cs"/>
              </a:rPr>
              <a:t>, 2007).  Researchers have recommended the use of multiple criteria including the use of portfolios, scores from traditional assessments, creativity measures, and authentic classroom assessments that are also valid and reliable. However, it must be noted that traditional assessment tests have been shown to be effective when trying to: (1) estimate a student’s readiness for the next level of instruction or services provided to identified students or for students whose ability and performance levels exceed their peers; and (2) make decisions or design accelerative interventions for students who benefit from more advanced interventions (</a:t>
            </a:r>
            <a:r>
              <a:rPr lang="en-US" sz="1200" kern="1200" dirty="0" err="1" smtClean="0">
                <a:solidFill>
                  <a:schemeClr val="tx1"/>
                </a:solidFill>
                <a:effectLst/>
                <a:latin typeface="+mn-lt"/>
                <a:ea typeface="+mn-ea"/>
                <a:cs typeface="+mn-cs"/>
              </a:rPr>
              <a:t>Colangelo</a:t>
            </a:r>
            <a:r>
              <a:rPr lang="en-US" sz="1200" kern="1200" dirty="0" smtClean="0">
                <a:solidFill>
                  <a:schemeClr val="tx1"/>
                </a:solidFill>
                <a:effectLst/>
                <a:latin typeface="+mn-lt"/>
                <a:ea typeface="+mn-ea"/>
                <a:cs typeface="+mn-cs"/>
              </a:rPr>
              <a:t>, et. al., 2010; Robinson, 2005).  Other researchers have argued that ability and achievement tests may be useful in the identification of twice-exceptional learners where discrepancies between and within achievement and ability scores are seen, (</a:t>
            </a:r>
            <a:r>
              <a:rPr lang="en-US" sz="1200" kern="1200" dirty="0" err="1" smtClean="0">
                <a:solidFill>
                  <a:schemeClr val="tx1"/>
                </a:solidFill>
                <a:effectLst/>
                <a:latin typeface="+mn-lt"/>
                <a:ea typeface="+mn-ea"/>
                <a:cs typeface="+mn-cs"/>
              </a:rPr>
              <a:t>Assouline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Nicpon</a:t>
            </a:r>
            <a:r>
              <a:rPr lang="en-US" sz="1200" kern="1200" dirty="0" smtClean="0">
                <a:solidFill>
                  <a:schemeClr val="tx1"/>
                </a:solidFill>
                <a:effectLst/>
                <a:latin typeface="+mn-lt"/>
                <a:ea typeface="+mn-ea"/>
                <a:cs typeface="+mn-cs"/>
              </a:rPr>
              <a:t>, &amp; Whiteman, 2010; </a:t>
            </a:r>
            <a:r>
              <a:rPr lang="en-US" sz="1200" kern="1200" dirty="0" err="1" smtClean="0">
                <a:solidFill>
                  <a:schemeClr val="tx1"/>
                </a:solidFill>
                <a:effectLst/>
                <a:latin typeface="+mn-lt"/>
                <a:ea typeface="+mn-ea"/>
                <a:cs typeface="+mn-cs"/>
              </a:rPr>
              <a:t>Kalbfleisch</a:t>
            </a:r>
            <a:r>
              <a:rPr lang="en-US" sz="1200" kern="1200" dirty="0" smtClean="0">
                <a:solidFill>
                  <a:schemeClr val="tx1"/>
                </a:solidFill>
                <a:effectLst/>
                <a:latin typeface="+mn-lt"/>
                <a:ea typeface="+mn-ea"/>
                <a:cs typeface="+mn-cs"/>
              </a:rPr>
              <a:t> &amp; Iguchi, 2008). </a:t>
            </a:r>
          </a:p>
        </p:txBody>
      </p:sp>
      <p:sp>
        <p:nvSpPr>
          <p:cNvPr id="4" name="Slide Number Placeholder 3"/>
          <p:cNvSpPr>
            <a:spLocks noGrp="1"/>
          </p:cNvSpPr>
          <p:nvPr>
            <p:ph type="sldNum" sz="quarter" idx="10"/>
          </p:nvPr>
        </p:nvSpPr>
        <p:spPr/>
        <p:txBody>
          <a:bodyPr/>
          <a:lstStyle/>
          <a:p>
            <a:fld id="{857E1BCC-6D91-4042-9B51-B554610FF476}" type="slidenum">
              <a:rPr lang="en-US" smtClean="0"/>
              <a:t>16</a:t>
            </a:fld>
            <a:endParaRPr lang="en-US"/>
          </a:p>
        </p:txBody>
      </p:sp>
    </p:spTree>
    <p:extLst>
      <p:ext uri="{BB962C8B-B14F-4D97-AF65-F5344CB8AC3E}">
        <p14:creationId xmlns:p14="http://schemas.microsoft.com/office/powerpoint/2010/main" val="607946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smtClean="0">
                <a:solidFill>
                  <a:schemeClr val="tx1"/>
                </a:solidFill>
                <a:effectLst/>
                <a:latin typeface="+mn-lt"/>
                <a:ea typeface="+mn-ea"/>
                <a:cs typeface="+mn-cs"/>
              </a:rPr>
              <a:t>There </a:t>
            </a:r>
            <a:r>
              <a:rPr lang="en-US" sz="1200" kern="1200" dirty="0" smtClean="0">
                <a:solidFill>
                  <a:schemeClr val="tx1"/>
                </a:solidFill>
                <a:effectLst/>
                <a:latin typeface="+mn-lt"/>
                <a:ea typeface="+mn-ea"/>
                <a:cs typeface="+mn-cs"/>
              </a:rPr>
              <a:t>are other sources of data that provide additional information about the learning needs of students.  No one source is necessarily more important than another unless it is used to design a specific academic or behavioral intervention. For example, if the school is setting up a student government council, a leadership checklist or scale may be used to identify students that they wish to encourage to participate.  Another example might be a student who has a strong interest in a topic and has completed an investigative project and presented it to the class, this student may be recognized as needing more opportunities to pursue strong interests in more depth and at higher levels of involvement. Teachers often use curriculum-based assessments to measure student growth.  Teachers who note that students have mastered the grade-level curriculum might or may use this data to refer students for further assessment or to enhance our knowledge about the academic profiles of particular students.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sources are not restricted to a school setting. Talent may arise through involvement in extra-curricular or community activities that reveal deep interests, strengths, and engagement that are also tied to deeper levels of knowledge in one or more specific fields of study. Securing referrals from parents, community leaders, religious leaders, etc. help us to identify students’ interests and build a more comprehensive portfolio should guide decisions about how to support, challenge, and accelerate student growth.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530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a list of the articles that are related to these topics.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17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5477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highlights the importance of using multiple criteria and assessment sources by which students can enter the identification pool for consideration at various points in their school careers.  By using multiple pathways in the identification process, a more holistic view of students’ gifts and talents can be brought to the attention of the Multidisciplinary Selection Committee, who will also make suggestions as to the types of services that would best serve students identified as highly capable. Program personnel should consider </a:t>
            </a:r>
            <a:r>
              <a:rPr lang="en-US" sz="1200" u="sng" kern="1200" dirty="0" smtClean="0">
                <a:solidFill>
                  <a:schemeClr val="tx1"/>
                </a:solidFill>
                <a:effectLst/>
                <a:latin typeface="+mn-lt"/>
                <a:ea typeface="+mn-ea"/>
                <a:cs typeface="+mn-cs"/>
              </a:rPr>
              <a:t>several sources of data</a:t>
            </a:r>
            <a:r>
              <a:rPr lang="en-US" sz="1200" kern="1200" dirty="0" smtClean="0">
                <a:solidFill>
                  <a:schemeClr val="tx1"/>
                </a:solidFill>
                <a:effectLst/>
                <a:latin typeface="+mn-lt"/>
                <a:ea typeface="+mn-ea"/>
                <a:cs typeface="+mn-cs"/>
              </a:rPr>
              <a:t> in determining who will receive further consideration since this provides a more comprehensive profile of a student’s strengths. It is also important to recognize that talent can be latent, which suggests that a child who may have not exhibited gifted behaviors in second grade, for example, may emerge as very talented in fourth grade and should merit consideration for placement.  Exemplary practices in identification also call for ongoing identification by designing a means through which students whose talents emerge after the first screening and identification take place can be given consideration for receiving highly capable services at another point in a student’s academic career. </a:t>
            </a:r>
          </a:p>
          <a:p>
            <a:endParaRPr lang="en-US" dirty="0"/>
          </a:p>
        </p:txBody>
      </p:sp>
      <p:sp>
        <p:nvSpPr>
          <p:cNvPr id="4" name="Slide Number Placeholder 3"/>
          <p:cNvSpPr>
            <a:spLocks noGrp="1"/>
          </p:cNvSpPr>
          <p:nvPr>
            <p:ph type="sldNum" sz="quarter" idx="10"/>
          </p:nvPr>
        </p:nvSpPr>
        <p:spPr/>
        <p:txBody>
          <a:bodyPr/>
          <a:lstStyle/>
          <a:p>
            <a:fld id="{857E1BCC-6D91-4042-9B51-B554610FF476}" type="slidenum">
              <a:rPr lang="en-US" smtClean="0"/>
              <a:t>2</a:t>
            </a:fld>
            <a:endParaRPr lang="en-US"/>
          </a:p>
        </p:txBody>
      </p:sp>
    </p:spTree>
    <p:extLst>
      <p:ext uri="{BB962C8B-B14F-4D97-AF65-F5344CB8AC3E}">
        <p14:creationId xmlns:p14="http://schemas.microsoft.com/office/powerpoint/2010/main" val="692296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aligns with the following NAGC-CEC Teacher Preparation Standards in Gifted Education-Standard 4: Assessment (NAGC, 2013).</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Professionals must be knowledgeable about how multiple methods of assessment guide effective educational decisions about the identification and services for highly capable students. </a:t>
            </a:r>
          </a:p>
          <a:p>
            <a:pPr marL="228600" lvl="0" indent="-228600">
              <a:buFont typeface="+mj-lt"/>
              <a:buAutoNum type="arabicPeriod"/>
            </a:pPr>
            <a:r>
              <a:rPr lang="en-US" sz="1200" kern="1200" dirty="0" smtClean="0">
                <a:solidFill>
                  <a:schemeClr val="tx1"/>
                </a:solidFill>
                <a:effectLst/>
                <a:latin typeface="+mn-lt"/>
                <a:ea typeface="+mn-ea"/>
                <a:cs typeface="+mn-cs"/>
              </a:rPr>
              <a:t>Professionals should become knowledgeable about measurement principles and practices to interpret results that guide educational decisions for individuals identified as highly capable.</a:t>
            </a:r>
          </a:p>
          <a:p>
            <a:pPr marL="228600" lvl="0" indent="-228600">
              <a:buFont typeface="+mj-lt"/>
              <a:buAutoNum type="arabicPeriod"/>
            </a:pPr>
            <a:r>
              <a:rPr lang="en-US" sz="1200" kern="1200" dirty="0" smtClean="0">
                <a:solidFill>
                  <a:schemeClr val="tx1"/>
                </a:solidFill>
                <a:effectLst/>
                <a:latin typeface="+mn-lt"/>
                <a:ea typeface="+mn-ea"/>
                <a:cs typeface="+mn-cs"/>
              </a:rPr>
              <a:t>Professionals collaborate with colleagues and families in using multiple types of assessment information to make identification and learning program decisions and to minimize bias and assessment decision-making.</a:t>
            </a:r>
          </a:p>
          <a:p>
            <a:pPr marL="228600" lvl="0" indent="-228600">
              <a:buFont typeface="+mj-lt"/>
              <a:buAutoNum type="arabicPeriod"/>
            </a:pPr>
            <a:r>
              <a:rPr lang="en-US" sz="1200" kern="1200" dirty="0" smtClean="0">
                <a:solidFill>
                  <a:schemeClr val="tx1"/>
                </a:solidFill>
                <a:effectLst/>
                <a:latin typeface="+mn-lt"/>
                <a:ea typeface="+mn-ea"/>
                <a:cs typeface="+mn-cs"/>
              </a:rPr>
              <a:t>Multiple criteria assumes a gathering of data from multiple perspectives which provides a more holistic view about the types of services that would best serve students identified as highly capable.</a:t>
            </a:r>
          </a:p>
          <a:p>
            <a:endParaRPr lang="en-US" dirty="0"/>
          </a:p>
        </p:txBody>
      </p:sp>
      <p:sp>
        <p:nvSpPr>
          <p:cNvPr id="4" name="Slide Number Placeholder 3"/>
          <p:cNvSpPr>
            <a:spLocks noGrp="1"/>
          </p:cNvSpPr>
          <p:nvPr>
            <p:ph type="sldNum" sz="quarter" idx="10"/>
          </p:nvPr>
        </p:nvSpPr>
        <p:spPr/>
        <p:txBody>
          <a:bodyPr/>
          <a:lstStyle/>
          <a:p>
            <a:fld id="{857E1BCC-6D91-4042-9B51-B554610FF476}" type="slidenum">
              <a:rPr lang="en-US" smtClean="0"/>
              <a:t>3</a:t>
            </a:fld>
            <a:endParaRPr lang="en-US"/>
          </a:p>
        </p:txBody>
      </p:sp>
    </p:spTree>
    <p:extLst>
      <p:ext uri="{BB962C8B-B14F-4D97-AF65-F5344CB8AC3E}">
        <p14:creationId xmlns:p14="http://schemas.microsoft.com/office/powerpoint/2010/main" val="103626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These are the major objectives for this module:</a:t>
            </a:r>
          </a:p>
          <a:p>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Articulate the relationship between multiple criteria and equity and access for highly capable services.</a:t>
            </a:r>
          </a:p>
          <a:p>
            <a:pPr marL="228600" lvl="0" indent="-228600">
              <a:buFont typeface="+mj-lt"/>
              <a:buAutoNum type="arabicPeriod"/>
            </a:pPr>
            <a:r>
              <a:rPr lang="en-US" sz="1200" kern="1200" dirty="0" smtClean="0">
                <a:solidFill>
                  <a:schemeClr val="tx1"/>
                </a:solidFill>
                <a:effectLst/>
                <a:latin typeface="+mn-lt"/>
                <a:ea typeface="+mn-ea"/>
                <a:cs typeface="+mn-cs"/>
              </a:rPr>
              <a:t>Examine current district methods and practices used to identify strengths of students for highly capable services.</a:t>
            </a:r>
          </a:p>
          <a:p>
            <a:pPr marL="228600" lvl="0" indent="-228600">
              <a:buFont typeface="+mj-lt"/>
              <a:buAutoNum type="arabicPeriod"/>
            </a:pPr>
            <a:r>
              <a:rPr lang="en-US" sz="1200" kern="1200" dirty="0" smtClean="0">
                <a:solidFill>
                  <a:schemeClr val="tx1"/>
                </a:solidFill>
                <a:effectLst/>
                <a:latin typeface="+mn-lt"/>
                <a:ea typeface="+mn-ea"/>
                <a:cs typeface="+mn-cs"/>
              </a:rPr>
              <a:t>Explain how multiple criteria should inform procedures for screening and identifying students for highly capable services.</a:t>
            </a:r>
          </a:p>
          <a:p>
            <a:pPr marL="228600" lvl="0" indent="-228600">
              <a:buFont typeface="+mj-lt"/>
              <a:buAutoNum type="arabicPeriod"/>
            </a:pPr>
            <a:r>
              <a:rPr lang="en-US" sz="1200" kern="1200" dirty="0" smtClean="0">
                <a:solidFill>
                  <a:schemeClr val="tx1"/>
                </a:solidFill>
                <a:effectLst/>
                <a:latin typeface="+mn-lt"/>
                <a:ea typeface="+mn-ea"/>
                <a:cs typeface="+mn-cs"/>
              </a:rPr>
              <a:t>Describe the types and purposes of assessment tools used to make appropriate decisions about the educational needs of students.</a:t>
            </a:r>
          </a:p>
          <a:p>
            <a:pPr marL="228600" lvl="0" indent="-228600">
              <a:buFont typeface="+mj-lt"/>
              <a:buAutoNum type="arabicPeriod"/>
            </a:pPr>
            <a:r>
              <a:rPr lang="en-US" sz="1200" kern="1200" dirty="0" smtClean="0">
                <a:solidFill>
                  <a:schemeClr val="tx1"/>
                </a:solidFill>
                <a:effectLst/>
                <a:latin typeface="+mn-lt"/>
                <a:ea typeface="+mn-ea"/>
                <a:cs typeface="+mn-cs"/>
              </a:rPr>
              <a:t>Use multiple assessment tools for identifying students’ strengths, interests, and educational needs appropriately and with knowledge of the limitations and intent of the various types of instruments.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43F1E3-71E9-4C9D-979A-50700557581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410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xfrm>
            <a:off x="1412875" y="1203325"/>
            <a:ext cx="4171950" cy="3128963"/>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Callahan, </a:t>
            </a:r>
            <a:r>
              <a:rPr lang="en-US" sz="1200" kern="1200" dirty="0" err="1" smtClean="0">
                <a:solidFill>
                  <a:schemeClr val="tx1"/>
                </a:solidFill>
                <a:effectLst/>
                <a:latin typeface="+mn-lt"/>
                <a:ea typeface="+mn-ea"/>
                <a:cs typeface="+mn-cs"/>
              </a:rPr>
              <a:t>Renzulli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Delcourt</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Hertberg</a:t>
            </a:r>
            <a:r>
              <a:rPr lang="en-US" sz="1200" kern="1200" dirty="0" smtClean="0">
                <a:solidFill>
                  <a:schemeClr val="tx1"/>
                </a:solidFill>
                <a:effectLst/>
                <a:latin typeface="+mn-lt"/>
                <a:ea typeface="+mn-ea"/>
                <a:cs typeface="+mn-cs"/>
              </a:rPr>
              <a:t>-Davis (2013) state, “A comprehensive and defensible identification plan will recognize developmental differences in children” (p. 85)..  The use of multiple criteria provides us with several pathways to bring student strengths and talents to our attention.  Far too often, final decisions about the identification of a student for highly capable programs comes down to how well a student has performed on only one measurement tool, rather than the consideration of several sources of data to determine who needs further evaluation or advanced learning opportunities. These selections fail to use multiple sources of data in their final decision, which results in a bias in the identification process.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two main reasons to use multiple criteria: The first– No </a:t>
            </a:r>
            <a:r>
              <a:rPr lang="en-US" sz="1200" b="1" kern="1200" dirty="0" smtClean="0">
                <a:solidFill>
                  <a:schemeClr val="tx1"/>
                </a:solidFill>
                <a:effectLst/>
                <a:latin typeface="+mn-lt"/>
                <a:ea typeface="+mn-ea"/>
                <a:cs typeface="+mn-cs"/>
              </a:rPr>
              <a:t>ONE</a:t>
            </a:r>
            <a:r>
              <a:rPr lang="en-US" sz="1200" kern="1200" dirty="0" smtClean="0">
                <a:solidFill>
                  <a:schemeClr val="tx1"/>
                </a:solidFill>
                <a:effectLst/>
                <a:latin typeface="+mn-lt"/>
                <a:ea typeface="+mn-ea"/>
                <a:cs typeface="+mn-cs"/>
              </a:rPr>
              <a:t> instrument, measure, or work sample can demonstrate accurately the learning needs of an individual. The second reason relates to access and equity --- using only standardized test scores, on either aptitude or achievement tests, create biased access to programs. Research from the National Center for Research on Gifted Education indicates that if you’re  poor, speak a native language other than English , or are a person of color, you are highly unlikely to enter into a gifted program. This demonstrates the inequities in the identification systems that have historically dominated the U.S. education system.</a:t>
            </a:r>
          </a:p>
          <a:p>
            <a:endParaRPr lang="en-US" dirty="0" smtClean="0">
              <a:latin typeface="Calibri" charset="0"/>
              <a:ea typeface="ＭＳ Ｐゴシック" charset="0"/>
              <a:cs typeface="ＭＳ Ｐゴシック" charset="0"/>
            </a:endParaRPr>
          </a:p>
          <a:p>
            <a:r>
              <a:rPr lang="en-US" b="1" dirty="0" smtClean="0">
                <a:latin typeface="Calibri" charset="0"/>
                <a:ea typeface="ＭＳ Ｐゴシック" charset="0"/>
                <a:cs typeface="ＭＳ Ｐゴシック" charset="0"/>
              </a:rPr>
              <a:t>References:</a:t>
            </a:r>
          </a:p>
          <a:p>
            <a:endParaRPr lang="en-US" b="0" dirty="0" smtClean="0">
              <a:latin typeface="Calibri" charset="0"/>
              <a:ea typeface="ＭＳ Ｐゴシック" charset="0"/>
              <a:cs typeface="ＭＳ Ｐゴシック" charset="0"/>
            </a:endParaRPr>
          </a:p>
          <a:p>
            <a:pPr marL="457200" indent="-457200"/>
            <a:r>
              <a:rPr lang="en-US" b="0" dirty="0" smtClean="0">
                <a:latin typeface="Calibri" charset="0"/>
                <a:ea typeface="ＭＳ Ｐゴシック" charset="0"/>
                <a:cs typeface="ＭＳ Ｐゴシック" charset="0"/>
              </a:rPr>
              <a:t>Callahan,</a:t>
            </a:r>
            <a:r>
              <a:rPr lang="en-US" b="0" baseline="0" dirty="0" smtClean="0">
                <a:latin typeface="Calibri" charset="0"/>
                <a:ea typeface="ＭＳ Ｐゴシック" charset="0"/>
                <a:cs typeface="ＭＳ Ｐゴシック" charset="0"/>
              </a:rPr>
              <a:t> C. M., </a:t>
            </a:r>
            <a:r>
              <a:rPr lang="en-US" b="0" baseline="0" dirty="0" err="1" smtClean="0">
                <a:latin typeface="Calibri" charset="0"/>
                <a:ea typeface="ＭＳ Ｐゴシック" charset="0"/>
                <a:cs typeface="ＭＳ Ｐゴシック" charset="0"/>
              </a:rPr>
              <a:t>Renzulli</a:t>
            </a:r>
            <a:r>
              <a:rPr lang="en-US" b="0" baseline="0" dirty="0" smtClean="0">
                <a:latin typeface="Calibri" charset="0"/>
                <a:ea typeface="ＭＳ Ｐゴシック" charset="0"/>
                <a:cs typeface="ＭＳ Ｐゴシック" charset="0"/>
              </a:rPr>
              <a:t>, J. S., </a:t>
            </a:r>
            <a:r>
              <a:rPr lang="en-US" b="0" baseline="0" dirty="0" err="1" smtClean="0">
                <a:latin typeface="Calibri" charset="0"/>
                <a:ea typeface="ＭＳ Ｐゴシック" charset="0"/>
                <a:cs typeface="ＭＳ Ｐゴシック" charset="0"/>
              </a:rPr>
              <a:t>Delcourt</a:t>
            </a:r>
            <a:r>
              <a:rPr lang="en-US" b="0" baseline="0" dirty="0" smtClean="0">
                <a:latin typeface="Calibri" charset="0"/>
                <a:ea typeface="ＭＳ Ｐゴシック" charset="0"/>
                <a:cs typeface="ＭＳ Ｐゴシック" charset="0"/>
              </a:rPr>
              <a:t>, M. A. B., &amp; </a:t>
            </a:r>
            <a:r>
              <a:rPr lang="en-US" b="0" baseline="0" dirty="0" err="1" smtClean="0">
                <a:latin typeface="Calibri" charset="0"/>
                <a:ea typeface="ＭＳ Ｐゴシック" charset="0"/>
                <a:cs typeface="ＭＳ Ｐゴシック" charset="0"/>
              </a:rPr>
              <a:t>Hertberg</a:t>
            </a:r>
            <a:r>
              <a:rPr lang="en-US" b="0" baseline="0" dirty="0" smtClean="0">
                <a:latin typeface="Calibri" charset="0"/>
                <a:ea typeface="ＭＳ Ｐゴシック" charset="0"/>
                <a:cs typeface="ＭＳ Ｐゴシック" charset="0"/>
              </a:rPr>
              <a:t>-Davis, H. L. (2013).  Considerations for identification of gifted and talented students: An introduction to identification. In C. M. Callahan &amp; H. L. </a:t>
            </a:r>
            <a:r>
              <a:rPr lang="en-US" b="0" baseline="0" dirty="0" err="1" smtClean="0">
                <a:latin typeface="Calibri" charset="0"/>
                <a:ea typeface="ＭＳ Ｐゴシック" charset="0"/>
                <a:cs typeface="ＭＳ Ｐゴシック" charset="0"/>
              </a:rPr>
              <a:t>Hertberg</a:t>
            </a:r>
            <a:r>
              <a:rPr lang="en-US" b="0" baseline="0" dirty="0" smtClean="0">
                <a:latin typeface="Calibri" charset="0"/>
                <a:ea typeface="ＭＳ Ｐゴシック" charset="0"/>
                <a:cs typeface="ＭＳ Ｐゴシック" charset="0"/>
              </a:rPr>
              <a:t>-Davis (Eds.),  </a:t>
            </a:r>
            <a:r>
              <a:rPr lang="en-US" b="0" i="1" baseline="0" dirty="0" smtClean="0">
                <a:latin typeface="Calibri" charset="0"/>
                <a:ea typeface="ＭＳ Ｐゴシック" charset="0"/>
                <a:cs typeface="ＭＳ Ｐゴシック" charset="0"/>
              </a:rPr>
              <a:t>Fundamentals of gifted education: Considering multiple perspectives </a:t>
            </a:r>
            <a:r>
              <a:rPr lang="en-US" b="0" baseline="0" dirty="0" smtClean="0">
                <a:latin typeface="Calibri" charset="0"/>
                <a:ea typeface="ＭＳ Ｐゴシック" charset="0"/>
                <a:cs typeface="ＭＳ Ｐゴシック" charset="0"/>
              </a:rPr>
              <a:t>(pp. 83-91).  New York: Routledge, Taylor and Francis Group.</a:t>
            </a:r>
            <a:endParaRPr lang="en-US" b="0" dirty="0" smtClean="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DBAE874-A9F3-1B42-8B45-34EE8F276369}"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857957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As a reminder, the Washington State </a:t>
            </a:r>
            <a:r>
              <a:rPr lang="en-US" dirty="0" smtClean="0">
                <a:latin typeface="Calibri" charset="0"/>
                <a:ea typeface="ＭＳ Ｐゴシック" charset="0"/>
                <a:cs typeface="ＭＳ Ｐゴシック" charset="0"/>
              </a:rPr>
              <a:t>definition </a:t>
            </a:r>
            <a:r>
              <a:rPr lang="en-US" dirty="0">
                <a:latin typeface="Calibri" charset="0"/>
                <a:ea typeface="ＭＳ Ｐゴシック" charset="0"/>
                <a:cs typeface="ＭＳ Ｐゴシック" charset="0"/>
              </a:rPr>
              <a:t>of highly capable students includes both students </a:t>
            </a:r>
            <a:r>
              <a:rPr lang="en-US" b="1" i="0" u="sng" dirty="0">
                <a:latin typeface="Calibri" charset="0"/>
                <a:ea typeface="ＭＳ Ｐゴシック" charset="0"/>
                <a:cs typeface="ＭＳ Ｐゴシック" charset="0"/>
              </a:rPr>
              <a:t>who perform or show potential </a:t>
            </a:r>
            <a:r>
              <a:rPr lang="en-US" dirty="0">
                <a:latin typeface="Calibri" charset="0"/>
                <a:ea typeface="ＭＳ Ｐゴシック" charset="0"/>
                <a:cs typeface="ＭＳ Ｐゴシック" charset="0"/>
              </a:rPr>
              <a:t>for performance at </a:t>
            </a:r>
            <a:r>
              <a:rPr lang="en-US" dirty="0" smtClean="0">
                <a:latin typeface="Calibri" charset="0"/>
                <a:ea typeface="ＭＳ Ｐゴシック" charset="0"/>
                <a:cs typeface="ＭＳ Ｐゴシック" charset="0"/>
              </a:rPr>
              <a:t>significantly </a:t>
            </a:r>
            <a:r>
              <a:rPr lang="en-US" dirty="0">
                <a:latin typeface="Calibri" charset="0"/>
                <a:ea typeface="ＭＳ Ｐゴシック" charset="0"/>
                <a:cs typeface="ＭＳ Ｐゴシック" charset="0"/>
              </a:rPr>
              <a:t>advanced academic levels.  Inherent</a:t>
            </a:r>
            <a:r>
              <a:rPr lang="en-US" dirty="0" smtClean="0">
                <a:latin typeface="Calibri" charset="0"/>
                <a:ea typeface="ＭＳ Ｐゴシック" charset="0"/>
                <a:cs typeface="ＭＳ Ｐゴシック" charset="0"/>
              </a:rPr>
              <a:t> in </a:t>
            </a:r>
            <a:r>
              <a:rPr lang="en-US" dirty="0">
                <a:latin typeface="Calibri" charset="0"/>
                <a:ea typeface="ＭＳ Ｐゴシック" charset="0"/>
                <a:cs typeface="ＭＳ Ｐゴシック" charset="0"/>
              </a:rPr>
              <a:t>the definition, are the areas in which students may show their strengths: intellectual aptitudes, specific academic abilities, and creative productivities.  These areas also point to varied data sources that can be used to indicate students’ strengths.</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3107434-02C4-B248-A2E0-AE8ADFEB503B}"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19895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The actual language in the WAC says, “Districts shall </a:t>
            </a:r>
            <a:r>
              <a:rPr lang="en-US" dirty="0" smtClean="0">
                <a:latin typeface="Calibri" charset="0"/>
                <a:ea typeface="ＭＳ Ｐゴシック" charset="0"/>
                <a:cs typeface="ＭＳ Ｐゴシック" charset="0"/>
              </a:rPr>
              <a:t>use</a:t>
            </a:r>
            <a:r>
              <a:rPr lang="en-US" dirty="0" smtClean="0">
                <a:solidFill>
                  <a:srgbClr val="FF0000"/>
                </a:solidFill>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rPr>
              <a:t>multiple objective criteria for identification of students who are among the most highly capable.” Notice the word “objective” – How </a:t>
            </a:r>
            <a:r>
              <a:rPr lang="en-US" dirty="0" smtClean="0">
                <a:latin typeface="Calibri" charset="0"/>
                <a:ea typeface="ＭＳ Ｐゴシック" charset="0"/>
                <a:cs typeface="ＭＳ Ｐゴシック" charset="0"/>
              </a:rPr>
              <a:t>do </a:t>
            </a:r>
            <a:r>
              <a:rPr lang="en-US" dirty="0">
                <a:latin typeface="Calibri" charset="0"/>
                <a:ea typeface="ＭＳ Ｐゴシック" charset="0"/>
                <a:cs typeface="ＭＳ Ｐゴシック" charset="0"/>
              </a:rPr>
              <a:t>we </a:t>
            </a:r>
            <a:r>
              <a:rPr lang="en-US" dirty="0" smtClean="0">
                <a:latin typeface="Calibri" charset="0"/>
                <a:ea typeface="ＭＳ Ｐゴシック" charset="0"/>
                <a:cs typeface="ＭＳ Ｐゴシック" charset="0"/>
              </a:rPr>
              <a:t>ensure that </a:t>
            </a:r>
            <a:r>
              <a:rPr lang="en-US" dirty="0">
                <a:latin typeface="Calibri" charset="0"/>
                <a:ea typeface="ＭＳ Ｐゴシック" charset="0"/>
                <a:cs typeface="ＭＳ Ｐゴシック" charset="0"/>
              </a:rPr>
              <a:t>a teacher’s </a:t>
            </a:r>
            <a:r>
              <a:rPr lang="en-US" dirty="0" smtClean="0">
                <a:latin typeface="Calibri" charset="0"/>
                <a:ea typeface="ＭＳ Ｐゴシック" charset="0"/>
                <a:cs typeface="ＭＳ Ｐゴシック" charset="0"/>
              </a:rPr>
              <a:t>referral is objective data</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and </a:t>
            </a:r>
            <a:r>
              <a:rPr lang="en-US" dirty="0">
                <a:latin typeface="Calibri" charset="0"/>
                <a:ea typeface="ＭＳ Ｐゴシック" charset="0"/>
                <a:cs typeface="ＭＳ Ｐゴシック" charset="0"/>
              </a:rPr>
              <a:t>not a subjective </a:t>
            </a:r>
            <a:r>
              <a:rPr lang="en-US" dirty="0" smtClean="0">
                <a:latin typeface="Calibri" charset="0"/>
                <a:ea typeface="ＭＳ Ｐゴシック" charset="0"/>
                <a:cs typeface="ＭＳ Ｐゴシック" charset="0"/>
              </a:rPr>
              <a:t>evaluation of a </a:t>
            </a:r>
            <a:r>
              <a:rPr lang="en-US" dirty="0">
                <a:latin typeface="Calibri" charset="0"/>
                <a:ea typeface="ＭＳ Ｐゴシック" charset="0"/>
                <a:cs typeface="ＭＳ Ｐゴシック" charset="0"/>
              </a:rPr>
              <a:t>student</a:t>
            </a:r>
            <a:r>
              <a:rPr lang="en-US" dirty="0" smtClean="0">
                <a:latin typeface="Calibri" charset="0"/>
                <a:ea typeface="ＭＳ Ｐゴシック" charset="0"/>
                <a:cs typeface="ＭＳ Ｐゴシック" charset="0"/>
              </a:rPr>
              <a:t>? How can we be sure that one instrument</a:t>
            </a:r>
            <a:r>
              <a:rPr lang="en-US" baseline="0" dirty="0" smtClean="0">
                <a:latin typeface="Calibri" charset="0"/>
                <a:ea typeface="ＭＳ Ｐゴシック" charset="0"/>
                <a:cs typeface="ＭＳ Ｐゴシック" charset="0"/>
              </a:rPr>
              <a:t> does not bias who will be served in a highly capable program? </a:t>
            </a:r>
            <a:r>
              <a:rPr lang="en-US" dirty="0" smtClean="0">
                <a:latin typeface="Calibri" charset="0"/>
                <a:ea typeface="ＭＳ Ｐゴシック" charset="0"/>
                <a:cs typeface="ＭＳ Ｐゴシック" charset="0"/>
              </a:rPr>
              <a:t>These</a:t>
            </a:r>
            <a:r>
              <a:rPr lang="en-US" baseline="0" dirty="0" smtClean="0">
                <a:latin typeface="Calibri" charset="0"/>
                <a:ea typeface="ＭＳ Ｐゴシック" charset="0"/>
                <a:cs typeface="ＭＳ Ｐゴシック" charset="0"/>
              </a:rPr>
              <a:t> and other</a:t>
            </a:r>
            <a:r>
              <a:rPr lang="en-US" dirty="0" smtClean="0">
                <a:latin typeface="Calibri" charset="0"/>
                <a:ea typeface="ＭＳ Ｐゴシック" charset="0"/>
                <a:cs typeface="ＭＳ Ｐゴシック" charset="0"/>
              </a:rPr>
              <a:t> questions must be explored </a:t>
            </a:r>
            <a:r>
              <a:rPr lang="en-US" dirty="0">
                <a:latin typeface="Calibri" charset="0"/>
                <a:ea typeface="ＭＳ Ｐゴシック" charset="0"/>
                <a:cs typeface="ＭＳ Ｐゴシック" charset="0"/>
              </a:rPr>
              <a:t>in </a:t>
            </a:r>
            <a:r>
              <a:rPr lang="en-US" dirty="0" smtClean="0">
                <a:latin typeface="Calibri" charset="0"/>
                <a:ea typeface="ＭＳ Ｐゴシック" charset="0"/>
                <a:cs typeface="ＭＳ Ｐゴシック" charset="0"/>
              </a:rPr>
              <a:t>order to achieve</a:t>
            </a:r>
            <a:r>
              <a:rPr lang="en-US" baseline="0" dirty="0" smtClean="0">
                <a:latin typeface="Calibri" charset="0"/>
                <a:ea typeface="ＭＳ Ｐゴシック" charset="0"/>
                <a:cs typeface="ＭＳ Ｐゴシック" charset="0"/>
              </a:rPr>
              <a:t> our goal of providing access and equity for students who require advanced learning services. </a:t>
            </a:r>
            <a:r>
              <a:rPr lang="en-US" dirty="0" smtClean="0">
                <a:latin typeface="Calibri" charset="0"/>
                <a:ea typeface="ＭＳ Ｐゴシック" charset="0"/>
                <a:cs typeface="ＭＳ Ｐゴシック" charset="0"/>
              </a:rPr>
              <a:t>As a result of viewing this module, we hope you will be able</a:t>
            </a:r>
            <a:r>
              <a:rPr lang="en-US" baseline="0" dirty="0" smtClean="0">
                <a:latin typeface="Calibri" charset="0"/>
                <a:ea typeface="ＭＳ Ｐゴシック" charset="0"/>
                <a:cs typeface="ＭＳ Ｐゴシック" charset="0"/>
              </a:rPr>
              <a:t> to</a:t>
            </a:r>
            <a:r>
              <a:rPr lang="en-US" dirty="0" smtClean="0">
                <a:latin typeface="Calibri" charset="0"/>
                <a:ea typeface="ＭＳ Ｐゴシック" charset="0"/>
                <a:cs typeface="ＭＳ Ｐゴシック" charset="0"/>
              </a:rPr>
              <a:t> critically evaluate your</a:t>
            </a:r>
            <a:r>
              <a:rPr lang="en-US" baseline="0" dirty="0" smtClean="0">
                <a:latin typeface="Calibri" charset="0"/>
                <a:ea typeface="ＭＳ Ｐゴシック" charset="0"/>
                <a:cs typeface="ＭＳ Ｐゴシック" charset="0"/>
              </a:rPr>
              <a:t> current identification practices and work to improve your district’s plan for identifying students for advanced learning services.</a:t>
            </a:r>
          </a:p>
          <a:p>
            <a:endParaRPr lang="en-US" baseline="0" dirty="0" smtClean="0">
              <a:solidFill>
                <a:srgbClr val="FF0000"/>
              </a:solidFill>
              <a:latin typeface="Calibri" charset="0"/>
              <a:ea typeface="ＭＳ Ｐゴシック" charset="0"/>
              <a:cs typeface="ＭＳ Ｐゴシック"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04FCF04-FF19-A84F-8F8D-55452A4BDE3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939855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latin typeface="Calibri" charset="0"/>
                <a:ea typeface="ＭＳ Ｐゴシック" charset="0"/>
                <a:cs typeface="ＭＳ Ｐゴシック" charset="0"/>
              </a:rPr>
              <a:t>Picture Source</a:t>
            </a:r>
            <a:r>
              <a:rPr lang="en-US" dirty="0" smtClean="0">
                <a:latin typeface="Calibri" charset="0"/>
                <a:ea typeface="ＭＳ Ｐゴシック" charset="0"/>
                <a:cs typeface="ＭＳ Ｐゴシック" charset="0"/>
              </a:rPr>
              <a:t>: </a:t>
            </a:r>
            <a:r>
              <a:rPr lang="en-US" b="1" dirty="0" smtClean="0">
                <a:latin typeface="Calibri" charset="0"/>
                <a:ea typeface="ＭＳ Ｐゴシック" charset="0"/>
                <a:cs typeface="ＭＳ Ｐゴシック" charset="0"/>
              </a:rPr>
              <a:t>https://</a:t>
            </a:r>
            <a:r>
              <a:rPr lang="en-US" b="1" dirty="0" err="1" smtClean="0">
                <a:latin typeface="Calibri" charset="0"/>
                <a:ea typeface="ＭＳ Ｐゴシック" charset="0"/>
                <a:cs typeface="ＭＳ Ｐゴシック" charset="0"/>
              </a:rPr>
              <a:t>pixabay.com</a:t>
            </a:r>
            <a:r>
              <a:rPr lang="en-US" b="1" dirty="0" smtClean="0">
                <a:latin typeface="Calibri" charset="0"/>
                <a:ea typeface="ＭＳ Ｐゴシック" charset="0"/>
                <a:cs typeface="ＭＳ Ｐゴシック" charset="0"/>
              </a:rPr>
              <a:t>/</a:t>
            </a:r>
            <a:r>
              <a:rPr lang="en-US" b="1" dirty="0" err="1" smtClean="0">
                <a:latin typeface="Calibri" charset="0"/>
                <a:ea typeface="ＭＳ Ｐゴシック" charset="0"/>
                <a:cs typeface="ＭＳ Ｐゴシック" charset="0"/>
              </a:rPr>
              <a:t>en</a:t>
            </a:r>
            <a:r>
              <a:rPr lang="en-US" b="1" dirty="0" smtClean="0">
                <a:latin typeface="Calibri" charset="0"/>
                <a:ea typeface="ＭＳ Ｐゴシック" charset="0"/>
                <a:cs typeface="ＭＳ Ｐゴシック" charset="0"/>
              </a:rPr>
              <a:t>/question-question-mark-request-1422602/</a:t>
            </a:r>
          </a:p>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These common questions need to be addressed by district personnel before designing their identification process. </a:t>
            </a:r>
          </a:p>
          <a:p>
            <a:pPr marL="228600" indent="-228600">
              <a:buFont typeface="+mj-lt"/>
              <a:buAutoNum type="arabicPeriod"/>
            </a:pPr>
            <a:endParaRPr lang="en-US" dirty="0" smtClean="0">
              <a:latin typeface="Calibri" charset="0"/>
              <a:ea typeface="ＭＳ Ｐゴシック" charset="0"/>
              <a:cs typeface="ＭＳ Ｐゴシック" charset="0"/>
            </a:endParaRPr>
          </a:p>
          <a:p>
            <a:pPr marL="228600" indent="-228600">
              <a:buFont typeface="+mj-lt"/>
              <a:buAutoNum type="arabicPeriod"/>
            </a:pPr>
            <a:r>
              <a:rPr lang="en-US" dirty="0" smtClean="0">
                <a:latin typeface="Calibri" charset="0"/>
                <a:ea typeface="ＭＳ Ｐゴシック" charset="0"/>
                <a:cs typeface="ＭＳ Ｐゴシック" charset="0"/>
              </a:rPr>
              <a:t>What constitutes the multiple criteria you will use to guide your decision making during the identification processes? </a:t>
            </a:r>
          </a:p>
          <a:p>
            <a:pPr marL="228600" indent="-228600">
              <a:buFont typeface="+mj-lt"/>
              <a:buAutoNum type="arabicPeriod"/>
            </a:pPr>
            <a:r>
              <a:rPr lang="en-US" dirty="0" smtClean="0">
                <a:latin typeface="Calibri" charset="0"/>
                <a:ea typeface="ＭＳ Ｐゴシック" charset="0"/>
                <a:cs typeface="ＭＳ Ｐゴシック" charset="0"/>
              </a:rPr>
              <a:t>Why do you look at different pieces of evidence? How might this information help you to build student profiles to support the educational decisions you make to guide student learning?</a:t>
            </a:r>
          </a:p>
          <a:p>
            <a:pPr marL="228600" indent="-228600">
              <a:buFont typeface="+mj-lt"/>
              <a:buAutoNum type="arabicPeriod"/>
            </a:pPr>
            <a:r>
              <a:rPr lang="en-US" dirty="0" smtClean="0">
                <a:latin typeface="Calibri" charset="0"/>
                <a:ea typeface="ＭＳ Ｐゴシック" charset="0"/>
                <a:cs typeface="ＭＳ Ｐゴシック" charset="0"/>
              </a:rPr>
              <a:t>Is your district struggling with the mandate to use multiple criteria in your screening, assessment, and identification decisions? If so, what changes can be made?</a:t>
            </a:r>
          </a:p>
          <a:p>
            <a:pPr marL="228600" indent="-228600">
              <a:buFont typeface="+mj-lt"/>
              <a:buAutoNum type="arabicPeriod"/>
            </a:pPr>
            <a:r>
              <a:rPr lang="en-US" dirty="0" smtClean="0">
                <a:latin typeface="Calibri" charset="0"/>
                <a:ea typeface="ＭＳ Ｐゴシック" charset="0"/>
                <a:cs typeface="ＭＳ Ｐゴシック" charset="0"/>
              </a:rPr>
              <a:t>Are there wrong and right ways to use multiple criteria for selection of students for services in highly capable programs? </a:t>
            </a:r>
          </a:p>
          <a:p>
            <a:pPr marL="228600" indent="-228600">
              <a:buFont typeface="+mj-lt"/>
              <a:buAutoNum type="arabicPeriod"/>
            </a:pPr>
            <a:r>
              <a:rPr lang="en-US" dirty="0" smtClean="0">
                <a:latin typeface="Calibri" charset="0"/>
                <a:ea typeface="ＭＳ Ｐゴシック" charset="0"/>
                <a:cs typeface="ＭＳ Ｐゴシック" charset="0"/>
              </a:rPr>
              <a:t>Can cut-off scores be used for screening students as sole indicators for further evaluation? </a:t>
            </a:r>
          </a:p>
          <a:p>
            <a:pPr marL="228600" indent="-228600">
              <a:buFont typeface="+mj-lt"/>
              <a:buAutoNum type="arabicPeriod"/>
            </a:pPr>
            <a:r>
              <a:rPr lang="en-US" dirty="0" smtClean="0">
                <a:latin typeface="Calibri" charset="0"/>
                <a:ea typeface="ＭＳ Ｐゴシック" charset="0"/>
                <a:cs typeface="ＭＳ Ｐゴシック" charset="0"/>
              </a:rPr>
              <a:t>Can districts use three out of four data points to identify students if none of the data points include an ability test? </a:t>
            </a:r>
          </a:p>
          <a:p>
            <a:pPr marL="228600" indent="-228600">
              <a:buFont typeface="+mj-lt"/>
              <a:buAutoNum type="arabicPeriod"/>
            </a:pPr>
            <a:endParaRPr lang="en-US" dirty="0">
              <a:latin typeface="Calibri" charset="0"/>
              <a:ea typeface="ＭＳ Ｐゴシック" charset="0"/>
              <a:cs typeface="ＭＳ Ｐゴシック"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D1FD7EC-AB1B-DB40-BF1F-935AD368A654}"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171479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Before we continue our discussion about the use of multiple criteria, it is important to review the key understandings about identification:</a:t>
            </a:r>
          </a:p>
          <a:p>
            <a:pPr marL="228600" lvl="0" indent="-228600">
              <a:buFont typeface="+mj-lt"/>
              <a:buAutoNum type="arabicPeriod"/>
            </a:pP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The purpose of identifying students as highly capable is to match student strengths to student services that support them as continuous learners. </a:t>
            </a:r>
          </a:p>
          <a:p>
            <a:pPr marL="228600" lvl="0" indent="-228600">
              <a:buFont typeface="+mj-lt"/>
              <a:buAutoNum type="arabicPeriod"/>
            </a:pPr>
            <a:r>
              <a:rPr lang="en-US" sz="1200" kern="1200" dirty="0" smtClean="0">
                <a:solidFill>
                  <a:schemeClr val="tx1"/>
                </a:solidFill>
                <a:effectLst/>
                <a:latin typeface="+mn-lt"/>
                <a:ea typeface="+mn-ea"/>
                <a:cs typeface="+mn-cs"/>
              </a:rPr>
              <a:t>Most highly capable students have learning needs for challenge and continued growth.</a:t>
            </a:r>
          </a:p>
          <a:p>
            <a:pPr marL="228600" lvl="0" indent="-228600">
              <a:buFont typeface="+mj-lt"/>
              <a:buAutoNum type="arabicPeriod"/>
            </a:pPr>
            <a:r>
              <a:rPr lang="en-US" sz="1200" kern="1200" dirty="0" smtClean="0">
                <a:solidFill>
                  <a:schemeClr val="tx1"/>
                </a:solidFill>
                <a:effectLst/>
                <a:latin typeface="+mn-lt"/>
                <a:ea typeface="+mn-ea"/>
                <a:cs typeface="+mn-cs"/>
              </a:rPr>
              <a:t>Identification is about identifying students for services and not about labeling a child.  We are identifying students for the services they need based on assessment data.  The emphasis should be placed on the educational continuum of services K-12 that particular students will require that exceed the instructional levels of their peers. </a:t>
            </a:r>
          </a:p>
          <a:p>
            <a:pPr marL="228600" lvl="0" indent="-228600">
              <a:buFont typeface="+mj-lt"/>
              <a:buAutoNum type="arabicPeriod"/>
            </a:pPr>
            <a:r>
              <a:rPr lang="en-US" sz="1200" kern="1200" dirty="0" smtClean="0">
                <a:solidFill>
                  <a:schemeClr val="tx1"/>
                </a:solidFill>
                <a:effectLst/>
                <a:latin typeface="+mn-lt"/>
                <a:ea typeface="+mn-ea"/>
                <a:cs typeface="+mn-cs"/>
              </a:rPr>
              <a:t>Students’ educational needs often change and services will continually need to be reviewed to ensure a proper match between the services and their academic and social needs.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Callahan, </a:t>
            </a:r>
            <a:r>
              <a:rPr lang="en-US" sz="1200" kern="1200" dirty="0" err="1" smtClean="0">
                <a:solidFill>
                  <a:schemeClr val="tx1"/>
                </a:solidFill>
                <a:effectLst/>
                <a:latin typeface="+mn-lt"/>
                <a:ea typeface="+mn-ea"/>
                <a:cs typeface="+mn-cs"/>
              </a:rPr>
              <a:t>Renzulli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Delcourt</a:t>
            </a:r>
            <a:r>
              <a:rPr lang="en-US" sz="1200" kern="1200" dirty="0" smtClean="0">
                <a:solidFill>
                  <a:schemeClr val="tx1"/>
                </a:solidFill>
                <a:effectLst/>
                <a:latin typeface="+mn-lt"/>
                <a:ea typeface="+mn-ea"/>
                <a:cs typeface="+mn-cs"/>
              </a:rPr>
              <a:t>, &amp; </a:t>
            </a:r>
            <a:r>
              <a:rPr lang="en-US" sz="1200" kern="1200" dirty="0" err="1" smtClean="0">
                <a:solidFill>
                  <a:schemeClr val="tx1"/>
                </a:solidFill>
                <a:effectLst/>
                <a:latin typeface="+mn-lt"/>
                <a:ea typeface="+mn-ea"/>
                <a:cs typeface="+mn-cs"/>
              </a:rPr>
              <a:t>Hertberg</a:t>
            </a:r>
            <a:r>
              <a:rPr lang="en-US" sz="1200" kern="1200" dirty="0" smtClean="0">
                <a:solidFill>
                  <a:schemeClr val="tx1"/>
                </a:solidFill>
                <a:effectLst/>
                <a:latin typeface="+mn-lt"/>
                <a:ea typeface="+mn-ea"/>
                <a:cs typeface="+mn-cs"/>
              </a:rPr>
              <a:t>-Davis (2013) bring to our attention that, traditionally, the process of identification has focused on selecting students and labeling them gifted. However, a better approach would be to document specific student strengths by preparing student profiles that direct our efforts toward designing appropriately matched student services aligned to these strengths.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smtClean="0">
                <a:latin typeface="Calibri" charset="0"/>
                <a:ea typeface="ＭＳ Ｐゴシック" charset="0"/>
                <a:cs typeface="ＭＳ Ｐゴシック" charset="0"/>
              </a:rPr>
              <a:t>References: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solidFill>
                <a:srgbClr val="C0504D"/>
              </a:solidFill>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0" dirty="0" smtClean="0">
                <a:latin typeface="Calibri" charset="0"/>
                <a:ea typeface="ＭＳ Ｐゴシック" charset="0"/>
                <a:cs typeface="ＭＳ Ｐゴシック" charset="0"/>
              </a:rPr>
              <a:t>Callahan,</a:t>
            </a:r>
            <a:r>
              <a:rPr lang="en-US" b="0" baseline="0" dirty="0" smtClean="0">
                <a:latin typeface="Calibri" charset="0"/>
                <a:ea typeface="ＭＳ Ｐゴシック" charset="0"/>
                <a:cs typeface="ＭＳ Ｐゴシック" charset="0"/>
              </a:rPr>
              <a:t> C. M., </a:t>
            </a:r>
            <a:r>
              <a:rPr lang="en-US" b="0" baseline="0" dirty="0" err="1" smtClean="0">
                <a:latin typeface="Calibri" charset="0"/>
                <a:ea typeface="ＭＳ Ｐゴシック" charset="0"/>
                <a:cs typeface="ＭＳ Ｐゴシック" charset="0"/>
              </a:rPr>
              <a:t>Renzulli</a:t>
            </a:r>
            <a:r>
              <a:rPr lang="en-US" b="0" baseline="0" dirty="0" smtClean="0">
                <a:latin typeface="Calibri" charset="0"/>
                <a:ea typeface="ＭＳ Ｐゴシック" charset="0"/>
                <a:cs typeface="ＭＳ Ｐゴシック" charset="0"/>
              </a:rPr>
              <a:t>, J. S., </a:t>
            </a:r>
            <a:r>
              <a:rPr lang="en-US" b="0" baseline="0" dirty="0" err="1" smtClean="0">
                <a:latin typeface="Calibri" charset="0"/>
                <a:ea typeface="ＭＳ Ｐゴシック" charset="0"/>
                <a:cs typeface="ＭＳ Ｐゴシック" charset="0"/>
              </a:rPr>
              <a:t>Delcourt</a:t>
            </a:r>
            <a:r>
              <a:rPr lang="en-US" b="0" baseline="0" dirty="0" smtClean="0">
                <a:latin typeface="Calibri" charset="0"/>
                <a:ea typeface="ＭＳ Ｐゴシック" charset="0"/>
                <a:cs typeface="ＭＳ Ｐゴシック" charset="0"/>
              </a:rPr>
              <a:t>, M. A. B., &amp; </a:t>
            </a:r>
            <a:r>
              <a:rPr lang="en-US" b="0" baseline="0" dirty="0" err="1" smtClean="0">
                <a:latin typeface="Calibri" charset="0"/>
                <a:ea typeface="ＭＳ Ｐゴシック" charset="0"/>
                <a:cs typeface="ＭＳ Ｐゴシック" charset="0"/>
              </a:rPr>
              <a:t>Hertberg</a:t>
            </a:r>
            <a:r>
              <a:rPr lang="en-US" b="0" baseline="0" dirty="0" smtClean="0">
                <a:latin typeface="Calibri" charset="0"/>
                <a:ea typeface="ＭＳ Ｐゴシック" charset="0"/>
                <a:cs typeface="ＭＳ Ｐゴシック" charset="0"/>
              </a:rPr>
              <a:t>-Davis, H. L. (2013). Considerations for identification of gifted and talented students: An introduction to identification. In C. M. Callahan &amp; H. L. </a:t>
            </a:r>
            <a:r>
              <a:rPr lang="en-US" b="0" baseline="0" dirty="0" err="1" smtClean="0">
                <a:latin typeface="Calibri" charset="0"/>
                <a:ea typeface="ＭＳ Ｐゴシック" charset="0"/>
                <a:cs typeface="ＭＳ Ｐゴシック" charset="0"/>
              </a:rPr>
              <a:t>Hertberg</a:t>
            </a:r>
            <a:r>
              <a:rPr lang="en-US" b="0" baseline="0" dirty="0" smtClean="0">
                <a:latin typeface="Calibri" charset="0"/>
                <a:ea typeface="ＭＳ Ｐゴシック" charset="0"/>
                <a:cs typeface="ＭＳ Ｐゴシック" charset="0"/>
              </a:rPr>
              <a:t>-Davis (Eds.),  </a:t>
            </a:r>
            <a:r>
              <a:rPr lang="en-US" b="0" i="1" baseline="0" dirty="0" smtClean="0">
                <a:latin typeface="Calibri" charset="0"/>
                <a:ea typeface="ＭＳ Ｐゴシック" charset="0"/>
                <a:cs typeface="ＭＳ Ｐゴシック" charset="0"/>
              </a:rPr>
              <a:t>Fundamentals of gifted education: Considering multiple perspectives </a:t>
            </a:r>
            <a:r>
              <a:rPr lang="en-US" b="0" baseline="0" dirty="0" smtClean="0">
                <a:latin typeface="Calibri" charset="0"/>
                <a:ea typeface="ＭＳ Ｐゴシック" charset="0"/>
                <a:cs typeface="ＭＳ Ｐゴシック" charset="0"/>
              </a:rPr>
              <a:t>(pp. 83-91).  New York: Routledge, Taylor and Francis Group.</a:t>
            </a:r>
            <a:endParaRPr lang="en-US" b="0" dirty="0" smtClean="0">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solidFill>
                <a:srgbClr val="C0504D"/>
              </a:solidFill>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solidFill>
                <a:srgbClr val="C0504D"/>
              </a:solidFill>
              <a:latin typeface="Calibri" charset="0"/>
              <a:ea typeface="ＭＳ Ｐゴシック" charset="0"/>
              <a:cs typeface="ＭＳ Ｐゴシック"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baseline="0" dirty="0" smtClean="0">
                <a:latin typeface="Calibri" charset="0"/>
                <a:ea typeface="ＭＳ Ｐゴシック" charset="0"/>
                <a:cs typeface="ＭＳ Ｐゴシック" charset="0"/>
              </a:rPr>
              <a:t>Other Resources: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solidFill>
                <a:srgbClr val="C0504D"/>
              </a:solidFill>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err="1" smtClean="0">
                <a:latin typeface="Calibri" charset="0"/>
                <a:ea typeface="ＭＳ Ｐゴシック" charset="0"/>
                <a:cs typeface="ＭＳ Ｐゴシック" charset="0"/>
              </a:rPr>
              <a:t>Delcourt</a:t>
            </a:r>
            <a:r>
              <a:rPr lang="en-US" baseline="0" dirty="0" smtClean="0">
                <a:latin typeface="Calibri" charset="0"/>
                <a:ea typeface="ＭＳ Ｐゴシック" charset="0"/>
                <a:cs typeface="ＭＳ Ｐゴシック" charset="0"/>
              </a:rPr>
              <a:t>, M. A. B. (2007).  The effects of programming arrangements on the achievement and self-concept of gifted elementary school students. </a:t>
            </a:r>
            <a:r>
              <a:rPr lang="en-US" i="1" baseline="0" dirty="0" smtClean="0">
                <a:latin typeface="Calibri" charset="0"/>
                <a:ea typeface="ＭＳ Ｐゴシック" charset="0"/>
                <a:cs typeface="ＭＳ Ｐゴシック" charset="0"/>
              </a:rPr>
              <a:t>Gifted Child Quarterly, 54</a:t>
            </a:r>
            <a:r>
              <a:rPr lang="en-US" baseline="0" dirty="0" smtClean="0">
                <a:latin typeface="Calibri" charset="0"/>
                <a:ea typeface="ＭＳ Ｐゴシック" charset="0"/>
                <a:cs typeface="ＭＳ Ｐゴシック" charset="0"/>
              </a:rPr>
              <a:t>, 350-381.</a:t>
            </a:r>
          </a:p>
          <a:p>
            <a:pPr marL="457200" marR="0" indent="-45720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smtClean="0">
                <a:latin typeface="Calibri" charset="0"/>
                <a:ea typeface="ＭＳ Ｐゴシック" charset="0"/>
                <a:cs typeface="ＭＳ Ｐゴシック" charset="0"/>
              </a:rPr>
              <a:t>Field, G. B. (2009).  The effects of the use of </a:t>
            </a:r>
            <a:r>
              <a:rPr lang="en-US" baseline="0" dirty="0" err="1" smtClean="0">
                <a:latin typeface="Calibri" charset="0"/>
                <a:ea typeface="ＭＳ Ｐゴシック" charset="0"/>
                <a:cs typeface="ＭＳ Ｐゴシック" charset="0"/>
              </a:rPr>
              <a:t>Renzulli</a:t>
            </a:r>
            <a:r>
              <a:rPr lang="en-US" baseline="0" dirty="0" smtClean="0">
                <a:latin typeface="Calibri" charset="0"/>
                <a:ea typeface="ＭＳ Ｐゴシック" charset="0"/>
                <a:cs typeface="ＭＳ Ｐゴシック" charset="0"/>
              </a:rPr>
              <a:t> Learning on student achievement in reading comprehension, reading fluency, social studies, and science: An investigation of technology and learning in grades 3-8. </a:t>
            </a:r>
            <a:r>
              <a:rPr lang="en-US" i="1" baseline="0" dirty="0" smtClean="0">
                <a:latin typeface="Calibri" charset="0"/>
                <a:ea typeface="ＭＳ Ｐゴシック" charset="0"/>
                <a:cs typeface="ＭＳ Ｐゴシック" charset="0"/>
              </a:rPr>
              <a:t>International Journal of Emerging Technologies in Learning, 4</a:t>
            </a:r>
            <a:r>
              <a:rPr lang="en-US" baseline="0" dirty="0" smtClean="0">
                <a:latin typeface="Calibri" charset="0"/>
                <a:ea typeface="ＭＳ Ｐゴシック" charset="0"/>
                <a:cs typeface="ＭＳ Ｐゴシック" charset="0"/>
              </a:rPr>
              <a:t>, 29-39.</a:t>
            </a:r>
          </a:p>
          <a:p>
            <a:pPr marL="457200" marR="0" indent="-45720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smtClean="0">
                <a:latin typeface="Calibri" charset="0"/>
                <a:ea typeface="ＭＳ Ｐゴシック" charset="0"/>
                <a:cs typeface="ＭＳ Ｐゴシック" charset="0"/>
              </a:rPr>
              <a:t>Frasier, M. M., Garcia, J. H., &amp; </a:t>
            </a:r>
            <a:r>
              <a:rPr lang="en-US" baseline="0" dirty="0" err="1" smtClean="0">
                <a:latin typeface="Calibri" charset="0"/>
                <a:ea typeface="ＭＳ Ｐゴシック" charset="0"/>
                <a:cs typeface="ＭＳ Ｐゴシック" charset="0"/>
              </a:rPr>
              <a:t>Passow</a:t>
            </a:r>
            <a:r>
              <a:rPr lang="en-US" baseline="0" dirty="0" smtClean="0">
                <a:latin typeface="Calibri" charset="0"/>
                <a:ea typeface="ＭＳ Ｐゴシック" charset="0"/>
                <a:cs typeface="ＭＳ Ｐゴシック" charset="0"/>
              </a:rPr>
              <a:t>, A. H. (1995).  </a:t>
            </a:r>
            <a:r>
              <a:rPr lang="en-US" i="1" baseline="0" dirty="0" smtClean="0">
                <a:latin typeface="Calibri" charset="0"/>
                <a:ea typeface="ＭＳ Ｐゴシック" charset="0"/>
                <a:cs typeface="ＭＳ Ｐゴシック" charset="0"/>
              </a:rPr>
              <a:t>A review of assessment issues in gifted education and their implications for identifying gifted minority students.</a:t>
            </a:r>
            <a:r>
              <a:rPr lang="en-US" baseline="0" dirty="0" smtClean="0">
                <a:latin typeface="Calibri" charset="0"/>
                <a:ea typeface="ＭＳ Ｐゴシック" charset="0"/>
                <a:cs typeface="ＭＳ Ｐゴシック" charset="0"/>
              </a:rPr>
              <a:t> (Research Monograph 95204). Storrs: The National Research Center on the Gifted and Talented, University of Connecticut.</a:t>
            </a:r>
          </a:p>
          <a:p>
            <a:pPr marL="457200" marR="0" indent="-457200" algn="l" defTabSz="914400" rtl="0" eaLnBrk="1" fontAlgn="auto" latinLnBrk="0" hangingPunct="1">
              <a:lnSpc>
                <a:spcPct val="100000"/>
              </a:lnSpc>
              <a:spcBef>
                <a:spcPts val="0"/>
              </a:spcBef>
              <a:spcAft>
                <a:spcPts val="0"/>
              </a:spcAft>
              <a:buClrTx/>
              <a:buSzTx/>
              <a:buFont typeface="+mj-lt"/>
              <a:buNone/>
              <a:tabLst/>
              <a:defRPr/>
            </a:pPr>
            <a:endParaRPr lang="en-US" dirty="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smtClean="0">
                <a:latin typeface="Calibri" charset="0"/>
                <a:ea typeface="ＭＳ Ｐゴシック" charset="0"/>
                <a:cs typeface="ＭＳ Ｐゴシック" charset="0"/>
              </a:rPr>
              <a:t>Gardner, H. (1983).  </a:t>
            </a:r>
            <a:r>
              <a:rPr lang="en-US" i="1" baseline="0" dirty="0" smtClean="0">
                <a:latin typeface="Calibri" charset="0"/>
                <a:ea typeface="ＭＳ Ｐゴシック" charset="0"/>
                <a:cs typeface="ＭＳ Ｐゴシック" charset="0"/>
              </a:rPr>
              <a:t>Frames of mind: The theories of multiple intelligences</a:t>
            </a:r>
            <a:r>
              <a:rPr lang="en-US" baseline="0" dirty="0" smtClean="0">
                <a:latin typeface="Calibri" charset="0"/>
                <a:ea typeface="ＭＳ Ｐゴシック" charset="0"/>
                <a:cs typeface="ＭＳ Ｐゴシック" charset="0"/>
              </a:rPr>
              <a:t>. New York: Basic Books.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err="1" smtClean="0">
                <a:latin typeface="Calibri" charset="0"/>
                <a:ea typeface="ＭＳ Ｐゴシック" charset="0"/>
                <a:cs typeface="ＭＳ Ｐゴシック" charset="0"/>
              </a:rPr>
              <a:t>Renzulli</a:t>
            </a:r>
            <a:r>
              <a:rPr lang="en-US" baseline="0" dirty="0" smtClean="0">
                <a:latin typeface="Calibri" charset="0"/>
                <a:ea typeface="ＭＳ Ｐゴシック" charset="0"/>
                <a:cs typeface="ＭＳ Ｐゴシック" charset="0"/>
              </a:rPr>
              <a:t>, J. S., &amp; Reis, S. M. (1997).  </a:t>
            </a:r>
            <a:r>
              <a:rPr lang="en-US" i="1" baseline="0" dirty="0" smtClean="0">
                <a:latin typeface="Calibri" charset="0"/>
                <a:ea typeface="ＭＳ Ｐゴシック" charset="0"/>
                <a:cs typeface="ＭＳ Ｐゴシック" charset="0"/>
              </a:rPr>
              <a:t>The Schoolwide Enrichment Model: A how-to guide for educational excellence</a:t>
            </a:r>
            <a:r>
              <a:rPr lang="en-US" baseline="0" dirty="0" smtClean="0">
                <a:latin typeface="Calibri" charset="0"/>
                <a:ea typeface="ＭＳ Ｐゴシック" charset="0"/>
                <a:cs typeface="ＭＳ Ｐゴシック" charset="0"/>
              </a:rPr>
              <a:t> (2</a:t>
            </a:r>
            <a:r>
              <a:rPr lang="en-US" baseline="30000" dirty="0" smtClean="0">
                <a:latin typeface="Calibri" charset="0"/>
                <a:ea typeface="ＭＳ Ｐゴシック" charset="0"/>
                <a:cs typeface="ＭＳ Ｐゴシック" charset="0"/>
              </a:rPr>
              <a:t>nd</a:t>
            </a:r>
            <a:r>
              <a:rPr lang="en-US" baseline="0" dirty="0" smtClean="0">
                <a:latin typeface="Calibri" charset="0"/>
                <a:ea typeface="ＭＳ Ｐゴシック" charset="0"/>
                <a:cs typeface="ＭＳ Ｐゴシック" charset="0"/>
              </a:rPr>
              <a:t> </a:t>
            </a:r>
            <a:r>
              <a:rPr lang="en-US" baseline="0" dirty="0" err="1" smtClean="0">
                <a:latin typeface="Calibri" charset="0"/>
                <a:ea typeface="ＭＳ Ｐゴシック" charset="0"/>
                <a:cs typeface="ＭＳ Ｐゴシック" charset="0"/>
              </a:rPr>
              <a:t>ed</a:t>
            </a:r>
            <a:r>
              <a:rPr lang="en-US" baseline="0" dirty="0" smtClean="0">
                <a:latin typeface="Calibri" charset="0"/>
                <a:ea typeface="ＭＳ Ｐゴシック" charset="0"/>
                <a:cs typeface="ＭＳ Ｐゴシック" charset="0"/>
              </a:rPr>
              <a:t>). Waco, TX: </a:t>
            </a:r>
            <a:r>
              <a:rPr lang="en-US" baseline="0" dirty="0" err="1" smtClean="0">
                <a:latin typeface="Calibri" charset="0"/>
                <a:ea typeface="ＭＳ Ｐゴシック" charset="0"/>
                <a:cs typeface="ＭＳ Ｐゴシック" charset="0"/>
              </a:rPr>
              <a:t>Prufrock</a:t>
            </a:r>
            <a:r>
              <a:rPr lang="en-US" baseline="0" dirty="0" smtClean="0">
                <a:latin typeface="Calibri" charset="0"/>
                <a:ea typeface="ＭＳ Ｐゴシック" charset="0"/>
                <a:cs typeface="ＭＳ Ｐゴシック" charset="0"/>
              </a:rPr>
              <a:t> Press.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baseline="0" dirty="0" err="1" smtClean="0">
                <a:latin typeface="Calibri" charset="0"/>
                <a:ea typeface="ＭＳ Ｐゴシック" charset="0"/>
                <a:cs typeface="ＭＳ Ｐゴシック" charset="0"/>
              </a:rPr>
              <a:t>Renzullii</a:t>
            </a:r>
            <a:r>
              <a:rPr lang="en-US" baseline="0" dirty="0" smtClean="0">
                <a:latin typeface="Calibri" charset="0"/>
                <a:ea typeface="ＭＳ Ｐゴシック" charset="0"/>
                <a:cs typeface="ＭＳ Ｐゴシック" charset="0"/>
              </a:rPr>
              <a:t>, J. S., Reis, S. M. (2007).  A technology based program that matches enrichment resources with student strengths. International </a:t>
            </a:r>
            <a:r>
              <a:rPr lang="en-US" i="1" baseline="0" dirty="0" smtClean="0">
                <a:latin typeface="Calibri" charset="0"/>
                <a:ea typeface="ＭＳ Ｐゴシック" charset="0"/>
                <a:cs typeface="ＭＳ Ｐゴシック" charset="0"/>
              </a:rPr>
              <a:t>Journal of Emerging Technologies in Learning, 2</a:t>
            </a:r>
            <a:r>
              <a:rPr lang="en-US" baseline="0" dirty="0" smtClean="0">
                <a:latin typeface="Calibri" charset="0"/>
                <a:ea typeface="ＭＳ Ｐゴシック" charset="0"/>
                <a:cs typeface="ＭＳ Ｐゴシック" charset="0"/>
              </a:rPr>
              <a:t>. Retrieved July 21, 2016 from </a:t>
            </a:r>
            <a:r>
              <a:rPr lang="en-US" baseline="0" dirty="0" smtClean="0">
                <a:latin typeface="Calibri" charset="0"/>
                <a:ea typeface="ＭＳ Ｐゴシック" charset="0"/>
                <a:cs typeface="ＭＳ Ｐゴシック" charset="0"/>
                <a:hlinkClick r:id="rId3"/>
              </a:rPr>
              <a:t>http://online-journals.org/ijet/article/viewArticle/126</a:t>
            </a:r>
            <a:r>
              <a:rPr lang="en-US" baseline="0"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endParaRPr lang="en-US" dirty="0" smtClean="0">
              <a:latin typeface="Calibri" charset="0"/>
              <a:ea typeface="ＭＳ Ｐゴシック" charset="0"/>
              <a:cs typeface="ＭＳ Ｐゴシック" charset="0"/>
            </a:endParaRPr>
          </a:p>
          <a:p>
            <a:pPr marL="457200" marR="0" indent="-457200" algn="l" defTabSz="914400" rtl="0" eaLnBrk="1" fontAlgn="auto" latinLnBrk="0" hangingPunct="1">
              <a:lnSpc>
                <a:spcPct val="100000"/>
              </a:lnSpc>
              <a:spcBef>
                <a:spcPts val="0"/>
              </a:spcBef>
              <a:spcAft>
                <a:spcPts val="0"/>
              </a:spcAft>
              <a:buClrTx/>
              <a:buSzTx/>
              <a:buFont typeface="+mj-lt"/>
              <a:buNone/>
              <a:tabLst/>
              <a:defRPr/>
            </a:pPr>
            <a:r>
              <a:rPr lang="en-US" dirty="0" smtClean="0">
                <a:latin typeface="Calibri" charset="0"/>
                <a:ea typeface="ＭＳ Ｐゴシック" charset="0"/>
                <a:cs typeface="ＭＳ Ｐゴシック" charset="0"/>
              </a:rPr>
              <a:t>Sternberg, R.</a:t>
            </a:r>
            <a:r>
              <a:rPr lang="en-US" baseline="0" dirty="0" smtClean="0">
                <a:latin typeface="Calibri" charset="0"/>
                <a:ea typeface="ＭＳ Ｐゴシック" charset="0"/>
                <a:cs typeface="ＭＳ Ｐゴシック" charset="0"/>
              </a:rPr>
              <a:t> J. (1985). </a:t>
            </a:r>
            <a:r>
              <a:rPr lang="en-US" i="1" baseline="0" dirty="0" smtClean="0">
                <a:latin typeface="Calibri" charset="0"/>
                <a:ea typeface="ＭＳ Ｐゴシック" charset="0"/>
                <a:cs typeface="ＭＳ Ｐゴシック" charset="0"/>
              </a:rPr>
              <a:t>Beyond IQ: A </a:t>
            </a:r>
            <a:r>
              <a:rPr lang="en-US" i="1" baseline="0" dirty="0" err="1" smtClean="0">
                <a:latin typeface="Calibri" charset="0"/>
                <a:ea typeface="ＭＳ Ｐゴシック" charset="0"/>
                <a:cs typeface="ＭＳ Ｐゴシック" charset="0"/>
              </a:rPr>
              <a:t>triarchic</a:t>
            </a:r>
            <a:r>
              <a:rPr lang="en-US" i="1" baseline="0" dirty="0" smtClean="0">
                <a:latin typeface="Calibri" charset="0"/>
                <a:ea typeface="ＭＳ Ｐゴシック" charset="0"/>
                <a:cs typeface="ＭＳ Ｐゴシック" charset="0"/>
              </a:rPr>
              <a:t> theory of human intelligence</a:t>
            </a:r>
            <a:r>
              <a:rPr lang="en-US" baseline="0" dirty="0" smtClean="0">
                <a:latin typeface="Calibri" charset="0"/>
                <a:ea typeface="ＭＳ Ｐゴシック" charset="0"/>
                <a:cs typeface="ＭＳ Ｐゴシック" charset="0"/>
              </a:rPr>
              <a:t>.  New York: Cambridge University Press.</a:t>
            </a:r>
          </a:p>
          <a:p>
            <a:pPr marL="0" indent="0">
              <a:buFont typeface="+mj-lt"/>
              <a:buNone/>
            </a:pPr>
            <a:endParaRPr lang="en-US" baseline="0" dirty="0" smtClean="0">
              <a:latin typeface="Calibri" charset="0"/>
              <a:ea typeface="ＭＳ Ｐゴシック" charset="0"/>
              <a:cs typeface="ＭＳ Ｐゴシック" charset="0"/>
            </a:endParaRPr>
          </a:p>
          <a:p>
            <a:pPr marL="0" indent="0">
              <a:buFont typeface="+mj-lt"/>
              <a:buNone/>
            </a:pPr>
            <a:r>
              <a:rPr lang="en-US" baseline="0" dirty="0" smtClean="0">
                <a:latin typeface="Calibri" charset="0"/>
                <a:ea typeface="ＭＳ Ｐゴシック" charset="0"/>
                <a:cs typeface="ＭＳ Ｐゴシック" charset="0"/>
              </a:rPr>
              <a:t>Winner, E.  (1996).  </a:t>
            </a:r>
            <a:r>
              <a:rPr lang="en-US" i="1" baseline="0" dirty="0" smtClean="0">
                <a:latin typeface="Calibri" charset="0"/>
                <a:ea typeface="ＭＳ Ｐゴシック" charset="0"/>
                <a:cs typeface="ＭＳ Ｐゴシック" charset="0"/>
              </a:rPr>
              <a:t>Gifted children: Myths and realities</a:t>
            </a:r>
            <a:r>
              <a:rPr lang="en-US" baseline="0" dirty="0" smtClean="0">
                <a:latin typeface="Calibri" charset="0"/>
                <a:ea typeface="ＭＳ Ｐゴシック" charset="0"/>
                <a:cs typeface="ＭＳ Ｐゴシック" charset="0"/>
              </a:rPr>
              <a:t>. New York: Basic Books.</a:t>
            </a:r>
            <a:endParaRPr lang="en-US" dirty="0" smtClean="0">
              <a:latin typeface="Calibri" charset="0"/>
              <a:ea typeface="ＭＳ Ｐゴシック" charset="0"/>
              <a:cs typeface="ＭＳ Ｐゴシック"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5283" indent="-290493" eaLnBrk="0" hangingPunct="0">
              <a:defRPr sz="2400">
                <a:solidFill>
                  <a:schemeClr val="tx1"/>
                </a:solidFill>
                <a:latin typeface="Arial" charset="0"/>
                <a:ea typeface="ＭＳ Ｐゴシック" charset="0"/>
              </a:defRPr>
            </a:lvl2pPr>
            <a:lvl3pPr marL="1161974" indent="-232395" eaLnBrk="0" hangingPunct="0">
              <a:defRPr sz="2400">
                <a:solidFill>
                  <a:schemeClr val="tx1"/>
                </a:solidFill>
                <a:latin typeface="Arial" charset="0"/>
                <a:ea typeface="ＭＳ Ｐゴシック" charset="0"/>
              </a:defRPr>
            </a:lvl3pPr>
            <a:lvl4pPr marL="1626763" indent="-232395" eaLnBrk="0" hangingPunct="0">
              <a:defRPr sz="2400">
                <a:solidFill>
                  <a:schemeClr val="tx1"/>
                </a:solidFill>
                <a:latin typeface="Arial" charset="0"/>
                <a:ea typeface="ＭＳ Ｐゴシック" charset="0"/>
              </a:defRPr>
            </a:lvl4pPr>
            <a:lvl5pPr marL="2091553" indent="-232395" eaLnBrk="0" hangingPunct="0">
              <a:defRPr sz="2400">
                <a:solidFill>
                  <a:schemeClr val="tx1"/>
                </a:solidFill>
                <a:latin typeface="Arial" charset="0"/>
                <a:ea typeface="ＭＳ Ｐゴシック" charset="0"/>
              </a:defRPr>
            </a:lvl5pPr>
            <a:lvl6pPr marL="2556342" indent="-232395" eaLnBrk="0" fontAlgn="base" hangingPunct="0">
              <a:spcBef>
                <a:spcPct val="0"/>
              </a:spcBef>
              <a:spcAft>
                <a:spcPct val="0"/>
              </a:spcAft>
              <a:defRPr sz="2400">
                <a:solidFill>
                  <a:schemeClr val="tx1"/>
                </a:solidFill>
                <a:latin typeface="Arial" charset="0"/>
                <a:ea typeface="ＭＳ Ｐゴシック" charset="0"/>
              </a:defRPr>
            </a:lvl6pPr>
            <a:lvl7pPr marL="3021132" indent="-232395" eaLnBrk="0" fontAlgn="base" hangingPunct="0">
              <a:spcBef>
                <a:spcPct val="0"/>
              </a:spcBef>
              <a:spcAft>
                <a:spcPct val="0"/>
              </a:spcAft>
              <a:defRPr sz="2400">
                <a:solidFill>
                  <a:schemeClr val="tx1"/>
                </a:solidFill>
                <a:latin typeface="Arial" charset="0"/>
                <a:ea typeface="ＭＳ Ｐゴシック" charset="0"/>
              </a:defRPr>
            </a:lvl7pPr>
            <a:lvl8pPr marL="3485921" indent="-232395" eaLnBrk="0" fontAlgn="base" hangingPunct="0">
              <a:spcBef>
                <a:spcPct val="0"/>
              </a:spcBef>
              <a:spcAft>
                <a:spcPct val="0"/>
              </a:spcAft>
              <a:defRPr sz="2400">
                <a:solidFill>
                  <a:schemeClr val="tx1"/>
                </a:solidFill>
                <a:latin typeface="Arial" charset="0"/>
                <a:ea typeface="ＭＳ Ｐゴシック" charset="0"/>
              </a:defRPr>
            </a:lvl8pPr>
            <a:lvl9pPr marL="3950711" indent="-232395"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67F6C10-2320-E944-BB2B-11EF4F31AB3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061342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033284"/>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7" name="Picture 1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9"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2/2/2017</a:t>
            </a:fld>
            <a:endParaRPr lang="en-US" dirty="0"/>
          </a:p>
        </p:txBody>
      </p:sp>
      <p:sp>
        <p:nvSpPr>
          <p:cNvPr id="20"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3007545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812A09-0B55-4CD1-A2F5-9AE0900A4AE6}" type="datetime1">
              <a:rPr lang="en-US" smtClean="0"/>
              <a:pPr/>
              <a:t>2/2/2017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53353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79"/>
            <a:ext cx="1971675" cy="5134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414778"/>
            <a:ext cx="5800725" cy="513477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2/2/2017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13778897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a:xfrm>
            <a:off x="822960" y="1845737"/>
            <a:ext cx="7543800" cy="36166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2/2/2017</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a:t>
            </a:fld>
            <a:endParaRPr lang="en-US" dirty="0"/>
          </a:p>
        </p:txBody>
      </p:sp>
    </p:spTree>
    <p:extLst>
      <p:ext uri="{BB962C8B-B14F-4D97-AF65-F5344CB8AC3E}">
        <p14:creationId xmlns:p14="http://schemas.microsoft.com/office/powerpoint/2010/main" val="429003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035776"/>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2/2/2017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32733431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5"/>
            <a:ext cx="3703320" cy="366073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36607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0FCF3A-D5E5-4E77-82EB-3BE54CCC1982}" type="datetime1">
              <a:rPr lang="en-US" smtClean="0"/>
              <a:pPr/>
              <a:t>2/2/2017</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07725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29160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A4AFA2-E8B8-4229-A062-78E018143526}" type="datetime1">
              <a:rPr lang="en-US" smtClean="0"/>
              <a:pPr/>
              <a:t>2/2/2017</a:t>
            </a:fld>
            <a:endParaRPr lang="en-US" dirty="0"/>
          </a:p>
        </p:txBody>
      </p:sp>
      <p:sp>
        <p:nvSpPr>
          <p:cNvPr id="8" name="Footer Placeholder 7"/>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837935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63942-21BD-49A6-AEBE-10DDB08256F3}" type="datetime1">
              <a:rPr lang="en-US" smtClean="0"/>
              <a:pPr/>
              <a:t>2/2/2017</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17130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2/2/2017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9923339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10" name="Rectangle 9"/>
          <p:cNvSpPr/>
          <p:nvPr userDrawn="1"/>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5920" y="0"/>
            <a:ext cx="5872163" cy="5219700"/>
          </a:xfrm>
          <a:prstGeom prst="rect">
            <a:avLst/>
          </a:prstGeom>
        </p:spPr>
      </p:pic>
      <p:sp>
        <p:nvSpPr>
          <p:cNvPr id="5" name="Rectangle 4"/>
          <p:cNvSpPr/>
          <p:nvPr userDrawn="1"/>
        </p:nvSpPr>
        <p:spPr>
          <a:xfrm>
            <a:off x="1792559" y="168378"/>
            <a:ext cx="5542157" cy="2169825"/>
          </a:xfrm>
          <a:prstGeom prst="rect">
            <a:avLst/>
          </a:prstGeom>
          <a:effectLst>
            <a:glow rad="254000">
              <a:schemeClr val="tx1">
                <a:alpha val="50000"/>
              </a:schemeClr>
            </a:glow>
          </a:effectLst>
        </p:spPr>
        <p:txBody>
          <a:bodyPr wrap="square">
            <a:spAutoFit/>
          </a:bodyPr>
          <a:lstStyle/>
          <a:p>
            <a:r>
              <a:rPr lang="en-US" sz="2700" dirty="0" smtClean="0">
                <a:solidFill>
                  <a:schemeClr val="bg2"/>
                </a:solidFill>
                <a:effectLst>
                  <a:glow rad="254000">
                    <a:schemeClr val="bg1">
                      <a:alpha val="30000"/>
                    </a:schemeClr>
                  </a:glow>
                </a:effectLst>
              </a:rPr>
              <a:t>This photo is a placeholder. Click on the photo to add you own picture. Make sure your image does not overlap the banner and logo at the bottom.</a:t>
            </a:r>
            <a:endParaRPr lang="en-US" sz="2700" dirty="0">
              <a:solidFill>
                <a:schemeClr val="bg2"/>
              </a:solidFill>
              <a:effectLst>
                <a:glow rad="254000">
                  <a:schemeClr val="bg1">
                    <a:alpha val="30000"/>
                  </a:schemeClr>
                </a:glow>
              </a:effectLst>
            </a:endParaRPr>
          </a:p>
        </p:txBody>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16"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2/2/2017</a:t>
            </a:fld>
            <a:endParaRPr lang="en-US" dirty="0"/>
          </a:p>
        </p:txBody>
      </p:sp>
      <p:sp>
        <p:nvSpPr>
          <p:cNvPr id="17"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Tree>
    <p:extLst>
      <p:ext uri="{BB962C8B-B14F-4D97-AF65-F5344CB8AC3E}">
        <p14:creationId xmlns:p14="http://schemas.microsoft.com/office/powerpoint/2010/main" val="4192727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75173" y="0"/>
            <a:ext cx="480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EC529A53-E9EE-46AD-9FD5-78FB423C0D94}" type="datetime1">
              <a:rPr lang="en-US" smtClean="0"/>
              <a:pPr/>
              <a:t>2/2/2017</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r>
              <a:rPr lang="en-US" dirty="0" smtClean="0"/>
              <a:t>OFFICE OF SUPERINTENDENT OF PUBLIC INSTRUCTION</a:t>
            </a:r>
          </a:p>
        </p:txBody>
      </p:sp>
      <p:sp>
        <p:nvSpPr>
          <p:cNvPr id="7" name="Slide Number Placeholder 6"/>
          <p:cNvSpPr>
            <a:spLocks noGrp="1"/>
          </p:cNvSpPr>
          <p:nvPr>
            <p:ph type="sldNum" sz="quarter" idx="12"/>
          </p:nvPr>
        </p:nvSpPr>
        <p:spPr>
          <a:xfrm>
            <a:off x="7485612" y="6461628"/>
            <a:ext cx="984019" cy="361438"/>
          </a:xfrm>
        </p:spPr>
        <p:txBody>
          <a:bodyPr/>
          <a:lstStyle>
            <a:lvl1pPr>
              <a:defRPr>
                <a:solidFill>
                  <a:schemeClr val="tx2"/>
                </a:solidFill>
              </a:defRPr>
            </a:lvl1pPr>
          </a:lstStyle>
          <a:p>
            <a:fld id="{4FAB73BC-B049-4115-A692-8D63A059BFB8}" type="slidenum">
              <a:rPr lang="en-US" smtClean="0"/>
              <a:pPr/>
              <a:t>‹#›</a:t>
            </a:fld>
            <a:endParaRPr lang="en-US" dirty="0"/>
          </a:p>
        </p:txBody>
      </p:sp>
      <p:sp>
        <p:nvSpPr>
          <p:cNvPr id="11" name="Oval 10"/>
          <p:cNvSpPr/>
          <p:nvPr userDrawn="1"/>
        </p:nvSpPr>
        <p:spPr>
          <a:xfrm>
            <a:off x="2644353" y="5545385"/>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640115" y="5545385"/>
            <a:ext cx="914400" cy="914400"/>
          </a:xfrm>
          <a:prstGeom prst="rect">
            <a:avLst/>
          </a:prstGeom>
        </p:spPr>
      </p:pic>
    </p:spTree>
    <p:extLst>
      <p:ext uri="{BB962C8B-B14F-4D97-AF65-F5344CB8AC3E}">
        <p14:creationId xmlns:p14="http://schemas.microsoft.com/office/powerpoint/2010/main" val="3330165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 y="5925228"/>
            <a:ext cx="9144001" cy="659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 y="6039840"/>
            <a:ext cx="9144000" cy="818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userDrawn="1"/>
        </p:nvSpPr>
        <p:spPr>
          <a:xfrm>
            <a:off x="822960" y="5549604"/>
            <a:ext cx="914400" cy="914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822960" y="5549550"/>
            <a:ext cx="914400" cy="914400"/>
          </a:xfrm>
          <a:prstGeom prst="rect">
            <a:avLst/>
          </a:prstGeom>
        </p:spPr>
      </p:pic>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364317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63751" y="5966468"/>
            <a:ext cx="1854203" cy="374164"/>
          </a:xfrm>
          <a:prstGeom prst="rect">
            <a:avLst/>
          </a:prstGeom>
        </p:spPr>
        <p:txBody>
          <a:bodyPr vert="horz" lIns="91440" tIns="45720" rIns="91440" bIns="45720" rtlCol="0" anchor="ctr"/>
          <a:lstStyle>
            <a:lvl1pPr algn="l">
              <a:defRPr sz="675">
                <a:solidFill>
                  <a:srgbClr val="FFFFFF"/>
                </a:solidFill>
              </a:defRPr>
            </a:lvl1pPr>
          </a:lstStyle>
          <a:p>
            <a:fld id="{30D86489-2CD6-476C-844C-D197A4AFFFE9}" type="datetime1">
              <a:rPr lang="en-US" smtClean="0"/>
              <a:pPr/>
              <a:t>2/2/2017</a:t>
            </a:fld>
            <a:endParaRPr lang="en-US" dirty="0"/>
          </a:p>
        </p:txBody>
      </p:sp>
      <p:sp>
        <p:nvSpPr>
          <p:cNvPr id="5" name="Footer Placeholder 4"/>
          <p:cNvSpPr>
            <a:spLocks noGrp="1"/>
          </p:cNvSpPr>
          <p:nvPr>
            <p:ph type="ftr" sz="quarter" idx="3"/>
          </p:nvPr>
        </p:nvSpPr>
        <p:spPr>
          <a:xfrm>
            <a:off x="1763750" y="5614843"/>
            <a:ext cx="3617103" cy="365125"/>
          </a:xfrm>
          <a:prstGeom prst="rect">
            <a:avLst/>
          </a:prstGeom>
        </p:spPr>
        <p:txBody>
          <a:bodyPr vert="horz" lIns="91440" tIns="45720" rIns="91440" bIns="45720" rtlCol="0" anchor="ctr"/>
          <a:lstStyle>
            <a:lvl1pPr algn="l">
              <a:defRPr sz="675" cap="all" baseline="0">
                <a:solidFill>
                  <a:schemeClr val="tx2"/>
                </a:solidFill>
              </a:defRPr>
            </a:lvl1pPr>
          </a:lstStyle>
          <a:p>
            <a:r>
              <a:rPr lang="en-US" dirty="0" smtClean="0"/>
              <a:t>OFFICE OF SUPERINTENDENT OF PUBLIC INSTRUCTION</a:t>
            </a:r>
            <a:endParaRPr lang="en-US" dirty="0"/>
          </a:p>
        </p:txBody>
      </p:sp>
      <p:sp>
        <p:nvSpPr>
          <p:cNvPr id="6" name="Slide Number Placeholder 5"/>
          <p:cNvSpPr>
            <a:spLocks noGrp="1"/>
          </p:cNvSpPr>
          <p:nvPr>
            <p:ph type="sldNum" sz="quarter" idx="4"/>
          </p:nvPr>
        </p:nvSpPr>
        <p:spPr>
          <a:xfrm>
            <a:off x="7425345" y="5979195"/>
            <a:ext cx="984019" cy="361438"/>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2299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defTabSz="685800" rtl="0" eaLnBrk="1" latinLnBrk="0" hangingPunct="1">
        <a:lnSpc>
          <a:spcPct val="85000"/>
        </a:lnSpc>
        <a:spcBef>
          <a:spcPct val="0"/>
        </a:spcBef>
        <a:buNone/>
        <a:defRPr sz="3600" kern="1200" spc="-38" baseline="0">
          <a:solidFill>
            <a:schemeClr val="tx2"/>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2"/>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2"/>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2"/>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apps.leg.wa.gov/wac/default.aspx?cite=392-170-04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788" b="0" i="0" u="none" strike="noStrike" kern="1200" cap="none" spc="0" normalizeH="0" baseline="0" noProof="0" smtClean="0">
                <a:ln>
                  <a:noFill/>
                </a:ln>
                <a:solidFill>
                  <a:srgbClr val="5D5B4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788" b="0" i="0" u="none" strike="noStrike" kern="1200" cap="none" spc="0" normalizeH="0" baseline="0" noProof="0" dirty="0">
              <a:ln>
                <a:noFill/>
              </a:ln>
              <a:solidFill>
                <a:srgbClr val="5D5B4E"/>
              </a:solidFill>
              <a:effectLst/>
              <a:uLnTx/>
              <a:uFillTx/>
              <a:latin typeface="Calibri"/>
              <a:ea typeface="+mn-ea"/>
              <a:cs typeface="+mn-cs"/>
            </a:endParaRPr>
          </a:p>
        </p:txBody>
      </p:sp>
      <p:sp>
        <p:nvSpPr>
          <p:cNvPr id="7" name="TextBox 6"/>
          <p:cNvSpPr txBox="1"/>
          <p:nvPr/>
        </p:nvSpPr>
        <p:spPr>
          <a:xfrm>
            <a:off x="795425" y="0"/>
            <a:ext cx="2088572" cy="230832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B7C333">
                    <a:lumMod val="75000"/>
                  </a:srgbClr>
                </a:solidFill>
                <a:effectLst/>
                <a:uLnTx/>
                <a:uFillTx/>
                <a:latin typeface="Calibri"/>
                <a:ea typeface="+mn-ea"/>
                <a:cs typeface="+mn-cs"/>
              </a:rPr>
              <a:t>Access and Equity: Module </a:t>
            </a:r>
            <a:r>
              <a:rPr kumimoji="0" lang="en-US" sz="3600" b="0" i="0" u="none" strike="noStrike" kern="1200" cap="none" spc="0" normalizeH="0" baseline="0" noProof="0" dirty="0">
                <a:ln>
                  <a:noFill/>
                </a:ln>
                <a:solidFill>
                  <a:srgbClr val="B7C333">
                    <a:lumMod val="75000"/>
                  </a:srgbClr>
                </a:solidFill>
                <a:effectLst/>
                <a:uLnTx/>
                <a:uFillTx/>
                <a:latin typeface="Calibri"/>
                <a:ea typeface="+mn-ea"/>
                <a:cs typeface="+mn-cs"/>
              </a:rPr>
              <a:t>2</a:t>
            </a:r>
          </a:p>
        </p:txBody>
      </p:sp>
      <p:sp>
        <p:nvSpPr>
          <p:cNvPr id="11" name="TextBox 10"/>
          <p:cNvSpPr txBox="1"/>
          <p:nvPr/>
        </p:nvSpPr>
        <p:spPr>
          <a:xfrm>
            <a:off x="51492" y="2982814"/>
            <a:ext cx="2812316"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Calibri"/>
                <a:ea typeface="+mn-ea"/>
                <a:cs typeface="+mn-cs"/>
              </a:rPr>
              <a:t>A Deep Dive into the Uses of Multiple Criteria</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961828" y="1418897"/>
            <a:ext cx="4664413" cy="32966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6294035" y="5611977"/>
            <a:ext cx="235577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D5B4E"/>
                </a:solidFill>
                <a:effectLst/>
                <a:uLnTx/>
                <a:uFillTx/>
                <a:latin typeface="Calibri"/>
                <a:ea typeface="+mn-ea"/>
                <a:cs typeface="+mn-cs"/>
              </a:rPr>
              <a:t>Revised </a:t>
            </a:r>
            <a:r>
              <a:rPr kumimoji="0" lang="en-US" sz="1800" b="0" i="0" u="none" strike="noStrike" kern="1200" cap="none" spc="0" normalizeH="0" baseline="0" noProof="0" dirty="0" smtClean="0">
                <a:ln>
                  <a:noFill/>
                </a:ln>
                <a:solidFill>
                  <a:srgbClr val="5D5B4E"/>
                </a:solidFill>
                <a:effectLst/>
                <a:uLnTx/>
                <a:uFillTx/>
                <a:latin typeface="Calibri"/>
                <a:ea typeface="+mn-ea"/>
                <a:cs typeface="+mn-cs"/>
              </a:rPr>
              <a:t>August 8, </a:t>
            </a:r>
            <a:r>
              <a:rPr kumimoji="0" lang="en-US" sz="1800" b="0" i="0" u="none" strike="noStrike" kern="1200" cap="none" spc="0" normalizeH="0" baseline="0" noProof="0" dirty="0">
                <a:ln>
                  <a:noFill/>
                </a:ln>
                <a:solidFill>
                  <a:srgbClr val="5D5B4E"/>
                </a:solidFill>
                <a:effectLst/>
                <a:uLnTx/>
                <a:uFillTx/>
                <a:latin typeface="Calibri"/>
                <a:ea typeface="+mn-ea"/>
                <a:cs typeface="+mn-cs"/>
              </a:rPr>
              <a:t>2016</a:t>
            </a:r>
          </a:p>
        </p:txBody>
      </p:sp>
    </p:spTree>
    <p:extLst>
      <p:ext uri="{BB962C8B-B14F-4D97-AF65-F5344CB8AC3E}">
        <p14:creationId xmlns:p14="http://schemas.microsoft.com/office/powerpoint/2010/main" val="93895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762000" y="883531"/>
            <a:ext cx="7924800" cy="815975"/>
          </a:xfrm>
        </p:spPr>
        <p:txBody>
          <a:bodyPr/>
          <a:lstStyle/>
          <a:p>
            <a:r>
              <a:rPr lang="en-US" sz="2400" dirty="0">
                <a:latin typeface="Calibri" charset="0"/>
                <a:ea typeface="ＭＳ Ｐゴシック" charset="0"/>
                <a:cs typeface="ＭＳ Ｐゴシック" charset="0"/>
              </a:rPr>
              <a:t>WAC Addressing Identification Procedures</a:t>
            </a:r>
            <a:br>
              <a:rPr lang="en-US" sz="2400" dirty="0">
                <a:latin typeface="Calibri" charset="0"/>
                <a:ea typeface="ＭＳ Ｐゴシック" charset="0"/>
                <a:cs typeface="ＭＳ Ｐゴシック" charset="0"/>
              </a:rPr>
            </a:br>
            <a:r>
              <a:rPr lang="en-US" sz="2400" dirty="0">
                <a:latin typeface="Calibri" charset="0"/>
                <a:ea typeface="ＭＳ Ｐゴシック" charset="0"/>
                <a:cs typeface="ＭＳ Ｐゴシック" charset="0"/>
              </a:rPr>
              <a:t>(28A.185.030 )</a:t>
            </a:r>
          </a:p>
        </p:txBody>
      </p:sp>
      <p:sp>
        <p:nvSpPr>
          <p:cNvPr id="18434" name="Content Placeholder 2"/>
          <p:cNvSpPr>
            <a:spLocks noGrp="1"/>
          </p:cNvSpPr>
          <p:nvPr>
            <p:ph idx="1"/>
          </p:nvPr>
        </p:nvSpPr>
        <p:spPr>
          <a:xfrm>
            <a:off x="762000" y="2038158"/>
            <a:ext cx="7614356" cy="3369220"/>
          </a:xfrm>
        </p:spPr>
        <p:txBody>
          <a:bodyPr>
            <a:normAutofit/>
          </a:bodyPr>
          <a:lstStyle/>
          <a:p>
            <a:pPr marL="0" indent="0">
              <a:buNone/>
            </a:pPr>
            <a:r>
              <a:rPr lang="en-US" sz="2400" dirty="0">
                <a:latin typeface="Calibri" charset="0"/>
                <a:ea typeface="ＭＳ Ｐゴシック" charset="0"/>
                <a:cs typeface="ＭＳ Ｐゴシック" charset="0"/>
              </a:rPr>
              <a:t>Referrals based upon data from </a:t>
            </a:r>
            <a:r>
              <a:rPr lang="en-US" sz="2400" dirty="0">
                <a:solidFill>
                  <a:srgbClr val="FF0000"/>
                </a:solidFill>
                <a:latin typeface="Calibri" charset="0"/>
                <a:ea typeface="ＭＳ Ｐゴシック" charset="0"/>
                <a:cs typeface="ＭＳ Ｐゴシック" charset="0"/>
              </a:rPr>
              <a:t>teachers, other staff, parents</a:t>
            </a:r>
            <a:r>
              <a:rPr lang="en-US" sz="2400" dirty="0">
                <a:latin typeface="Calibri" charset="0"/>
                <a:ea typeface="ＭＳ Ｐゴシック" charset="0"/>
                <a:cs typeface="ＭＳ Ｐゴシック" charset="0"/>
              </a:rPr>
              <a:t>, students, and members of the community. Assessment shall be based upon a </a:t>
            </a:r>
            <a:r>
              <a:rPr lang="en-US" sz="2400" dirty="0">
                <a:solidFill>
                  <a:srgbClr val="FF0000"/>
                </a:solidFill>
                <a:latin typeface="Calibri" charset="0"/>
                <a:ea typeface="ＭＳ Ｐゴシック" charset="0"/>
                <a:cs typeface="ＭＳ Ｐゴシック" charset="0"/>
              </a:rPr>
              <a:t>review of each student's capability as shown by multiple criteria </a:t>
            </a:r>
            <a:r>
              <a:rPr lang="en-US" sz="2400" dirty="0">
                <a:latin typeface="Calibri" charset="0"/>
                <a:ea typeface="ＭＳ Ｐゴシック" charset="0"/>
                <a:cs typeface="ＭＳ Ｐゴシック" charset="0"/>
              </a:rPr>
              <a:t>intended to reveal, from a wide variety of sources and data, each student's unique needs and capabilities. Selection shall be made by a broadly-based committee of professionals, after consideration of the results of the multiple criteria assessment</a:t>
            </a:r>
            <a:r>
              <a:rPr lang="en-US" dirty="0">
                <a:latin typeface="Calibri" charset="0"/>
                <a:ea typeface="ＭＳ Ｐゴシック" charset="0"/>
                <a:cs typeface="ＭＳ Ｐゴシック" charset="0"/>
              </a:rPr>
              <a:t>. </a:t>
            </a:r>
          </a:p>
        </p:txBody>
      </p:sp>
    </p:spTree>
    <p:extLst>
      <p:ext uri="{BB962C8B-B14F-4D97-AF65-F5344CB8AC3E}">
        <p14:creationId xmlns:p14="http://schemas.microsoft.com/office/powerpoint/2010/main" val="1481451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Multidisciplinary Committee</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2/2/2017</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11</a:t>
            </a:fld>
            <a:endParaRPr lang="en-US" dirty="0"/>
          </a:p>
        </p:txBody>
      </p:sp>
      <p:sp>
        <p:nvSpPr>
          <p:cNvPr id="8" name="TextBox 7"/>
          <p:cNvSpPr txBox="1"/>
          <p:nvPr/>
        </p:nvSpPr>
        <p:spPr>
          <a:xfrm>
            <a:off x="822960" y="1837859"/>
            <a:ext cx="7702782" cy="3416320"/>
          </a:xfrm>
          <a:prstGeom prst="rect">
            <a:avLst/>
          </a:prstGeom>
          <a:noFill/>
        </p:spPr>
        <p:txBody>
          <a:bodyPr wrap="square" rtlCol="0">
            <a:spAutoFit/>
          </a:bodyPr>
          <a:lstStyle/>
          <a:p>
            <a:r>
              <a:rPr lang="en-US" dirty="0" smtClean="0"/>
              <a:t>This committee will consist of:</a:t>
            </a:r>
          </a:p>
          <a:p>
            <a:pPr marL="285750" indent="-285750">
              <a:buFont typeface="Arial" panose="020B0604020202020204" pitchFamily="34" charset="0"/>
              <a:buChar char="•"/>
            </a:pPr>
            <a:r>
              <a:rPr lang="en-US" dirty="0" smtClean="0"/>
              <a:t>A special teacher</a:t>
            </a:r>
          </a:p>
          <a:p>
            <a:pPr marL="285750" indent="-285750">
              <a:buFont typeface="Arial" panose="020B0604020202020204" pitchFamily="34" charset="0"/>
              <a:buChar char="•"/>
            </a:pPr>
            <a:r>
              <a:rPr lang="en-US" dirty="0" smtClean="0"/>
              <a:t>A psychologist</a:t>
            </a:r>
          </a:p>
          <a:p>
            <a:pPr marL="285750" indent="-285750">
              <a:buFont typeface="Arial" panose="020B0604020202020204" pitchFamily="34" charset="0"/>
              <a:buChar char="•"/>
            </a:pPr>
            <a:r>
              <a:rPr lang="en-US" dirty="0" smtClean="0"/>
              <a:t>A certified coordinator/administrator</a:t>
            </a:r>
          </a:p>
          <a:p>
            <a:pPr marL="285750" indent="-285750">
              <a:buFont typeface="Arial" panose="020B0604020202020204" pitchFamily="34" charset="0"/>
              <a:buChar char="•"/>
            </a:pPr>
            <a:r>
              <a:rPr lang="en-US" dirty="0" smtClean="0"/>
              <a:t>Other professionals deemed necessary by the district</a:t>
            </a:r>
          </a:p>
          <a:p>
            <a:pPr marL="285750" indent="-285750">
              <a:buFont typeface="Arial" panose="020B0604020202020204" pitchFamily="34" charset="0"/>
              <a:buChar char="•"/>
            </a:pPr>
            <a:endParaRPr lang="en-US" dirty="0"/>
          </a:p>
          <a:p>
            <a:r>
              <a:rPr lang="en-US" dirty="0" smtClean="0"/>
              <a:t>The committee will often make the following determinations:</a:t>
            </a:r>
          </a:p>
          <a:p>
            <a:pPr marL="285750" indent="-285750">
              <a:buFont typeface="Arial" panose="020B0604020202020204" pitchFamily="34" charset="0"/>
              <a:buChar char="•"/>
            </a:pPr>
            <a:r>
              <a:rPr lang="en-US" dirty="0" smtClean="0"/>
              <a:t>Parent notification – testing and selection</a:t>
            </a:r>
          </a:p>
          <a:p>
            <a:pPr marL="285750" indent="-285750">
              <a:buFont typeface="Arial" panose="020B0604020202020204" pitchFamily="34" charset="0"/>
              <a:buChar char="•"/>
            </a:pPr>
            <a:r>
              <a:rPr lang="en-US" dirty="0" smtClean="0"/>
              <a:t>Identification of students</a:t>
            </a:r>
          </a:p>
          <a:p>
            <a:pPr marL="285750" indent="-285750">
              <a:buFont typeface="Arial" panose="020B0604020202020204" pitchFamily="34" charset="0"/>
              <a:buChar char="•"/>
            </a:pPr>
            <a:r>
              <a:rPr lang="en-US" dirty="0" smtClean="0"/>
              <a:t>Inform families of the types of services</a:t>
            </a:r>
          </a:p>
          <a:p>
            <a:pPr marL="285750" indent="-285750">
              <a:buFont typeface="Arial" panose="020B0604020202020204" pitchFamily="34" charset="0"/>
              <a:buChar char="•"/>
            </a:pPr>
            <a:r>
              <a:rPr lang="en-US" dirty="0" smtClean="0"/>
              <a:t>Parent notification – results of data and review</a:t>
            </a:r>
          </a:p>
          <a:p>
            <a:pPr marL="285750" indent="-285750">
              <a:buFont typeface="Arial" panose="020B0604020202020204" pitchFamily="34" charset="0"/>
              <a:buChar char="•"/>
            </a:pPr>
            <a:r>
              <a:rPr lang="en-US" dirty="0" smtClean="0"/>
              <a:t>Determine avenue of twice-exceptional students </a:t>
            </a:r>
            <a:endParaRPr lang="en-US" dirty="0"/>
          </a:p>
        </p:txBody>
      </p:sp>
    </p:spTree>
    <p:extLst>
      <p:ext uri="{BB962C8B-B14F-4D97-AF65-F5344CB8AC3E}">
        <p14:creationId xmlns:p14="http://schemas.microsoft.com/office/powerpoint/2010/main" val="1645532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atin typeface="Calibri" charset="0"/>
                <a:ea typeface="ＭＳ Ｐゴシック" charset="0"/>
                <a:cs typeface="ＭＳ Ｐゴシック" charset="0"/>
              </a:rPr>
              <a:t>Multiple – Many </a:t>
            </a:r>
          </a:p>
        </p:txBody>
      </p:sp>
      <p:sp>
        <p:nvSpPr>
          <p:cNvPr id="3" name="Content Placeholder 2"/>
          <p:cNvSpPr>
            <a:spLocks noGrp="1"/>
          </p:cNvSpPr>
          <p:nvPr>
            <p:ph idx="1"/>
          </p:nvPr>
        </p:nvSpPr>
        <p:spPr/>
        <p:txBody>
          <a:bodyPr/>
          <a:lstStyle/>
          <a:p>
            <a:pPr marL="571500" indent="-571500">
              <a:buFont typeface="Arial"/>
              <a:buChar char="•"/>
              <a:defRPr/>
            </a:pPr>
            <a:r>
              <a:rPr lang="en-US" sz="3600" dirty="0" smtClean="0">
                <a:solidFill>
                  <a:srgbClr val="C0504D"/>
                </a:solidFill>
                <a:latin typeface="Calibri" charset="0"/>
                <a:ea typeface="ＭＳ Ｐゴシック" charset="0"/>
                <a:cs typeface="ＭＳ Ｐゴシック" charset="0"/>
              </a:rPr>
              <a:t>Criteria</a:t>
            </a:r>
            <a:r>
              <a:rPr lang="en-US" sz="3600" dirty="0" smtClean="0">
                <a:latin typeface="Calibri" charset="0"/>
                <a:ea typeface="ＭＳ Ｐゴシック" charset="0"/>
                <a:cs typeface="ＭＳ Ｐゴシック" charset="0"/>
              </a:rPr>
              <a:t> – multiple instruments and data points</a:t>
            </a:r>
          </a:p>
          <a:p>
            <a:pPr marL="571500" indent="-571500">
              <a:buFont typeface="Arial"/>
              <a:buChar char="•"/>
              <a:defRPr/>
            </a:pPr>
            <a:r>
              <a:rPr lang="en-US" sz="3600" dirty="0" smtClean="0">
                <a:solidFill>
                  <a:srgbClr val="C0504D"/>
                </a:solidFill>
                <a:latin typeface="Calibri" charset="0"/>
                <a:ea typeface="ＭＳ Ｐゴシック" charset="0"/>
                <a:cs typeface="ＭＳ Ｐゴシック" charset="0"/>
              </a:rPr>
              <a:t>Input Sources </a:t>
            </a:r>
            <a:r>
              <a:rPr lang="en-US" sz="3600" dirty="0" smtClean="0">
                <a:latin typeface="Calibri" charset="0"/>
                <a:ea typeface="ＭＳ Ｐゴシック" charset="0"/>
                <a:cs typeface="ＭＳ Ｐゴシック" charset="0"/>
              </a:rPr>
              <a:t>– teachers, parents, community, and students.</a:t>
            </a:r>
          </a:p>
          <a:p>
            <a:pPr marL="571500" indent="-571500">
              <a:buFont typeface="Arial"/>
              <a:buChar char="•"/>
              <a:defRPr/>
            </a:pPr>
            <a:r>
              <a:rPr lang="en-US" sz="3600" dirty="0" smtClean="0">
                <a:solidFill>
                  <a:srgbClr val="C0504D"/>
                </a:solidFill>
                <a:latin typeface="Calibri" charset="0"/>
                <a:ea typeface="ＭＳ Ｐゴシック" charset="0"/>
                <a:cs typeface="ＭＳ Ｐゴシック" charset="0"/>
              </a:rPr>
              <a:t>Decision Team </a:t>
            </a:r>
            <a:r>
              <a:rPr lang="en-US" sz="3600" dirty="0" smtClean="0">
                <a:latin typeface="Calibri" charset="0"/>
                <a:ea typeface="ＭＳ Ｐゴシック" charset="0"/>
                <a:cs typeface="ＭＳ Ｐゴシック" charset="0"/>
              </a:rPr>
              <a:t>– multiple roles, knowledgeable in different areas</a:t>
            </a:r>
          </a:p>
          <a:p>
            <a:pPr>
              <a:defRPr/>
            </a:pPr>
            <a:endParaRPr lang="en-US" dirty="0"/>
          </a:p>
        </p:txBody>
      </p:sp>
    </p:spTree>
    <p:extLst>
      <p:ext uri="{BB962C8B-B14F-4D97-AF65-F5344CB8AC3E}">
        <p14:creationId xmlns:p14="http://schemas.microsoft.com/office/powerpoint/2010/main" val="1540886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9298" y="1061155"/>
            <a:ext cx="6266565" cy="653630"/>
          </a:xfrm>
        </p:spPr>
        <p:txBody>
          <a:bodyPr/>
          <a:lstStyle/>
          <a:p>
            <a:pPr algn="ctr"/>
            <a:r>
              <a:rPr lang="en-US" sz="3600" dirty="0">
                <a:latin typeface="Calibri" charset="0"/>
                <a:ea typeface="ＭＳ Ｐゴシック" charset="0"/>
                <a:cs typeface="ＭＳ Ｐゴシック" charset="0"/>
              </a:rPr>
              <a:t>Equal Access Begins with Referral</a:t>
            </a:r>
          </a:p>
        </p:txBody>
      </p:sp>
      <p:sp>
        <p:nvSpPr>
          <p:cNvPr id="4" name="TextBox 3"/>
          <p:cNvSpPr txBox="1"/>
          <p:nvPr/>
        </p:nvSpPr>
        <p:spPr>
          <a:xfrm>
            <a:off x="619298" y="1714785"/>
            <a:ext cx="7951124" cy="3816429"/>
          </a:xfrm>
          <a:prstGeom prst="rect">
            <a:avLst/>
          </a:prstGeom>
          <a:noFill/>
        </p:spPr>
        <p:txBody>
          <a:bodyPr wrap="square" rtlCol="0">
            <a:spAutoFit/>
          </a:bodyPr>
          <a:lstStyle/>
          <a:p>
            <a:r>
              <a:rPr lang="en-US" sz="2200" dirty="0" smtClean="0"/>
              <a:t>During the identification process referrals are solicited from a variety of sources. Referrals are based upon data from teachers, other staff, parents, students, and members of the community.</a:t>
            </a:r>
          </a:p>
          <a:p>
            <a:pPr marL="342900" indent="-342900">
              <a:buFont typeface="Arial" panose="020B0604020202020204" pitchFamily="34" charset="0"/>
              <a:buChar char="•"/>
            </a:pPr>
            <a:r>
              <a:rPr lang="en-US" sz="2200" dirty="0" smtClean="0"/>
              <a:t>The purpose of this statement is to insure all students have the opportunity to be referred.</a:t>
            </a:r>
          </a:p>
          <a:p>
            <a:pPr marL="342900" indent="-342900">
              <a:buFont typeface="Arial" panose="020B0604020202020204" pitchFamily="34" charset="0"/>
              <a:buChar char="•"/>
            </a:pPr>
            <a:r>
              <a:rPr lang="en-US" sz="2200" dirty="0" smtClean="0"/>
              <a:t>The open process provides more access for traditionally underrepresented students</a:t>
            </a:r>
          </a:p>
          <a:p>
            <a:pPr marL="342900" indent="-342900">
              <a:buFont typeface="Arial" panose="020B0604020202020204" pitchFamily="34" charset="0"/>
              <a:buChar char="•"/>
            </a:pPr>
            <a:r>
              <a:rPr lang="en-US" sz="2200" dirty="0" smtClean="0"/>
              <a:t>A variety of referrals helps to highlight individual students’ talent</a:t>
            </a:r>
          </a:p>
          <a:p>
            <a:pPr marL="342900" indent="-342900">
              <a:buFont typeface="Arial" panose="020B0604020202020204" pitchFamily="34" charset="0"/>
              <a:buChar char="•"/>
            </a:pPr>
            <a:r>
              <a:rPr lang="en-US" sz="2200" dirty="0" smtClean="0"/>
              <a:t>Professional development should be provided to educators about the referral process.</a:t>
            </a:r>
          </a:p>
          <a:p>
            <a:pPr marL="342900" indent="-342900">
              <a:buFont typeface="Arial" panose="020B0604020202020204" pitchFamily="34" charset="0"/>
              <a:buChar char="•"/>
            </a:pPr>
            <a:r>
              <a:rPr lang="en-US" sz="2200" dirty="0" smtClean="0"/>
              <a:t>Schools should have a large pool of applicants during this phase.</a:t>
            </a:r>
            <a:endParaRPr lang="en-US" sz="2200" dirty="0"/>
          </a:p>
        </p:txBody>
      </p:sp>
    </p:spTree>
    <p:extLst>
      <p:ext uri="{BB962C8B-B14F-4D97-AF65-F5344CB8AC3E}">
        <p14:creationId xmlns:p14="http://schemas.microsoft.com/office/powerpoint/2010/main" val="1680067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964487" y="1076678"/>
            <a:ext cx="5247927" cy="627944"/>
          </a:xfrm>
        </p:spPr>
        <p:txBody>
          <a:bodyPr/>
          <a:lstStyle/>
          <a:p>
            <a:r>
              <a:rPr lang="en-US" sz="3600" dirty="0">
                <a:latin typeface="+mn-lt"/>
                <a:ea typeface="ＭＳ Ｐゴシック" charset="0"/>
                <a:cs typeface="ＭＳ Ｐゴシック" charset="0"/>
              </a:rPr>
              <a:t>Equal Access in Assessment</a:t>
            </a:r>
          </a:p>
        </p:txBody>
      </p:sp>
      <p:sp>
        <p:nvSpPr>
          <p:cNvPr id="21507" name="TextBox 6"/>
          <p:cNvSpPr txBox="1">
            <a:spLocks noChangeArrowheads="1"/>
          </p:cNvSpPr>
          <p:nvPr/>
        </p:nvSpPr>
        <p:spPr bwMode="auto">
          <a:xfrm>
            <a:off x="964487" y="1704622"/>
            <a:ext cx="7355424" cy="3754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5D5B4E"/>
                </a:solidFill>
                <a:effectLst/>
                <a:uLnTx/>
                <a:uFillTx/>
                <a:latin typeface="+mn-lt"/>
                <a:ea typeface="ＭＳ Ｐゴシック" charset="0"/>
              </a:rPr>
              <a:t>Assessment shall be based upon a </a:t>
            </a:r>
            <a:r>
              <a:rPr kumimoji="0" lang="en-US" sz="2200" b="0" i="0" u="sng" strike="noStrike" kern="1200" cap="none" spc="0" normalizeH="0" baseline="0" noProof="0" dirty="0" smtClean="0">
                <a:ln>
                  <a:noFill/>
                </a:ln>
                <a:solidFill>
                  <a:srgbClr val="FF0000"/>
                </a:solidFill>
                <a:effectLst/>
                <a:uLnTx/>
                <a:uFillTx/>
                <a:latin typeface="+mn-lt"/>
                <a:ea typeface="ＭＳ Ｐゴシック" charset="0"/>
              </a:rPr>
              <a:t>review of each student's capability as shown by multiple criteria</a:t>
            </a:r>
            <a:r>
              <a:rPr kumimoji="0" lang="en-US" sz="2200" b="0" i="0" u="none" strike="noStrike" kern="1200" cap="none" spc="0" normalizeH="0" baseline="0" noProof="0" dirty="0" smtClean="0">
                <a:ln>
                  <a:noFill/>
                </a:ln>
                <a:solidFill>
                  <a:srgbClr val="FF0000"/>
                </a:solidFill>
                <a:effectLst/>
                <a:uLnTx/>
                <a:uFillTx/>
                <a:latin typeface="+mn-lt"/>
                <a:ea typeface="ＭＳ Ｐゴシック" charset="0"/>
              </a:rPr>
              <a:t> intended to reveal, from a wide variety of sources and data, each student's unique needs and capabilities</a:t>
            </a:r>
            <a:r>
              <a:rPr kumimoji="0" lang="en-US" sz="2200" b="0" i="0" u="none" strike="noStrike" kern="1200" cap="none" spc="0" normalizeH="0" baseline="0" noProof="0" dirty="0" smtClean="0">
                <a:ln>
                  <a:noFill/>
                </a:ln>
                <a:solidFill>
                  <a:srgbClr val="5D5B4E"/>
                </a:solidFill>
                <a:effectLst/>
                <a:uLnTx/>
                <a:uFillTx/>
                <a:latin typeface="+mn-lt"/>
                <a:ea typeface="ＭＳ Ｐゴシック" charset="0"/>
              </a:rPr>
              <a:t>. (28A.185.030)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smtClean="0">
              <a:ln>
                <a:noFill/>
              </a:ln>
              <a:solidFill>
                <a:srgbClr val="5D5B4E"/>
              </a:solidFill>
              <a:effectLst/>
              <a:uLnTx/>
              <a:uFillTx/>
              <a:latin typeface="+mn-lt"/>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rgbClr val="5D5B4E"/>
                </a:solidFill>
                <a:effectLst/>
                <a:uLnTx/>
                <a:uFillTx/>
                <a:latin typeface="+mn-lt"/>
                <a:ea typeface="ＭＳ Ｐゴシック" charset="0"/>
              </a:rPr>
              <a:t>During the Assessment Phase</a:t>
            </a:r>
            <a:r>
              <a:rPr kumimoji="0" lang="en-US" sz="2200" b="0" i="0" u="none" strike="noStrike" kern="1200" cap="none" spc="0" normalizeH="0" baseline="0" noProof="0" dirty="0">
                <a:ln>
                  <a:noFill/>
                </a:ln>
                <a:solidFill>
                  <a:srgbClr val="5D5B4E"/>
                </a:solidFill>
                <a:effectLst/>
                <a:uLnTx/>
                <a:uFillTx/>
                <a:latin typeface="+mn-lt"/>
                <a:ea typeface="ＭＳ Ｐゴシック" charset="0"/>
              </a:rPr>
              <a:t>, specific</a:t>
            </a:r>
            <a:r>
              <a:rPr kumimoji="0" lang="en-US" sz="2200" b="0" i="0" u="none" strike="noStrike" kern="1200" cap="none" spc="0" normalizeH="0" baseline="0" noProof="0" dirty="0" smtClean="0">
                <a:ln>
                  <a:noFill/>
                </a:ln>
                <a:solidFill>
                  <a:srgbClr val="5D5B4E"/>
                </a:solidFill>
                <a:effectLst/>
                <a:uLnTx/>
                <a:uFillTx/>
                <a:latin typeface="+mn-lt"/>
                <a:ea typeface="ＭＳ Ｐゴシック" charset="0"/>
              </a:rPr>
              <a:t> measurement tools and non-standardized sources of data </a:t>
            </a:r>
            <a:r>
              <a:rPr kumimoji="0" lang="en-US" sz="2200" b="0" i="0" u="none" strike="noStrike" kern="1200" cap="none" spc="0" normalizeH="0" baseline="0" noProof="0" dirty="0">
                <a:ln>
                  <a:noFill/>
                </a:ln>
                <a:solidFill>
                  <a:srgbClr val="5D5B4E"/>
                </a:solidFill>
                <a:effectLst/>
                <a:uLnTx/>
                <a:uFillTx/>
                <a:latin typeface="+mn-lt"/>
                <a:ea typeface="ＭＳ Ｐゴシック" charset="0"/>
              </a:rPr>
              <a:t>are</a:t>
            </a:r>
            <a:r>
              <a:rPr kumimoji="0" lang="en-US" sz="2200" b="0" i="0" u="none" strike="noStrike" kern="1200" cap="none" spc="0" normalizeH="0" baseline="0" noProof="0" dirty="0" smtClean="0">
                <a:ln>
                  <a:noFill/>
                </a:ln>
                <a:solidFill>
                  <a:srgbClr val="5D5B4E"/>
                </a:solidFill>
                <a:effectLst/>
                <a:uLnTx/>
                <a:uFillTx/>
                <a:latin typeface="+mn-lt"/>
                <a:ea typeface="ＭＳ Ｐゴシック" charset="0"/>
              </a:rPr>
              <a:t> used to identify student strengths. Using a variety of data, the profiles of student strengths are revealed to indicate the types of services required. </a:t>
            </a:r>
            <a:endParaRPr kumimoji="0" lang="en-US" sz="2200" b="0" i="0" u="none" strike="noStrike" kern="1200" cap="none" spc="0" normalizeH="0" baseline="0" noProof="0" dirty="0" smtClean="0">
              <a:ln>
                <a:noFill/>
              </a:ln>
              <a:solidFill>
                <a:srgbClr val="FF0000"/>
              </a:solidFill>
              <a:effectLst/>
              <a:uLnTx/>
              <a:uFillTx/>
              <a:latin typeface="+mn-lt"/>
              <a:ea typeface="ＭＳ Ｐゴシック"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D5B4E"/>
              </a:solidFill>
              <a:effectLst/>
              <a:uLnTx/>
              <a:uFillTx/>
              <a:latin typeface="Arial" charset="0"/>
              <a:ea typeface="ＭＳ Ｐゴシック" charset="0"/>
            </a:endParaRPr>
          </a:p>
        </p:txBody>
      </p:sp>
    </p:spTree>
    <p:extLst>
      <p:ext uri="{BB962C8B-B14F-4D97-AF65-F5344CB8AC3E}">
        <p14:creationId xmlns:p14="http://schemas.microsoft.com/office/powerpoint/2010/main" val="2455649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95161" y="612599"/>
            <a:ext cx="6508750" cy="1143000"/>
          </a:xfrm>
        </p:spPr>
        <p:txBody>
          <a:bodyPr/>
          <a:lstStyle/>
          <a:p>
            <a:r>
              <a:rPr lang="en-US" dirty="0">
                <a:latin typeface="Calibri" charset="0"/>
                <a:ea typeface="ＭＳ Ｐゴシック" charset="0"/>
                <a:cs typeface="ＭＳ Ｐゴシック" charset="0"/>
              </a:rPr>
              <a:t>Standardized Instruments</a:t>
            </a:r>
          </a:p>
        </p:txBody>
      </p:sp>
      <p:sp>
        <p:nvSpPr>
          <p:cNvPr id="23555" name="Content Placeholder 2"/>
          <p:cNvSpPr>
            <a:spLocks noGrp="1"/>
          </p:cNvSpPr>
          <p:nvPr>
            <p:ph idx="1"/>
          </p:nvPr>
        </p:nvSpPr>
        <p:spPr>
          <a:xfrm>
            <a:off x="4616244" y="1868488"/>
            <a:ext cx="4419600" cy="3243839"/>
          </a:xfrm>
        </p:spPr>
        <p:txBody>
          <a:bodyPr/>
          <a:lstStyle/>
          <a:p>
            <a:r>
              <a:rPr lang="en-US" sz="3600" dirty="0">
                <a:latin typeface="Calibri" charset="0"/>
                <a:ea typeface="ＭＳ Ｐゴシック" charset="0"/>
                <a:cs typeface="ＭＳ Ｐゴシック" charset="0"/>
              </a:rPr>
              <a:t>Achievement Tests</a:t>
            </a:r>
          </a:p>
          <a:p>
            <a:r>
              <a:rPr lang="en-US" sz="3600" dirty="0">
                <a:latin typeface="Calibri" charset="0"/>
                <a:ea typeface="ＭＳ Ｐゴシック" charset="0"/>
                <a:cs typeface="ＭＳ Ｐゴシック" charset="0"/>
              </a:rPr>
              <a:t>Aptitude Tests</a:t>
            </a:r>
          </a:p>
          <a:p>
            <a:r>
              <a:rPr lang="en-US" sz="3600" dirty="0">
                <a:latin typeface="Calibri" charset="0"/>
                <a:ea typeface="ＭＳ Ｐゴシック" charset="0"/>
                <a:cs typeface="ＭＳ Ｐゴシック" charset="0"/>
              </a:rPr>
              <a:t>Intelligence Tests</a:t>
            </a:r>
          </a:p>
          <a:p>
            <a:r>
              <a:rPr lang="en-US" sz="3600" dirty="0">
                <a:latin typeface="Calibri" charset="0"/>
                <a:ea typeface="ＭＳ Ｐゴシック" charset="0"/>
                <a:cs typeface="ＭＳ Ｐゴシック" charset="0"/>
              </a:rPr>
              <a:t>Teacher Rating </a:t>
            </a:r>
            <a:r>
              <a:rPr lang="en-US" sz="3600" dirty="0" smtClean="0">
                <a:latin typeface="Calibri" charset="0"/>
                <a:ea typeface="ＭＳ Ｐゴシック" charset="0"/>
                <a:cs typeface="ＭＳ Ｐゴシック" charset="0"/>
              </a:rPr>
              <a:t>Scales</a:t>
            </a:r>
          </a:p>
          <a:p>
            <a:r>
              <a:rPr lang="en-US" sz="3600" dirty="0" smtClean="0">
                <a:latin typeface="Calibri" charset="0"/>
                <a:ea typeface="ＭＳ Ｐゴシック" charset="0"/>
                <a:cs typeface="ＭＳ Ｐゴシック" charset="0"/>
              </a:rPr>
              <a:t>Creativity Tests</a:t>
            </a:r>
            <a:endParaRPr lang="en-US" sz="3600" dirty="0">
              <a:latin typeface="Calibri" charset="0"/>
              <a:ea typeface="ＭＳ Ｐゴシック" charset="0"/>
              <a:cs typeface="ＭＳ Ｐゴシック"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34" y="1868488"/>
            <a:ext cx="4087488" cy="3065616"/>
          </a:xfrm>
          <a:prstGeom prst="rect">
            <a:avLst/>
          </a:prstGeom>
        </p:spPr>
      </p:pic>
    </p:spTree>
    <p:extLst>
      <p:ext uri="{BB962C8B-B14F-4D97-AF65-F5344CB8AC3E}">
        <p14:creationId xmlns:p14="http://schemas.microsoft.com/office/powerpoint/2010/main" val="146113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Assessment Categories</a:t>
            </a:r>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2/2/2017</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16</a:t>
            </a:fld>
            <a:endParaRPr lang="en-US" dirty="0"/>
          </a:p>
        </p:txBody>
      </p:sp>
      <p:sp>
        <p:nvSpPr>
          <p:cNvPr id="7" name="Content Placeholder 2"/>
          <p:cNvSpPr>
            <a:spLocks noGrp="1"/>
          </p:cNvSpPr>
          <p:nvPr>
            <p:ph idx="1"/>
          </p:nvPr>
        </p:nvSpPr>
        <p:spPr>
          <a:xfrm>
            <a:off x="822960" y="2010340"/>
            <a:ext cx="7666284" cy="3243839"/>
          </a:xfrm>
        </p:spPr>
        <p:txBody>
          <a:bodyPr>
            <a:normAutofit/>
          </a:bodyPr>
          <a:lstStyle/>
          <a:p>
            <a:pPr marL="274320" indent="-274320">
              <a:buClrTx/>
              <a:buFont typeface="Arial" panose="020B0604020202020204" pitchFamily="34" charset="0"/>
              <a:buChar char="•"/>
            </a:pPr>
            <a:r>
              <a:rPr lang="en-US" sz="2800" b="1" dirty="0">
                <a:latin typeface="Calibri" charset="0"/>
                <a:ea typeface="ＭＳ Ｐゴシック" charset="0"/>
                <a:cs typeface="ＭＳ Ｐゴシック" charset="0"/>
              </a:rPr>
              <a:t>Achievement </a:t>
            </a:r>
            <a:r>
              <a:rPr lang="en-US" sz="2800" b="1" dirty="0" smtClean="0">
                <a:latin typeface="Calibri" charset="0"/>
                <a:ea typeface="ＭＳ Ｐゴシック" charset="0"/>
                <a:cs typeface="ＭＳ Ｐゴシック" charset="0"/>
              </a:rPr>
              <a:t>Tests </a:t>
            </a:r>
            <a:r>
              <a:rPr lang="en-US" sz="2800" dirty="0" smtClean="0">
                <a:latin typeface="Calibri" charset="0"/>
                <a:ea typeface="ＭＳ Ｐゴシック" charset="0"/>
                <a:cs typeface="ＭＳ Ｐゴシック" charset="0"/>
              </a:rPr>
              <a:t>– measure knowledge or proficiency</a:t>
            </a:r>
            <a:endParaRPr lang="en-US" sz="2800" dirty="0">
              <a:latin typeface="Calibri" charset="0"/>
              <a:ea typeface="ＭＳ Ｐゴシック" charset="0"/>
              <a:cs typeface="ＭＳ Ｐゴシック" charset="0"/>
            </a:endParaRPr>
          </a:p>
          <a:p>
            <a:pPr marL="274320" indent="-274320">
              <a:buClrTx/>
              <a:buFont typeface="Arial" panose="020B0604020202020204" pitchFamily="34" charset="0"/>
              <a:buChar char="•"/>
            </a:pPr>
            <a:r>
              <a:rPr lang="en-US" sz="2800" b="1" dirty="0">
                <a:latin typeface="Calibri" charset="0"/>
                <a:ea typeface="ＭＳ Ｐゴシック" charset="0"/>
                <a:cs typeface="ＭＳ Ｐゴシック" charset="0"/>
              </a:rPr>
              <a:t>Aptitude </a:t>
            </a:r>
            <a:r>
              <a:rPr lang="en-US" sz="2800" b="1" dirty="0" smtClean="0">
                <a:latin typeface="Calibri" charset="0"/>
                <a:ea typeface="ＭＳ Ｐゴシック" charset="0"/>
                <a:cs typeface="ＭＳ Ｐゴシック" charset="0"/>
              </a:rPr>
              <a:t>Tests</a:t>
            </a:r>
            <a:r>
              <a:rPr lang="en-US" sz="2800" dirty="0" smtClean="0">
                <a:latin typeface="Calibri" charset="0"/>
                <a:ea typeface="ＭＳ Ｐゴシック" charset="0"/>
                <a:cs typeface="ＭＳ Ｐゴシック" charset="0"/>
              </a:rPr>
              <a:t> – predict future performance</a:t>
            </a:r>
            <a:endParaRPr lang="en-US" sz="2800" dirty="0">
              <a:latin typeface="Calibri" charset="0"/>
              <a:ea typeface="ＭＳ Ｐゴシック" charset="0"/>
              <a:cs typeface="ＭＳ Ｐゴシック" charset="0"/>
            </a:endParaRPr>
          </a:p>
          <a:p>
            <a:pPr marL="274320" indent="-274320">
              <a:buClrTx/>
              <a:buFont typeface="Arial" panose="020B0604020202020204" pitchFamily="34" charset="0"/>
              <a:buChar char="•"/>
            </a:pPr>
            <a:r>
              <a:rPr lang="en-US" sz="2800" b="1" dirty="0">
                <a:latin typeface="Calibri" charset="0"/>
                <a:ea typeface="ＭＳ Ｐゴシック" charset="0"/>
                <a:cs typeface="ＭＳ Ｐゴシック" charset="0"/>
              </a:rPr>
              <a:t>Intelligence </a:t>
            </a:r>
            <a:r>
              <a:rPr lang="en-US" sz="2800" b="1" dirty="0" smtClean="0">
                <a:latin typeface="Calibri" charset="0"/>
                <a:ea typeface="ＭＳ Ｐゴシック" charset="0"/>
                <a:cs typeface="ＭＳ Ｐゴシック" charset="0"/>
              </a:rPr>
              <a:t>Tests </a:t>
            </a:r>
            <a:r>
              <a:rPr lang="en-US" sz="2800" dirty="0" smtClean="0">
                <a:latin typeface="Calibri" charset="0"/>
                <a:ea typeface="ＭＳ Ｐゴシック" charset="0"/>
                <a:cs typeface="ＭＳ Ｐゴシック" charset="0"/>
              </a:rPr>
              <a:t>– measure intelligence trait</a:t>
            </a:r>
            <a:endParaRPr lang="en-US" sz="2800" dirty="0">
              <a:latin typeface="Calibri" charset="0"/>
              <a:ea typeface="ＭＳ Ｐゴシック" charset="0"/>
              <a:cs typeface="ＭＳ Ｐゴシック" charset="0"/>
            </a:endParaRPr>
          </a:p>
          <a:p>
            <a:pPr marL="274320" indent="-274320">
              <a:buClrTx/>
              <a:buFont typeface="Arial" panose="020B0604020202020204" pitchFamily="34" charset="0"/>
              <a:buChar char="•"/>
            </a:pPr>
            <a:r>
              <a:rPr lang="en-US" sz="2800" b="1" dirty="0">
                <a:latin typeface="Calibri" charset="0"/>
                <a:ea typeface="ＭＳ Ｐゴシック" charset="0"/>
                <a:cs typeface="ＭＳ Ｐゴシック" charset="0"/>
              </a:rPr>
              <a:t>Teacher Rating </a:t>
            </a:r>
            <a:r>
              <a:rPr lang="en-US" sz="2800" b="1" dirty="0" smtClean="0">
                <a:latin typeface="Calibri" charset="0"/>
                <a:ea typeface="ＭＳ Ｐゴシック" charset="0"/>
                <a:cs typeface="ＭＳ Ｐゴシック" charset="0"/>
              </a:rPr>
              <a:t>Scales </a:t>
            </a:r>
            <a:r>
              <a:rPr lang="en-US" sz="2800" dirty="0" smtClean="0">
                <a:latin typeface="Calibri" charset="0"/>
                <a:ea typeface="ＭＳ Ｐゴシック" charset="0"/>
                <a:cs typeface="ＭＳ Ｐゴシック" charset="0"/>
              </a:rPr>
              <a:t>– teacher provides judgment</a:t>
            </a:r>
          </a:p>
          <a:p>
            <a:pPr marL="274320" indent="-274320">
              <a:buClrTx/>
              <a:buFont typeface="Arial" panose="020B0604020202020204" pitchFamily="34" charset="0"/>
              <a:buChar char="•"/>
            </a:pPr>
            <a:r>
              <a:rPr lang="en-US" sz="2800" b="1" dirty="0" smtClean="0">
                <a:latin typeface="Calibri" charset="0"/>
                <a:ea typeface="ＭＳ Ｐゴシック" charset="0"/>
                <a:cs typeface="ＭＳ Ｐゴシック" charset="0"/>
              </a:rPr>
              <a:t>Creativity Tests </a:t>
            </a:r>
            <a:r>
              <a:rPr lang="en-US" sz="2800" dirty="0" smtClean="0">
                <a:latin typeface="Calibri" charset="0"/>
                <a:ea typeface="ＭＳ Ｐゴシック" charset="0"/>
                <a:cs typeface="ＭＳ Ｐゴシック" charset="0"/>
              </a:rPr>
              <a:t>– measure creative abilities</a:t>
            </a:r>
            <a:endParaRPr lang="en-US" sz="2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468728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77804" y="907496"/>
            <a:ext cx="7543800" cy="847416"/>
          </a:xfrm>
        </p:spPr>
        <p:txBody>
          <a:bodyPr/>
          <a:lstStyle/>
          <a:p>
            <a:r>
              <a:rPr lang="en-US" dirty="0">
                <a:latin typeface="Helvetica" charset="0"/>
                <a:ea typeface="ヒラギノ角ゴ Pro W3" charset="0"/>
                <a:cs typeface="ヒラギノ角ゴ Pro W3" charset="0"/>
              </a:rPr>
              <a:t>Other Sources of Information</a:t>
            </a:r>
          </a:p>
        </p:txBody>
      </p:sp>
      <p:sp>
        <p:nvSpPr>
          <p:cNvPr id="21507" name="Rectangle 3"/>
          <p:cNvSpPr>
            <a:spLocks noGrp="1" noChangeArrowheads="1"/>
          </p:cNvSpPr>
          <p:nvPr>
            <p:ph type="body" idx="1"/>
          </p:nvPr>
        </p:nvSpPr>
        <p:spPr>
          <a:xfrm>
            <a:off x="3273414" y="1850521"/>
            <a:ext cx="5731754" cy="4039565"/>
          </a:xfrm>
        </p:spPr>
        <p:txBody>
          <a:bodyPr>
            <a:noAutofit/>
          </a:bodyPr>
          <a:lstStyle/>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Anecdotal Records</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Behavior Checklists</a:t>
            </a:r>
          </a:p>
          <a:p>
            <a:pPr marL="274320" indent="-339725">
              <a:lnSpc>
                <a:spcPct val="80000"/>
              </a:lnSpc>
              <a:buFont typeface="Times" charset="0"/>
              <a:buChar char="•"/>
            </a:pPr>
            <a:r>
              <a:rPr lang="en-US" sz="2100" dirty="0">
                <a:latin typeface="Helvetica" charset="0"/>
                <a:ea typeface="ヒラギノ角ゴ Pro W3" charset="0"/>
                <a:cs typeface="ヒラギノ角ゴ Pro W3" charset="0"/>
              </a:rPr>
              <a:t>Case Study </a:t>
            </a:r>
            <a:r>
              <a:rPr lang="en-US" sz="2100" dirty="0" smtClean="0">
                <a:latin typeface="Helvetica" charset="0"/>
                <a:ea typeface="ヒラギノ角ゴ Pro W3" charset="0"/>
                <a:cs typeface="ヒラギノ角ゴ Pro W3" charset="0"/>
              </a:rPr>
              <a:t>Approach</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Curriculum-Based Assessments </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Grades</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Interviews</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Leadership</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Performance-Based Activities or Assessment</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Products</a:t>
            </a:r>
          </a:p>
          <a:p>
            <a:pPr marL="274320" indent="-339725">
              <a:lnSpc>
                <a:spcPct val="80000"/>
              </a:lnSpc>
              <a:buFont typeface="Times" charset="0"/>
              <a:buChar char="•"/>
            </a:pPr>
            <a:r>
              <a:rPr lang="en-US" sz="2100" dirty="0" smtClean="0">
                <a:latin typeface="Helvetica" charset="0"/>
                <a:ea typeface="ヒラギノ角ゴ Pro W3" charset="0"/>
                <a:cs typeface="ヒラギノ角ゴ Pro W3" charset="0"/>
              </a:rPr>
              <a:t>Referral Forms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400" t="24312" r="20304" b="18185"/>
          <a:stretch/>
        </p:blipFill>
        <p:spPr>
          <a:xfrm>
            <a:off x="672661" y="2037391"/>
            <a:ext cx="2354317" cy="3259824"/>
          </a:xfrm>
          <a:prstGeom prst="rect">
            <a:avLst/>
          </a:prstGeom>
        </p:spPr>
      </p:pic>
    </p:spTree>
    <p:extLst>
      <p:ext uri="{BB962C8B-B14F-4D97-AF65-F5344CB8AC3E}">
        <p14:creationId xmlns:p14="http://schemas.microsoft.com/office/powerpoint/2010/main" val="1868849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27" y="318728"/>
            <a:ext cx="4652151" cy="1450757"/>
          </a:xfrm>
        </p:spPr>
        <p:txBody>
          <a:bodyPr/>
          <a:lstStyle/>
          <a:p>
            <a:pPr algn="ctr"/>
            <a:r>
              <a:rPr lang="en-US" b="1" dirty="0" smtClean="0"/>
              <a:t>Stop and Pause: Read</a:t>
            </a:r>
            <a:endParaRPr lang="en-US" b="1" dirty="0"/>
          </a:p>
        </p:txBody>
      </p:sp>
      <p:sp>
        <p:nvSpPr>
          <p:cNvPr id="3" name="Content Placeholder 2"/>
          <p:cNvSpPr>
            <a:spLocks noGrp="1"/>
          </p:cNvSpPr>
          <p:nvPr>
            <p:ph idx="1"/>
          </p:nvPr>
        </p:nvSpPr>
        <p:spPr/>
        <p:txBody>
          <a:bodyPr>
            <a:normAutofit/>
          </a:bodyPr>
          <a:lstStyle/>
          <a:p>
            <a:r>
              <a:rPr lang="en-US" sz="2000" dirty="0" smtClean="0"/>
              <a:t>Select and read the articles posted on our website that address issues and concerns about the identification of highly capable students.  Many of the articles address assessment concerns that surface as schools develop their procedures and criteria for the selection of students. </a:t>
            </a:r>
          </a:p>
          <a:p>
            <a:endParaRPr lang="en-US" sz="2000" dirty="0"/>
          </a:p>
          <a:p>
            <a:r>
              <a:rPr lang="en-US" sz="2000" dirty="0"/>
              <a:t>You might consider assigning these articles to various group members on your team to highlight the phrases or new insights that made them stop and pause in their thinking.  </a:t>
            </a:r>
            <a:r>
              <a:rPr lang="en-US" sz="2000" dirty="0" smtClean="0"/>
              <a:t>This often helps </a:t>
            </a:r>
            <a:r>
              <a:rPr lang="en-US" sz="2000" dirty="0"/>
              <a:t>us </a:t>
            </a:r>
            <a:r>
              <a:rPr lang="en-US" sz="2000" dirty="0" smtClean="0"/>
              <a:t>identify </a:t>
            </a:r>
            <a:r>
              <a:rPr lang="en-US" sz="2000" dirty="0"/>
              <a:t>ideas that are worth considering or </a:t>
            </a:r>
            <a:r>
              <a:rPr lang="en-US" sz="2000" dirty="0" smtClean="0"/>
              <a:t>think </a:t>
            </a:r>
            <a:r>
              <a:rPr lang="en-US" sz="2000" dirty="0"/>
              <a:t>about </a:t>
            </a:r>
            <a:r>
              <a:rPr lang="en-US" sz="2000" dirty="0" smtClean="0"/>
              <a:t>when reviewing our current identification procedures and practices. </a:t>
            </a:r>
            <a:endParaRPr lang="en-US" sz="20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255349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Reflection – Multiple Sources of Data</a:t>
            </a:r>
            <a:endParaRPr lang="en-US" dirty="0"/>
          </a:p>
        </p:txBody>
      </p:sp>
      <p:sp>
        <p:nvSpPr>
          <p:cNvPr id="3" name="Content Placeholder 2"/>
          <p:cNvSpPr>
            <a:spLocks noGrp="1"/>
          </p:cNvSpPr>
          <p:nvPr>
            <p:ph idx="1"/>
          </p:nvPr>
        </p:nvSpPr>
        <p:spPr/>
        <p:txBody>
          <a:bodyPr>
            <a:normAutofit/>
          </a:bodyPr>
          <a:lstStyle/>
          <a:p>
            <a:r>
              <a:rPr lang="en-US" sz="2600" dirty="0" smtClean="0"/>
              <a:t>Reflect upon the sources of data you use in your district to identify the strengths of your students.  </a:t>
            </a:r>
          </a:p>
          <a:p>
            <a:pPr marL="514350" indent="-514350">
              <a:buFont typeface="+mj-lt"/>
              <a:buAutoNum type="arabicPeriod"/>
            </a:pPr>
            <a:r>
              <a:rPr lang="en-US" sz="2600" dirty="0" smtClean="0"/>
              <a:t>What data do your sources reveal about your students? </a:t>
            </a:r>
          </a:p>
          <a:p>
            <a:pPr marL="514350" indent="-514350">
              <a:buFont typeface="+mj-lt"/>
              <a:buAutoNum type="arabicPeriod"/>
            </a:pPr>
            <a:r>
              <a:rPr lang="en-US" sz="2600" dirty="0" smtClean="0"/>
              <a:t>Do the sources provide different perspectives on them? </a:t>
            </a:r>
          </a:p>
          <a:p>
            <a:pPr marL="514350" indent="-514350">
              <a:buFont typeface="+mj-lt"/>
              <a:buAutoNum type="arabicPeriod"/>
            </a:pPr>
            <a:r>
              <a:rPr lang="en-US" sz="2600" dirty="0" smtClean="0"/>
              <a:t>How do these sources inform your thinking about instructional and learning needs?</a:t>
            </a:r>
            <a:endParaRPr lang="en-US" sz="2600"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2472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 and Learning Outcomes</a:t>
            </a:r>
            <a:endParaRPr lang="en-US" dirty="0"/>
          </a:p>
        </p:txBody>
      </p:sp>
      <p:sp>
        <p:nvSpPr>
          <p:cNvPr id="3" name="Content Placeholder 2"/>
          <p:cNvSpPr>
            <a:spLocks noGrp="1"/>
          </p:cNvSpPr>
          <p:nvPr>
            <p:ph idx="1"/>
          </p:nvPr>
        </p:nvSpPr>
        <p:spPr/>
        <p:txBody>
          <a:bodyPr/>
          <a:lstStyle/>
          <a:p>
            <a:r>
              <a:rPr lang="en-US" sz="1600" b="1" dirty="0" smtClean="0"/>
              <a:t>Overview:</a:t>
            </a:r>
          </a:p>
          <a:p>
            <a:r>
              <a:rPr lang="en-US" sz="1600" dirty="0" smtClean="0"/>
              <a:t>This </a:t>
            </a:r>
            <a:r>
              <a:rPr lang="en-US" sz="1600" dirty="0"/>
              <a:t>module introduces participants to the importance of using multiple criteria for identifying students’ strengths and learning needs to design services that match their identification.  Participants explore various instruments, tools, and procedures that optimize the match between identification and services.  Most importantly, this module emphasizes the need to collect, document, and use data to guide decision making for access and equity to highly capable services</a:t>
            </a:r>
            <a:r>
              <a:rPr lang="en-US" sz="1600" dirty="0" smtClean="0"/>
              <a:t>.</a:t>
            </a:r>
          </a:p>
          <a:p>
            <a:r>
              <a:rPr lang="en-US" sz="1600" b="1" dirty="0" smtClean="0"/>
              <a:t>Outcomes:</a:t>
            </a:r>
          </a:p>
          <a:p>
            <a:r>
              <a:rPr lang="en-US" sz="1600" dirty="0"/>
              <a:t>Upon completion of this module, participants will be able to </a:t>
            </a:r>
            <a:r>
              <a:rPr lang="en-US" sz="1600" dirty="0">
                <a:solidFill>
                  <a:schemeClr val="tx1"/>
                </a:solidFill>
              </a:rPr>
              <a:t>use multiple criteria during the identification process, which leads to appropriately designed highly capable services that address students’ learning needs. </a:t>
            </a:r>
          </a:p>
          <a:p>
            <a:endParaRPr lang="en-US" sz="1600" dirty="0"/>
          </a:p>
          <a:p>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2/2/2017</a:t>
            </a:fld>
            <a:endParaRPr lang="en-US" dirty="0"/>
          </a:p>
        </p:txBody>
      </p:sp>
      <p:sp>
        <p:nvSpPr>
          <p:cNvPr id="5" name="Footer Placeholder 4"/>
          <p:cNvSpPr>
            <a:spLocks noGrp="1"/>
          </p:cNvSpPr>
          <p:nvPr>
            <p:ph type="ftr" sz="quarter" idx="11"/>
          </p:nvPr>
        </p:nvSpPr>
        <p:spPr/>
        <p:txBody>
          <a:bodyPr/>
          <a:lstStyle/>
          <a:p>
            <a:r>
              <a:rPr lang="en-US"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2</a:t>
            </a:fld>
            <a:endParaRPr lang="en-US" dirty="0"/>
          </a:p>
        </p:txBody>
      </p:sp>
    </p:spTree>
    <p:extLst>
      <p:ext uri="{BB962C8B-B14F-4D97-AF65-F5344CB8AC3E}">
        <p14:creationId xmlns:p14="http://schemas.microsoft.com/office/powerpoint/2010/main" val="3083210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Alignment with NAGC Standards</a:t>
            </a:r>
            <a:endParaRPr lang="en-US" dirty="0"/>
          </a:p>
        </p:txBody>
      </p:sp>
      <p:sp>
        <p:nvSpPr>
          <p:cNvPr id="3" name="Content Placeholder 2"/>
          <p:cNvSpPr>
            <a:spLocks noGrp="1"/>
          </p:cNvSpPr>
          <p:nvPr>
            <p:ph idx="1"/>
          </p:nvPr>
        </p:nvSpPr>
        <p:spPr>
          <a:xfrm>
            <a:off x="822960" y="1737363"/>
            <a:ext cx="7543800" cy="3616603"/>
          </a:xfrm>
        </p:spPr>
        <p:txBody>
          <a:bodyPr>
            <a:noAutofit/>
          </a:bodyPr>
          <a:lstStyle/>
          <a:p>
            <a:r>
              <a:rPr lang="en-US" sz="1600" dirty="0"/>
              <a:t>This module aligns with the following NAGC-CEC Teacher Preparation Standards in Gifted Education- Standard 4: Assessment (NAGC, 2013).</a:t>
            </a:r>
          </a:p>
          <a:p>
            <a:pPr marL="342900" indent="-342900">
              <a:buFont typeface="+mj-lt"/>
              <a:buAutoNum type="arabicPeriod"/>
            </a:pPr>
            <a:r>
              <a:rPr lang="en-US" sz="1600" dirty="0"/>
              <a:t>Professionals must be knowledgeable about how multiple methods of assessment and data sources guide effective educational decisions about the identification and services for highly capable students. </a:t>
            </a:r>
          </a:p>
          <a:p>
            <a:pPr marL="342900" indent="-342900">
              <a:buFont typeface="+mj-lt"/>
              <a:buAutoNum type="arabicPeriod"/>
            </a:pPr>
            <a:r>
              <a:rPr lang="en-US" sz="1600" dirty="0"/>
              <a:t>Professionals should become knowledgeable about measurement principles and practices to interpret results to guide educational decisions for individuals identified as highly capable.</a:t>
            </a:r>
          </a:p>
          <a:p>
            <a:pPr marL="342900" indent="-342900">
              <a:buFont typeface="+mj-lt"/>
              <a:buAutoNum type="arabicPeriod"/>
            </a:pPr>
            <a:r>
              <a:rPr lang="en-US" sz="1600" dirty="0"/>
              <a:t>Professionals collaborate with colleagues and families in using multiple types of assessment information to make identification and learning progress decisions and to minimize bias and assessment decision-making.</a:t>
            </a:r>
          </a:p>
          <a:p>
            <a:pPr marL="342900" indent="-342900">
              <a:buFont typeface="+mj-lt"/>
              <a:buAutoNum type="arabicPeriod"/>
            </a:pPr>
            <a:r>
              <a:rPr lang="en-US" sz="1600" dirty="0"/>
              <a:t>Multiple criteria assumes a gathering of data from multiple perspectives which provides a more holistic view about the types of services that would best serve students identified as highly capable.</a:t>
            </a:r>
          </a:p>
          <a:p>
            <a:endParaRPr lang="en-US" dirty="0"/>
          </a:p>
        </p:txBody>
      </p:sp>
      <p:sp>
        <p:nvSpPr>
          <p:cNvPr id="4" name="Date Placeholder 3"/>
          <p:cNvSpPr>
            <a:spLocks noGrp="1"/>
          </p:cNvSpPr>
          <p:nvPr>
            <p:ph type="dt" sz="half" idx="10"/>
          </p:nvPr>
        </p:nvSpPr>
        <p:spPr/>
        <p:txBody>
          <a:bodyPr/>
          <a:lstStyle/>
          <a:p>
            <a:fld id="{F702B7ED-B104-40F3-ADEA-4532734BE1FC}" type="datetime1">
              <a:rPr lang="en-US" smtClean="0"/>
              <a:pPr/>
              <a:t>2/2/2017</a:t>
            </a:fld>
            <a:endParaRPr lang="en-US" dirty="0"/>
          </a:p>
        </p:txBody>
      </p:sp>
      <p:sp>
        <p:nvSpPr>
          <p:cNvPr id="5" name="Footer Placeholder 4"/>
          <p:cNvSpPr>
            <a:spLocks noGrp="1"/>
          </p:cNvSpPr>
          <p:nvPr>
            <p:ph type="ftr" sz="quarter" idx="11"/>
          </p:nvPr>
        </p:nvSpPr>
        <p:spPr/>
        <p:txBody>
          <a:bodyPr/>
          <a:lstStyle/>
          <a:p>
            <a:r>
              <a:rPr lang="en-US" dirty="0" smtClean="0"/>
              <a:t>OFFICE OF SUPERINTENDENT OF PUBLIC INSTRUCTION</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pPr/>
              <a:t>3</a:t>
            </a:fld>
            <a:endParaRPr lang="en-US" dirty="0"/>
          </a:p>
        </p:txBody>
      </p:sp>
    </p:spTree>
    <p:extLst>
      <p:ext uri="{BB962C8B-B14F-4D97-AF65-F5344CB8AC3E}">
        <p14:creationId xmlns:p14="http://schemas.microsoft.com/office/powerpoint/2010/main" val="121814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a:t>
            </a:r>
            <a:endParaRPr lang="en-US" dirty="0"/>
          </a:p>
        </p:txBody>
      </p:sp>
      <p:sp>
        <p:nvSpPr>
          <p:cNvPr id="3" name="Content Placeholder 2"/>
          <p:cNvSpPr>
            <a:spLocks noGrp="1"/>
          </p:cNvSpPr>
          <p:nvPr>
            <p:ph idx="1"/>
          </p:nvPr>
        </p:nvSpPr>
        <p:spPr>
          <a:xfrm>
            <a:off x="865564" y="1733634"/>
            <a:ext cx="7543800" cy="3616603"/>
          </a:xfrm>
        </p:spPr>
        <p:txBody>
          <a:bodyPr>
            <a:normAutofit/>
          </a:bodyPr>
          <a:lstStyle/>
          <a:p>
            <a:pPr marL="342900" indent="-342900">
              <a:lnSpc>
                <a:spcPct val="100000"/>
              </a:lnSpc>
              <a:buFont typeface="+mj-lt"/>
              <a:buAutoNum type="arabicPeriod"/>
            </a:pPr>
            <a:r>
              <a:rPr lang="en-US" sz="1600" dirty="0" smtClean="0"/>
              <a:t>Articulate the relationship between multiple criteria and equity and access to highly capable services.</a:t>
            </a:r>
          </a:p>
          <a:p>
            <a:pPr marL="342900" indent="-342900">
              <a:lnSpc>
                <a:spcPct val="100000"/>
              </a:lnSpc>
              <a:buFont typeface="+mj-lt"/>
              <a:buAutoNum type="arabicPeriod"/>
            </a:pPr>
            <a:r>
              <a:rPr lang="en-US" sz="1600" dirty="0" smtClean="0"/>
              <a:t>Examine critically current district methods and practices used to identify strengths of students for highly capable services</a:t>
            </a:r>
          </a:p>
          <a:p>
            <a:pPr marL="342900" indent="-342900">
              <a:lnSpc>
                <a:spcPct val="100000"/>
              </a:lnSpc>
              <a:buFont typeface="+mj-lt"/>
              <a:buAutoNum type="arabicPeriod"/>
            </a:pPr>
            <a:r>
              <a:rPr lang="en-US" sz="1600" dirty="0" smtClean="0"/>
              <a:t>Explain how multiple criteria should inform procedures for screening and identifying students for highly capable services.</a:t>
            </a:r>
          </a:p>
          <a:p>
            <a:pPr marL="342900" indent="-342900">
              <a:lnSpc>
                <a:spcPct val="100000"/>
              </a:lnSpc>
              <a:buFont typeface="+mj-lt"/>
              <a:buAutoNum type="arabicPeriod"/>
            </a:pPr>
            <a:r>
              <a:rPr lang="en-US" sz="1600" dirty="0" smtClean="0"/>
              <a:t>Describe the </a:t>
            </a:r>
            <a:r>
              <a:rPr lang="en-US" sz="1600" dirty="0"/>
              <a:t>types and purposes of assessment tools </a:t>
            </a:r>
            <a:r>
              <a:rPr lang="en-US" sz="1600" dirty="0" smtClean="0"/>
              <a:t>used to make </a:t>
            </a:r>
            <a:r>
              <a:rPr lang="en-US" sz="1600" dirty="0"/>
              <a:t>appropriate decisions about the educational needs of students.</a:t>
            </a:r>
          </a:p>
          <a:p>
            <a:pPr marL="342900" indent="-342900">
              <a:lnSpc>
                <a:spcPct val="100000"/>
              </a:lnSpc>
              <a:buFont typeface="+mj-lt"/>
              <a:buAutoNum type="arabicPeriod"/>
            </a:pPr>
            <a:r>
              <a:rPr lang="en-US" sz="1600" dirty="0" smtClean="0"/>
              <a:t>Use multiple assessment tools for identifying students’ strengths, interests, and educational needs appropriately with knowledge of the limitations and intent of the various types of instruments.</a:t>
            </a:r>
          </a:p>
          <a:p>
            <a:endParaRPr lang="en-US" dirty="0"/>
          </a:p>
        </p:txBody>
      </p:sp>
      <p:sp>
        <p:nvSpPr>
          <p:cNvPr id="4" name="Date Placeholder 3"/>
          <p:cNvSpPr>
            <a:spLocks noGrp="1"/>
          </p:cNvSpPr>
          <p:nvPr>
            <p:ph type="dt" sz="half" idx="10"/>
          </p:nvPr>
        </p:nvSpPr>
        <p:spPr>
          <a:xfrm>
            <a:off x="1839951" y="5662851"/>
            <a:ext cx="1854203" cy="374164"/>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702B7ED-B104-40F3-ADEA-4532734BE1FC}" type="datetime1">
              <a:rPr kumimoji="0" lang="en-US" sz="675" b="0" i="0" u="none" strike="noStrike" kern="1200" cap="none" spc="0" normalizeH="0" baseline="0" noProof="0" smtClean="0">
                <a:ln>
                  <a:noFill/>
                </a:ln>
                <a:solidFill>
                  <a:srgbClr val="FFFFFF"/>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2/2/2017</a:t>
            </a:fld>
            <a:endParaRPr kumimoji="0" lang="en-US" sz="675"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Footer Placeholder 4"/>
          <p:cNvSpPr>
            <a:spLocks noGrp="1"/>
          </p:cNvSpPr>
          <p:nvPr>
            <p:ph type="ftr" sz="quarter" idx="11"/>
          </p:nvPr>
        </p:nvSpPr>
        <p:spPr>
          <a:xfrm>
            <a:off x="1763751" y="5416025"/>
            <a:ext cx="3617103"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75" b="0" i="0" u="none" strike="noStrike" kern="1200" cap="all" spc="0" normalizeH="0" baseline="0" noProof="0" dirty="0" smtClean="0">
                <a:ln>
                  <a:noFill/>
                </a:ln>
                <a:solidFill>
                  <a:srgbClr val="5D5B4E"/>
                </a:solidFill>
                <a:effectLst/>
                <a:uLnTx/>
                <a:uFillTx/>
                <a:latin typeface="Calibri"/>
                <a:ea typeface="+mn-ea"/>
                <a:cs typeface="+mn-cs"/>
              </a:rPr>
              <a:t>OFFICE OF SUPERINTENDENT OF PUBLIC INSTRUCTION</a:t>
            </a:r>
            <a:endParaRPr kumimoji="0" lang="en-US" sz="675" b="0" i="0" u="none" strike="noStrike" kern="1200" cap="all" spc="0" normalizeH="0" baseline="0" noProof="0" dirty="0">
              <a:ln>
                <a:noFill/>
              </a:ln>
              <a:solidFill>
                <a:srgbClr val="5D5B4E"/>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13E31D-E2AB-40D1-8B51-AFA5AFEF393A}" type="slidenum">
              <a:rPr kumimoji="0" lang="en-US" sz="788"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788" b="0"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338809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822960" y="1016000"/>
            <a:ext cx="7543800" cy="694401"/>
          </a:xfrm>
        </p:spPr>
        <p:txBody>
          <a:bodyPr/>
          <a:lstStyle/>
          <a:p>
            <a:r>
              <a:rPr lang="en-US" dirty="0">
                <a:latin typeface="Calibri" charset="0"/>
                <a:ea typeface="ＭＳ Ｐゴシック" charset="0"/>
                <a:cs typeface="ＭＳ Ｐゴシック" charset="0"/>
              </a:rPr>
              <a:t>Access and Equity</a:t>
            </a:r>
          </a:p>
        </p:txBody>
      </p:sp>
      <p:pic>
        <p:nvPicPr>
          <p:cNvPr id="12290"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2408" y="1845737"/>
            <a:ext cx="5424904" cy="3616603"/>
          </a:xfrm>
          <a:noFill/>
          <a:ln w="38100">
            <a:solidFill>
              <a:schemeClr val="accent1"/>
            </a:solidFill>
            <a:miter lim="800000"/>
            <a:headEnd/>
            <a:tailEnd/>
          </a:ln>
        </p:spPr>
      </p:pic>
    </p:spTree>
    <p:extLst>
      <p:ext uri="{BB962C8B-B14F-4D97-AF65-F5344CB8AC3E}">
        <p14:creationId xmlns:p14="http://schemas.microsoft.com/office/powerpoint/2010/main" val="1396774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767644" y="1095905"/>
            <a:ext cx="6626578" cy="609600"/>
          </a:xfrm>
        </p:spPr>
        <p:txBody>
          <a:bodyPr/>
          <a:lstStyle/>
          <a:p>
            <a:r>
              <a:rPr lang="en-US" dirty="0">
                <a:latin typeface="Calibri" charset="0"/>
                <a:ea typeface="ＭＳ Ｐゴシック" charset="0"/>
                <a:cs typeface="ＭＳ Ｐゴシック" charset="0"/>
              </a:rPr>
              <a:t>Washington State Definition</a:t>
            </a:r>
          </a:p>
        </p:txBody>
      </p:sp>
      <p:sp>
        <p:nvSpPr>
          <p:cNvPr id="13314" name="Content Placeholder 2"/>
          <p:cNvSpPr>
            <a:spLocks noGrp="1"/>
          </p:cNvSpPr>
          <p:nvPr>
            <p:ph idx="1"/>
          </p:nvPr>
        </p:nvSpPr>
        <p:spPr>
          <a:xfrm>
            <a:off x="767644" y="1942571"/>
            <a:ext cx="7162800" cy="3916362"/>
          </a:xfrm>
        </p:spPr>
        <p:txBody>
          <a:bodyPr/>
          <a:lstStyle/>
          <a:p>
            <a:r>
              <a:rPr lang="en-US" sz="2800" dirty="0">
                <a:latin typeface="Calibri" charset="0"/>
                <a:ea typeface="ＭＳ Ｐゴシック" charset="0"/>
                <a:cs typeface="ＭＳ Ｐゴシック" charset="0"/>
              </a:rPr>
              <a:t>Highly capable students are students who </a:t>
            </a:r>
            <a:r>
              <a:rPr lang="en-US" sz="2800" u="sng" dirty="0">
                <a:solidFill>
                  <a:srgbClr val="FF0000"/>
                </a:solidFill>
                <a:latin typeface="Calibri" charset="0"/>
                <a:ea typeface="ＭＳ Ｐゴシック" charset="0"/>
                <a:cs typeface="ＭＳ Ｐゴシック" charset="0"/>
              </a:rPr>
              <a:t>perform or show potential </a:t>
            </a:r>
            <a:r>
              <a:rPr lang="en-US" sz="2800" dirty="0">
                <a:latin typeface="Calibri" charset="0"/>
                <a:ea typeface="ＭＳ Ｐゴシック" charset="0"/>
                <a:cs typeface="ＭＳ Ｐゴシック" charset="0"/>
              </a:rPr>
              <a:t>for performing at significantly advanced academic levels when compared with others of their age, experiences, or environments. Outstanding abilities are seen within students' general intellectual aptitudes, specific academic abilities, and/or creative productivities within a specific domain. </a:t>
            </a:r>
          </a:p>
        </p:txBody>
      </p:sp>
      <p:sp>
        <p:nvSpPr>
          <p:cNvPr id="13316" name="TextBox 4"/>
          <p:cNvSpPr txBox="1">
            <a:spLocks noChangeArrowheads="1"/>
          </p:cNvSpPr>
          <p:nvPr/>
        </p:nvSpPr>
        <p:spPr bwMode="auto">
          <a:xfrm>
            <a:off x="457200" y="6096000"/>
            <a:ext cx="33528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D5B4E"/>
                </a:solidFill>
                <a:effectLst/>
                <a:uLnTx/>
                <a:uFillTx/>
                <a:latin typeface="Arial" charset="0"/>
                <a:ea typeface="ＭＳ Ｐゴシック" charset="0"/>
              </a:rPr>
              <a:t>WAC 392-170-035</a:t>
            </a:r>
            <a:r>
              <a:rPr kumimoji="0" lang="en-US" sz="1800" b="0" i="0" u="none" strike="noStrike" kern="1200" cap="none" spc="0" normalizeH="0" baseline="0" noProof="0">
                <a:ln>
                  <a:noFill/>
                </a:ln>
                <a:solidFill>
                  <a:srgbClr val="5D5B4E"/>
                </a:solidFill>
                <a:effectLst/>
                <a:uLnTx/>
                <a:uFillTx/>
                <a:latin typeface="Arial" charset="0"/>
                <a:ea typeface="ＭＳ Ｐゴシック" charset="0"/>
              </a:rPr>
              <a:t> </a:t>
            </a:r>
          </a:p>
        </p:txBody>
      </p:sp>
    </p:spTree>
    <p:extLst>
      <p:ext uri="{BB962C8B-B14F-4D97-AF65-F5344CB8AC3E}">
        <p14:creationId xmlns:p14="http://schemas.microsoft.com/office/powerpoint/2010/main" val="1986687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838200"/>
            <a:ext cx="8229600" cy="609600"/>
          </a:xfrm>
        </p:spPr>
        <p:txBody>
          <a:bodyPr>
            <a:normAutofit fontScale="90000"/>
          </a:bodyPr>
          <a:lstStyle/>
          <a:p>
            <a:r>
              <a:rPr lang="en-US" sz="4000" dirty="0">
                <a:latin typeface="Calibri" charset="0"/>
                <a:ea typeface="ＭＳ Ｐゴシック" charset="0"/>
                <a:cs typeface="ＭＳ Ｐゴシック" charset="0"/>
              </a:rPr>
              <a:t>055 </a:t>
            </a:r>
            <a:r>
              <a:rPr lang="en-US" sz="4000" dirty="0" smtClean="0">
                <a:latin typeface="Calibri" charset="0"/>
                <a:ea typeface="ＭＳ Ｐゴシック" charset="0"/>
                <a:cs typeface="ＭＳ Ｐゴシック" charset="0"/>
              </a:rPr>
              <a:t>– </a:t>
            </a:r>
            <a:r>
              <a:rPr lang="en-US" sz="4000" dirty="0">
                <a:latin typeface="Calibri" charset="0"/>
                <a:ea typeface="ＭＳ Ｐゴシック" charset="0"/>
                <a:cs typeface="ＭＳ Ｐゴシック" charset="0"/>
              </a:rPr>
              <a:t>Assessment </a:t>
            </a:r>
            <a:r>
              <a:rPr lang="en-US" sz="4000" dirty="0" smtClean="0">
                <a:latin typeface="Calibri" charset="0"/>
                <a:ea typeface="ＭＳ Ｐゴシック" charset="0"/>
                <a:cs typeface="ＭＳ Ｐゴシック" charset="0"/>
              </a:rPr>
              <a:t>Process </a:t>
            </a:r>
            <a:r>
              <a:rPr lang="en-US" sz="4000" dirty="0">
                <a:latin typeface="Calibri" charset="0"/>
                <a:ea typeface="ＭＳ Ｐゴシック" charset="0"/>
                <a:cs typeface="ＭＳ Ｐゴシック" charset="0"/>
              </a:rPr>
              <a:t>for </a:t>
            </a:r>
            <a:r>
              <a:rPr lang="en-US" sz="4000" dirty="0" smtClean="0">
                <a:latin typeface="Calibri" charset="0"/>
                <a:ea typeface="ＭＳ Ｐゴシック" charset="0"/>
                <a:cs typeface="ＭＳ Ｐゴシック" charset="0"/>
              </a:rPr>
              <a:t>Selection </a:t>
            </a:r>
            <a:r>
              <a:rPr lang="en-US" sz="4000" dirty="0">
                <a:latin typeface="Calibri" charset="0"/>
                <a:ea typeface="ＭＳ Ｐゴシック" charset="0"/>
                <a:cs typeface="ＭＳ Ｐゴシック" charset="0"/>
              </a:rPr>
              <a:t>as </a:t>
            </a:r>
            <a:r>
              <a:rPr lang="en-US" sz="4000" dirty="0" smtClean="0">
                <a:latin typeface="Calibri" charset="0"/>
                <a:ea typeface="ＭＳ Ｐゴシック" charset="0"/>
                <a:cs typeface="ＭＳ Ｐゴシック" charset="0"/>
              </a:rPr>
              <a:t>Highly Capable Student</a:t>
            </a:r>
            <a:r>
              <a:rPr lang="en-US" sz="4000" dirty="0">
                <a:latin typeface="Calibri" charset="0"/>
                <a:ea typeface="ＭＳ Ｐゴシック" charset="0"/>
                <a:cs typeface="ＭＳ Ｐゴシック" charset="0"/>
              </a:rPr>
              <a:t>. </a:t>
            </a:r>
          </a:p>
        </p:txBody>
      </p:sp>
      <p:sp>
        <p:nvSpPr>
          <p:cNvPr id="14338" name="Content Placeholder 2"/>
          <p:cNvSpPr>
            <a:spLocks noGrp="1"/>
          </p:cNvSpPr>
          <p:nvPr>
            <p:ph idx="1"/>
          </p:nvPr>
        </p:nvSpPr>
        <p:spPr>
          <a:xfrm>
            <a:off x="457200" y="1960563"/>
            <a:ext cx="8229600" cy="4897437"/>
          </a:xfrm>
        </p:spPr>
        <p:txBody>
          <a:bodyPr>
            <a:normAutofit/>
          </a:bodyPr>
          <a:lstStyle/>
          <a:p>
            <a:pPr marL="342900" indent="-342900">
              <a:buFont typeface="+mj-lt"/>
              <a:buAutoNum type="arabicPeriod"/>
            </a:pPr>
            <a:r>
              <a:rPr lang="en-US" sz="2400" dirty="0" smtClean="0">
                <a:latin typeface="Calibri" charset="0"/>
                <a:ea typeface="ＭＳ Ｐゴシック" charset="0"/>
                <a:cs typeface="ＭＳ Ｐゴシック" charset="0"/>
              </a:rPr>
              <a:t>Students </a:t>
            </a:r>
            <a:r>
              <a:rPr lang="en-US" sz="2400" dirty="0">
                <a:latin typeface="Calibri" charset="0"/>
                <a:ea typeface="ＭＳ Ｐゴシック" charset="0"/>
                <a:cs typeface="ＭＳ Ｐゴシック" charset="0"/>
              </a:rPr>
              <a:t>nominated for selection as a highly capable student, unless eliminated through screening as provided in WAC </a:t>
            </a:r>
            <a:r>
              <a:rPr lang="en-US" sz="2400" dirty="0">
                <a:latin typeface="Calibri" charset="0"/>
                <a:ea typeface="ＭＳ Ｐゴシック" charset="0"/>
                <a:cs typeface="ＭＳ Ｐゴシック" charset="0"/>
                <a:hlinkClick r:id="rId3"/>
              </a:rPr>
              <a:t>392-170-045</a:t>
            </a:r>
            <a:r>
              <a:rPr lang="en-US" sz="2400" dirty="0">
                <a:latin typeface="Calibri" charset="0"/>
                <a:ea typeface="ＭＳ Ｐゴシック" charset="0"/>
                <a:cs typeface="ＭＳ Ｐゴシック" charset="0"/>
              </a:rPr>
              <a:t>, shall be assessed by qualified district personnel;</a:t>
            </a:r>
          </a:p>
          <a:p>
            <a:pPr marL="342900" indent="-342900">
              <a:buFont typeface="+mj-lt"/>
              <a:buAutoNum type="arabicPeriod"/>
            </a:pPr>
            <a:r>
              <a:rPr lang="en-US" sz="2400" dirty="0" smtClean="0">
                <a:latin typeface="Calibri" charset="0"/>
                <a:ea typeface="ＭＳ Ｐゴシック" charset="0"/>
                <a:cs typeface="ＭＳ Ｐゴシック" charset="0"/>
              </a:rPr>
              <a:t>Districts </a:t>
            </a:r>
            <a:r>
              <a:rPr lang="en-US" sz="2400" dirty="0">
                <a:solidFill>
                  <a:srgbClr val="FF0000"/>
                </a:solidFill>
                <a:latin typeface="Calibri" charset="0"/>
                <a:ea typeface="ＭＳ Ｐゴシック" charset="0"/>
                <a:cs typeface="ＭＳ Ｐゴシック" charset="0"/>
              </a:rPr>
              <a:t>shall use </a:t>
            </a:r>
            <a:r>
              <a:rPr lang="en-US" sz="2400" u="sng" dirty="0">
                <a:solidFill>
                  <a:srgbClr val="FF0000"/>
                </a:solidFill>
                <a:latin typeface="Calibri" charset="0"/>
                <a:ea typeface="ＭＳ Ｐゴシック" charset="0"/>
                <a:cs typeface="ＭＳ Ｐゴシック" charset="0"/>
              </a:rPr>
              <a:t>multiple objective criteria</a:t>
            </a:r>
            <a:r>
              <a:rPr lang="en-US" sz="2400" dirty="0">
                <a:solidFill>
                  <a:srgbClr val="FF0000"/>
                </a:solidFill>
                <a:latin typeface="Calibri" charset="0"/>
                <a:ea typeface="ＭＳ Ｐゴシック" charset="0"/>
                <a:cs typeface="ＭＳ Ｐゴシック" charset="0"/>
              </a:rPr>
              <a:t> for identification of students who are among the most highly capable.</a:t>
            </a:r>
            <a:r>
              <a:rPr lang="en-US" sz="2400" dirty="0">
                <a:latin typeface="Calibri" charset="0"/>
                <a:ea typeface="ＭＳ Ｐゴシック" charset="0"/>
                <a:cs typeface="ＭＳ Ｐゴシック" charset="0"/>
              </a:rPr>
              <a:t> There is no single prescribed method for identification of students among the most highly capable; and</a:t>
            </a:r>
          </a:p>
          <a:p>
            <a:pPr marL="342900" indent="-342900">
              <a:buFont typeface="+mj-lt"/>
              <a:buAutoNum type="arabicPeriod"/>
            </a:pPr>
            <a:r>
              <a:rPr lang="en-US" sz="2400" dirty="0" smtClean="0">
                <a:latin typeface="Calibri" charset="0"/>
                <a:ea typeface="ＭＳ Ｐゴシック" charset="0"/>
                <a:cs typeface="ＭＳ Ｐゴシック" charset="0"/>
              </a:rPr>
              <a:t>Districts </a:t>
            </a:r>
            <a:r>
              <a:rPr lang="en-US" sz="2400" dirty="0">
                <a:latin typeface="Calibri" charset="0"/>
                <a:ea typeface="ＭＳ Ｐゴシック" charset="0"/>
                <a:cs typeface="ＭＳ Ｐゴシック" charset="0"/>
              </a:rPr>
              <a:t>shall have a clearly defined and written assessment process.</a:t>
            </a:r>
          </a:p>
        </p:txBody>
      </p:sp>
    </p:spTree>
    <p:extLst>
      <p:ext uri="{BB962C8B-B14F-4D97-AF65-F5344CB8AC3E}">
        <p14:creationId xmlns:p14="http://schemas.microsoft.com/office/powerpoint/2010/main" val="1994150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sharpenSoften amount="71000"/>
                    </a14:imgEffect>
                    <a14:imgEffect>
                      <a14:brightnessContrast bright="1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381000"/>
            <a:ext cx="8229600" cy="609600"/>
          </a:xfrm>
        </p:spPr>
        <p:txBody>
          <a:bodyPr/>
          <a:lstStyle/>
          <a:p>
            <a:r>
              <a:rPr lang="en-US" sz="3600" b="1" dirty="0">
                <a:solidFill>
                  <a:srgbClr val="FF0000"/>
                </a:solidFill>
                <a:latin typeface="Calibri" charset="0"/>
                <a:ea typeface="ＭＳ Ｐゴシック" charset="0"/>
                <a:cs typeface="ＭＳ Ｐゴシック" charset="0"/>
              </a:rPr>
              <a:t>Key Questions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283" y="1877963"/>
            <a:ext cx="8613056" cy="2691580"/>
          </a:xfrm>
          <a:prstGeom prst="rect">
            <a:avLst/>
          </a:prstGeom>
        </p:spPr>
      </p:pic>
    </p:spTree>
    <p:extLst>
      <p:ext uri="{BB962C8B-B14F-4D97-AF65-F5344CB8AC3E}">
        <p14:creationId xmlns:p14="http://schemas.microsoft.com/office/powerpoint/2010/main" val="4204108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0" y="1106214"/>
            <a:ext cx="9144000" cy="609600"/>
          </a:xfrm>
        </p:spPr>
        <p:txBody>
          <a:bodyPr/>
          <a:lstStyle/>
          <a:p>
            <a:pPr algn="ctr"/>
            <a:r>
              <a:rPr lang="en-US" sz="4000" dirty="0">
                <a:latin typeface="Calibri" charset="0"/>
                <a:ea typeface="ＭＳ Ｐゴシック" charset="0"/>
                <a:cs typeface="ＭＳ Ｐゴシック" charset="0"/>
              </a:rPr>
              <a:t>Key Understandings about Identification </a:t>
            </a:r>
          </a:p>
        </p:txBody>
      </p:sp>
      <p:pic>
        <p:nvPicPr>
          <p:cNvPr id="16386"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62232" y="1827036"/>
            <a:ext cx="5340662" cy="3663361"/>
          </a:xfrm>
        </p:spPr>
      </p:pic>
    </p:spTree>
    <p:extLst>
      <p:ext uri="{BB962C8B-B14F-4D97-AF65-F5344CB8AC3E}">
        <p14:creationId xmlns:p14="http://schemas.microsoft.com/office/powerpoint/2010/main" val="2077191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3">
      <a:dk1>
        <a:srgbClr val="5D5B4E"/>
      </a:dk1>
      <a:lt1>
        <a:sysClr val="window" lastClr="FFFFFF"/>
      </a:lt1>
      <a:dk2>
        <a:srgbClr val="5D5B4E"/>
      </a:dk2>
      <a:lt2>
        <a:srgbClr val="FFFFFF"/>
      </a:lt2>
      <a:accent1>
        <a:srgbClr val="3A6983"/>
      </a:accent1>
      <a:accent2>
        <a:srgbClr val="E86948"/>
      </a:accent2>
      <a:accent3>
        <a:srgbClr val="B7C333"/>
      </a:accent3>
      <a:accent4>
        <a:srgbClr val="3A6983"/>
      </a:accent4>
      <a:accent5>
        <a:srgbClr val="E86948"/>
      </a:accent5>
      <a:accent6>
        <a:srgbClr val="B7C333"/>
      </a:accent6>
      <a:hlink>
        <a:srgbClr val="3A6983"/>
      </a:hlink>
      <a:folHlink>
        <a:srgbClr val="5D5B4E"/>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SPI-PPT-Template-standard [Read-Only]" id="{D68024B5-DB7D-4CCA-BDDA-878743208049}" vid="{69662F72-9037-49AA-8827-24CAD3E467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TotalTime>
  <Words>4631</Words>
  <Application>Microsoft Office PowerPoint</Application>
  <PresentationFormat>On-screen Show (4:3)</PresentationFormat>
  <Paragraphs>264</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ＭＳ Ｐゴシック</vt:lpstr>
      <vt:lpstr>Arial</vt:lpstr>
      <vt:lpstr>Calibri</vt:lpstr>
      <vt:lpstr>Helvetica</vt:lpstr>
      <vt:lpstr>Times</vt:lpstr>
      <vt:lpstr>ヒラギノ角ゴ Pro W3</vt:lpstr>
      <vt:lpstr>Retrospect</vt:lpstr>
      <vt:lpstr>PowerPoint Presentation</vt:lpstr>
      <vt:lpstr>Module Overview and Learning Outcomes</vt:lpstr>
      <vt:lpstr>Alignment with NAGC Standards</vt:lpstr>
      <vt:lpstr>Module Objectives</vt:lpstr>
      <vt:lpstr>Access and Equity</vt:lpstr>
      <vt:lpstr>Washington State Definition</vt:lpstr>
      <vt:lpstr>055 – Assessment Process for Selection as Highly Capable Student. </vt:lpstr>
      <vt:lpstr>Key Questions</vt:lpstr>
      <vt:lpstr>Key Understandings about Identification </vt:lpstr>
      <vt:lpstr>WAC Addressing Identification Procedures (28A.185.030 )</vt:lpstr>
      <vt:lpstr>Multidisciplinary Committee</vt:lpstr>
      <vt:lpstr>Multiple – Many </vt:lpstr>
      <vt:lpstr>Equal Access Begins with Referral</vt:lpstr>
      <vt:lpstr>Equal Access in Assessment</vt:lpstr>
      <vt:lpstr>Standardized Instruments</vt:lpstr>
      <vt:lpstr>Different Assessment Categories</vt:lpstr>
      <vt:lpstr>Other Sources of Information</vt:lpstr>
      <vt:lpstr>Stop and Pause: Read</vt:lpstr>
      <vt:lpstr>Activity 1: Reflection – Multiple Sources of Data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Deep Dive into the Uses of Multiple Criteria, Part 1, 2016</dc:title>
  <dc:subject>HiCapPlus - A Deep Dive into the Uses of Multiple Criteria</dc:subject>
  <dc:creator>Jann H. Leppien, Ph.D. / In Partnership with OSPI</dc:creator>
  <cp:keywords>Highly Capable, HiCapPlus, multiple criteria, deep dive, criteria</cp:keywords>
  <cp:lastModifiedBy>Ben King</cp:lastModifiedBy>
  <cp:revision>19</cp:revision>
  <dcterms:created xsi:type="dcterms:W3CDTF">2016-09-20T21:46:29Z</dcterms:created>
  <dcterms:modified xsi:type="dcterms:W3CDTF">2017-02-02T19:29:59Z</dcterms:modified>
  <cp:category>Professional Development</cp:category>
</cp:coreProperties>
</file>