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6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2" autoAdjust="0"/>
    <p:restoredTop sz="70233" autoAdjust="0"/>
  </p:normalViewPr>
  <p:slideViewPr>
    <p:cSldViewPr snapToGrid="0">
      <p:cViewPr varScale="1">
        <p:scale>
          <a:sx n="81" d="100"/>
          <a:sy n="81" d="100"/>
        </p:scale>
        <p:origin x="15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0EB18-49CE-44EB-B7DB-48B6277020BA}" type="datetimeFigureOut">
              <a:rPr lang="en-US" smtClean="0"/>
              <a:t>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FD44A-D67C-4CB8-B54B-7C9A0D2D75A5}" type="slidenum">
              <a:rPr lang="en-US" smtClean="0"/>
              <a:t>‹#›</a:t>
            </a:fld>
            <a:endParaRPr lang="en-US"/>
          </a:p>
        </p:txBody>
      </p:sp>
    </p:spTree>
    <p:extLst>
      <p:ext uri="{BB962C8B-B14F-4D97-AF65-F5344CB8AC3E}">
        <p14:creationId xmlns:p14="http://schemas.microsoft.com/office/powerpoint/2010/main" val="277619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brown.edu/academics/education-alliance/teaching-diverse-learners/reshaping-curriculum" TargetMode="External"/><Relationship Id="rId3" Type="http://schemas.openxmlformats.org/officeDocument/2006/relationships/hyperlink" Target="http://www.brown.edu/academics/education-alliance/teaching-diverse-learners/positive-perspectives-parents-and-families" TargetMode="External"/><Relationship Id="rId7" Type="http://schemas.openxmlformats.org/officeDocument/2006/relationships/hyperlink" Target="http://www.brown.edu/academics/education-alliance/teaching-diverse-learners/culturally-mediated-instructio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rown.edu/academics/education-alliance/teaching-diverse-learners/student-centered-instruction" TargetMode="External"/><Relationship Id="rId5" Type="http://schemas.openxmlformats.org/officeDocument/2006/relationships/hyperlink" Target="http://www.brown.edu/academics/education-alliance/teaching-diverse-learners/learning-within-context-culture" TargetMode="External"/><Relationship Id="rId4" Type="http://schemas.openxmlformats.org/officeDocument/2006/relationships/hyperlink" Target="http://www.brown.edu/academics/education-alliance/teaching-diverse-learners/communications-high-expectations" TargetMode="External"/><Relationship Id="rId9" Type="http://schemas.openxmlformats.org/officeDocument/2006/relationships/hyperlink" Target="http://www.brown.edu/academics/education-alliance/teaching-diverse-learners/teacher-facilitato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obinsoncenter.uw.edu/2015/06/new-educators-highly-capable-program-handboo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 </a:t>
            </a:r>
            <a:r>
              <a:rPr lang="en-US" sz="1200" b="1" kern="1200" dirty="0" smtClean="0">
                <a:solidFill>
                  <a:schemeClr val="tx1"/>
                </a:solidFill>
                <a:effectLst/>
                <a:latin typeface="+mn-lt"/>
                <a:ea typeface="+mn-ea"/>
                <a:cs typeface="+mn-cs"/>
              </a:rPr>
              <a:t>discussed, we all have a set of internal beliefs and mindsets that guide our thoughts and behaviors.  </a:t>
            </a:r>
            <a:r>
              <a:rPr lang="en-US" sz="1200" kern="1200" dirty="0" smtClean="0">
                <a:solidFill>
                  <a:schemeClr val="tx1"/>
                </a:solidFill>
                <a:effectLst/>
                <a:latin typeface="+mn-lt"/>
                <a:ea typeface="+mn-ea"/>
                <a:cs typeface="+mn-cs"/>
              </a:rPr>
              <a:t>Unfortunately, diverse learners are often associated with deficits rather than strengths, and thus have a higher chance of being overlooked for advanced academic work and other gifted services.  For example, ethnically, culturally and linguistically diverse learners may be associated with lower intelligence due to historical group performance on IQ tests.  In particular, low performance of Black students have led some authors to conclude that “Blacks are intellectually inferior” while others argue that the problem rests on the tests themselves and test bias (Ford &amp; Grantham, p. 218).  What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likely is that if educators have fixed mindsets about intelligence and believe that Black students are intellectually inferior, then they are not likely to refer them for gifted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Likewise, educators may have a certain deficit perception of children with disabilities. Among these perceptions are that children with disabilities do not qualify for gifted services, are unable to keep up in class, need special attention, or lack necessary communication or social skills. These perceptions make teachers less likely to refer twice exceptional children for gifted services, especially those on the autism spectrum.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English learners in particular are the most overlooked group of all diverse students. This is partly due to identification procedures that require advanced English fluency, and partly due to educator beliefs about who would thrive in gifted programs (</a:t>
            </a:r>
            <a:r>
              <a:rPr lang="en-US" sz="1200" kern="1200" dirty="0" err="1" smtClean="0">
                <a:solidFill>
                  <a:schemeClr val="tx1"/>
                </a:solidFill>
                <a:effectLst/>
                <a:latin typeface="+mn-lt"/>
                <a:ea typeface="+mn-ea"/>
                <a:cs typeface="+mn-cs"/>
              </a:rPr>
              <a:t>Mun</a:t>
            </a:r>
            <a:r>
              <a:rPr lang="en-US" sz="1200" kern="1200" dirty="0" smtClean="0">
                <a:solidFill>
                  <a:schemeClr val="tx1"/>
                </a:solidFill>
                <a:effectLst/>
                <a:latin typeface="+mn-lt"/>
                <a:ea typeface="+mn-ea"/>
                <a:cs typeface="+mn-cs"/>
              </a:rPr>
              <a:t> et al., 2016).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According to a systematic review of the literature conducted by the National Center for Research on Gifted Education, teachers may overlook academic potential in English learners due to </a:t>
            </a:r>
            <a:r>
              <a:rPr lang="en-US" sz="1200" i="1" kern="1200" dirty="0" smtClean="0">
                <a:solidFill>
                  <a:schemeClr val="tx1"/>
                </a:solidFill>
                <a:effectLst/>
                <a:latin typeface="+mn-lt"/>
                <a:ea typeface="+mn-ea"/>
                <a:cs typeface="+mn-cs"/>
              </a:rPr>
              <a:t>“(a) a strong valuing of the English language as a characteristic of giftedness, and (b) a cultural bias in what ‘giftedness’ should look like in children, with a tendency to favor behaviors that reflect dominant culture values such as individualism and verbal expression” explains (</a:t>
            </a:r>
            <a:r>
              <a:rPr lang="en-US" sz="1200" i="1" kern="1200" dirty="0" err="1" smtClean="0">
                <a:solidFill>
                  <a:schemeClr val="tx1"/>
                </a:solidFill>
                <a:effectLst/>
                <a:latin typeface="+mn-lt"/>
                <a:ea typeface="+mn-ea"/>
                <a:cs typeface="+mn-cs"/>
              </a:rPr>
              <a:t>Mun</a:t>
            </a:r>
            <a:r>
              <a:rPr lang="en-US" sz="1200" i="1" kern="1200" dirty="0" smtClean="0">
                <a:solidFill>
                  <a:schemeClr val="tx1"/>
                </a:solidFill>
                <a:effectLst/>
                <a:latin typeface="+mn-lt"/>
                <a:ea typeface="+mn-ea"/>
                <a:cs typeface="+mn-cs"/>
              </a:rPr>
              <a:t> et al., 2016, p. 35)</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 the examples provided, we see how important it is that educators experience a </a:t>
            </a:r>
            <a:r>
              <a:rPr lang="en-US" sz="1200" b="1" u="sng" kern="1200" dirty="0" smtClean="0">
                <a:solidFill>
                  <a:schemeClr val="tx1"/>
                </a:solidFill>
                <a:effectLst/>
                <a:latin typeface="+mn-lt"/>
                <a:ea typeface="+mn-ea"/>
                <a:cs typeface="+mn-cs"/>
              </a:rPr>
              <a:t>paradigm shift</a:t>
            </a:r>
            <a:r>
              <a:rPr lang="en-US" sz="1200" b="1" kern="1200" dirty="0" smtClean="0">
                <a:solidFill>
                  <a:schemeClr val="tx1"/>
                </a:solidFill>
                <a:effectLst/>
                <a:latin typeface="+mn-lt"/>
                <a:ea typeface="+mn-ea"/>
                <a:cs typeface="+mn-cs"/>
              </a:rPr>
              <a:t> from a deficit framework to a strength-based framework.</a:t>
            </a:r>
            <a:endParaRPr lang="en-US" sz="1200" kern="1200" dirty="0" smtClean="0">
              <a:solidFill>
                <a:schemeClr val="tx1"/>
              </a:solidFill>
              <a:effectLst/>
              <a:latin typeface="+mn-lt"/>
              <a:ea typeface="+mn-ea"/>
              <a:cs typeface="+mn-cs"/>
            </a:endParaRPr>
          </a:p>
          <a:p>
            <a:endParaRPr lang="en-US" b="1" dirty="0" smtClean="0"/>
          </a:p>
          <a:p>
            <a:r>
              <a:rPr lang="en-US" b="1" dirty="0" smtClean="0"/>
              <a:t>References:</a:t>
            </a:r>
            <a:endParaRPr lang="en-US" dirty="0" smtClean="0"/>
          </a:p>
          <a:p>
            <a:r>
              <a:rPr lang="en-US" dirty="0" smtClean="0"/>
              <a:t>Ford, D. Y., &amp; Grantham, T. C. (2003). Providing access for culturally diverse gifted students: From deficit to dynamic thinking. </a:t>
            </a:r>
            <a:r>
              <a:rPr lang="en-US" i="1" dirty="0" smtClean="0"/>
              <a:t>Theory Into Practice</a:t>
            </a:r>
            <a:r>
              <a:rPr lang="en-US" dirty="0" smtClean="0"/>
              <a:t>, </a:t>
            </a:r>
            <a:r>
              <a:rPr lang="en-US" i="1" dirty="0" smtClean="0"/>
              <a:t>42</a:t>
            </a:r>
            <a:r>
              <a:rPr lang="en-US" dirty="0" smtClean="0"/>
              <a:t>, 217-225. doi:10.1207/s15430421tip4203_8</a:t>
            </a:r>
          </a:p>
          <a:p>
            <a:endParaRPr lang="en-US" dirty="0" smtClean="0"/>
          </a:p>
          <a:p>
            <a:r>
              <a:rPr lang="en-US" dirty="0" err="1" smtClean="0"/>
              <a:t>Mun</a:t>
            </a:r>
            <a:r>
              <a:rPr lang="en-US" dirty="0" smtClean="0"/>
              <a:t>, R. U., Langley, S. D., Ware, S., Siegle, D., Gubbins, J. E., </a:t>
            </a:r>
            <a:r>
              <a:rPr lang="en-US" dirty="0" err="1" smtClean="0"/>
              <a:t>McCoach</a:t>
            </a:r>
            <a:r>
              <a:rPr lang="en-US" dirty="0" smtClean="0"/>
              <a:t>, D. B.,</a:t>
            </a:r>
            <a:r>
              <a:rPr lang="en-US" baseline="0" dirty="0" smtClean="0"/>
              <a:t>…C</a:t>
            </a:r>
            <a:r>
              <a:rPr lang="en-US" dirty="0" smtClean="0"/>
              <a:t>allahan, C. M. (2016). Effective practices for identifying and serving English Learners in gifted education: A systematic review of the literature. Unpublished manuscript.  </a:t>
            </a:r>
          </a:p>
          <a:p>
            <a:endParaRPr lang="en-US" b="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914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25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Ford and Grantham (2003) discussed how deficit thinking about diverse students “hinders access” to gifted services (p. 217).  They list 8 areas of deficit thinking that can be changed into dynamic thinking.  Highlighted below are several, with our own recommendations: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Intelligence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Shift from rigid definitions (i.e. IQ-equates-giftedness) to acknowledgement of multiple intelligences and areas of strength</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Testing and Assessment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Shift from overreliance on cut-off scores for standardized ability and achievement tests, to exploring multiple objective criteria (and weighting) to understand children more holistically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Communication/relationships with Diverse Families and Communities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Family involvement is crucial in student achievement and particularly for diverse learners who may feel comfortable in the dominant language or culture—shift to proactively and aggressively building relationships and networks with families and communities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Policies and Practices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Teachers can act as gatekeepers—we need to increase professional development in identification and consider universal screening </a:t>
            </a:r>
          </a:p>
          <a:p>
            <a:pPr lvl="0"/>
            <a:r>
              <a:rPr lang="en-US" sz="1200" kern="1200" dirty="0" smtClean="0">
                <a:solidFill>
                  <a:schemeClr val="tx1"/>
                </a:solidFill>
                <a:effectLst/>
                <a:latin typeface="+mn-lt"/>
                <a:ea typeface="+mn-ea"/>
                <a:cs typeface="+mn-cs"/>
              </a:rPr>
              <a:t>District policies with gifted enrollment limits—in the state of Washington, access to advanced and accelerated instruction is considered basic education for highly capable.  So, does it make sense for example, to limit gifted services to 5-6% of the student population?  Can we rationalize limiting education services to students even if they need it? </a:t>
            </a:r>
          </a:p>
          <a:p>
            <a:endParaRPr lang="en-US" dirty="0"/>
          </a:p>
        </p:txBody>
      </p:sp>
      <p:sp>
        <p:nvSpPr>
          <p:cNvPr id="4" name="Slide Number Placeholder 3"/>
          <p:cNvSpPr>
            <a:spLocks noGrp="1"/>
          </p:cNvSpPr>
          <p:nvPr>
            <p:ph type="sldNum" sz="quarter" idx="10"/>
          </p:nvPr>
        </p:nvSpPr>
        <p:spPr/>
        <p:txBody>
          <a:bodyPr/>
          <a:lstStyle/>
          <a:p>
            <a:fld id="{407FD44A-D67C-4CB8-B54B-7C9A0D2D75A5}" type="slidenum">
              <a:rPr lang="en-US" smtClean="0"/>
              <a:t>2</a:t>
            </a:fld>
            <a:endParaRPr lang="en-US"/>
          </a:p>
        </p:txBody>
      </p:sp>
    </p:spTree>
    <p:extLst>
      <p:ext uri="{BB962C8B-B14F-4D97-AF65-F5344CB8AC3E}">
        <p14:creationId xmlns:p14="http://schemas.microsoft.com/office/powerpoint/2010/main" val="70645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Strengths-Based </a:t>
            </a:r>
            <a:r>
              <a:rPr lang="en-US" sz="1200" b="1" kern="1200" dirty="0" smtClean="0">
                <a:solidFill>
                  <a:schemeClr val="tx1"/>
                </a:solidFill>
                <a:effectLst/>
                <a:latin typeface="+mn-lt"/>
                <a:ea typeface="+mn-ea"/>
                <a:cs typeface="+mn-cs"/>
              </a:rPr>
              <a:t>Framework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acknowledge that students bring unique strengths, and we understand that development is dynamic, not static or fixed.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Funds of Knowledge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Recent movements in education literature have emphasized strengths rather than deficits (Aldridge, 2008; Ford &amp; Grantham, 2003).  Additionally, the cultural or social capital (i.e., cultural or social) that “disadvantaged” students bring with them has become a focus as well, found (Coleman, 1988; </a:t>
            </a:r>
            <a:r>
              <a:rPr lang="en-US" sz="1200" kern="1200" dirty="0" err="1" smtClean="0">
                <a:solidFill>
                  <a:schemeClr val="tx1"/>
                </a:solidFill>
                <a:effectLst/>
                <a:latin typeface="+mn-lt"/>
                <a:ea typeface="+mn-ea"/>
                <a:cs typeface="+mn-cs"/>
              </a:rPr>
              <a:t>Noguera</a:t>
            </a:r>
            <a:r>
              <a:rPr lang="en-US" sz="1200" kern="1200" dirty="0" smtClean="0">
                <a:solidFill>
                  <a:schemeClr val="tx1"/>
                </a:solidFill>
                <a:effectLst/>
                <a:latin typeface="+mn-lt"/>
                <a:ea typeface="+mn-ea"/>
                <a:cs typeface="+mn-cs"/>
              </a:rPr>
              <a:t>, 2004).  For example, </a:t>
            </a:r>
            <a:r>
              <a:rPr lang="en-US" sz="1200" i="1" kern="1200" dirty="0" smtClean="0">
                <a:solidFill>
                  <a:schemeClr val="tx1"/>
                </a:solidFill>
                <a:effectLst/>
                <a:latin typeface="+mn-lt"/>
                <a:ea typeface="+mn-ea"/>
                <a:cs typeface="+mn-cs"/>
              </a:rPr>
              <a:t>funds of knowledge</a:t>
            </a:r>
            <a:r>
              <a:rPr lang="en-US" sz="1200" kern="1200" dirty="0" smtClean="0">
                <a:solidFill>
                  <a:schemeClr val="tx1"/>
                </a:solidFill>
                <a:effectLst/>
                <a:latin typeface="+mn-lt"/>
                <a:ea typeface="+mn-ea"/>
                <a:cs typeface="+mn-cs"/>
              </a:rPr>
              <a:t> is a term used “to refer to these historically accumulated and culturally developed bodies of knowledge and skills essential for household or individual functioning and well-being” (Moll, </a:t>
            </a:r>
            <a:r>
              <a:rPr lang="en-US" sz="1200" kern="1200" dirty="0" err="1" smtClean="0">
                <a:solidFill>
                  <a:schemeClr val="tx1"/>
                </a:solidFill>
                <a:effectLst/>
                <a:latin typeface="+mn-lt"/>
                <a:ea typeface="+mn-ea"/>
                <a:cs typeface="+mn-cs"/>
              </a:rPr>
              <a:t>Amanti</a:t>
            </a:r>
            <a:r>
              <a:rPr lang="en-US" sz="1200" kern="1200" dirty="0" smtClean="0">
                <a:solidFill>
                  <a:schemeClr val="tx1"/>
                </a:solidFill>
                <a:effectLst/>
                <a:latin typeface="+mn-lt"/>
                <a:ea typeface="+mn-ea"/>
                <a:cs typeface="+mn-cs"/>
              </a:rPr>
              <a:t>, Neff, &amp; Gonzalez, 1992, p.133).</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this framework, diverse advanced learners can be viewed as possessing a wealth of previous knowledge, ability, skill, and fluency in multiple languages.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Teachers’ emphasis on verbal ability may also reflect what they understand are necessary abilities for students to succeed in the school’s gifted programs.  If we focus on domain specific giftedness, then students who are still learning English may still have opportunities to flourish in areas such as mathematics.  Again, the issue is matching services with an identification process where students’ strengths are emphasized.</a:t>
            </a:r>
          </a:p>
          <a:p>
            <a:pPr>
              <a:lnSpc>
                <a:spcPct val="107000"/>
              </a:lnSpc>
              <a:spcAft>
                <a:spcPts val="813"/>
              </a:spcAft>
              <a:tabLst>
                <a:tab pos="1084509" algn="l"/>
              </a:tabLst>
            </a:pPr>
            <a:endParaRPr lang="en-US" b="1" dirty="0" smtClean="0">
              <a:latin typeface="Times New Roman" panose="02020603050405020304" pitchFamily="18" charset="0"/>
              <a:ea typeface="Calibri" panose="020F0502020204030204" pitchFamily="34" charset="0"/>
            </a:endParaRPr>
          </a:p>
          <a:p>
            <a:pPr>
              <a:lnSpc>
                <a:spcPct val="107000"/>
              </a:lnSpc>
              <a:spcAft>
                <a:spcPts val="813"/>
              </a:spcAft>
              <a:tabLst>
                <a:tab pos="1084509" algn="l"/>
              </a:tabLst>
            </a:pPr>
            <a:r>
              <a:rPr lang="en-US" b="1" dirty="0" smtClean="0">
                <a:latin typeface="Times New Roman" panose="02020603050405020304" pitchFamily="18" charset="0"/>
                <a:ea typeface="Calibri" panose="020F0502020204030204" pitchFamily="34" charset="0"/>
              </a:rPr>
              <a:t>References:</a:t>
            </a:r>
            <a:endParaRPr lang="en-US" dirty="0" smtClean="0">
              <a:latin typeface="Times New Roman" panose="02020603050405020304" pitchFamily="18" charset="0"/>
              <a:ea typeface="Calibri" panose="020F0502020204030204" pitchFamily="34" charset="0"/>
            </a:endParaRPr>
          </a:p>
          <a:p>
            <a:pPr marL="464790" indent="-464790">
              <a:lnSpc>
                <a:spcPct val="107000"/>
              </a:lnSpc>
              <a:spcAft>
                <a:spcPts val="813"/>
              </a:spcAft>
              <a:tabLst>
                <a:tab pos="464790" algn="l"/>
                <a:tab pos="1084509" algn="l"/>
              </a:tabLst>
            </a:pPr>
            <a:r>
              <a:rPr lang="en-US" dirty="0" smtClean="0">
                <a:latin typeface="Times New Roman" panose="02020603050405020304" pitchFamily="18" charset="0"/>
                <a:ea typeface="Calibri" panose="020F0502020204030204" pitchFamily="34" charset="0"/>
              </a:rPr>
              <a:t>Coleman, J. S. (1988). Social capital in the creation of human capital. </a:t>
            </a:r>
            <a:r>
              <a:rPr lang="en-US" i="1" dirty="0" smtClean="0">
                <a:latin typeface="Times New Roman" panose="02020603050405020304" pitchFamily="18" charset="0"/>
                <a:ea typeface="Calibri" panose="020F0502020204030204" pitchFamily="34" charset="0"/>
              </a:rPr>
              <a:t>American Journal of Sociology, 94</a:t>
            </a:r>
            <a:r>
              <a:rPr lang="en-US" dirty="0" smtClean="0">
                <a:latin typeface="Times New Roman" panose="02020603050405020304" pitchFamily="18" charset="0"/>
                <a:ea typeface="Calibri" panose="020F0502020204030204" pitchFamily="34" charset="0"/>
              </a:rPr>
              <a:t>, S95-S120.   </a:t>
            </a:r>
          </a:p>
          <a:p>
            <a:pPr marL="464790" indent="-464790">
              <a:lnSpc>
                <a:spcPct val="107000"/>
              </a:lnSpc>
              <a:spcAft>
                <a:spcPts val="813"/>
              </a:spcAft>
              <a:tabLst>
                <a:tab pos="1084509" algn="l"/>
              </a:tabLst>
            </a:pPr>
            <a:endParaRPr lang="en-US" dirty="0" smtClean="0">
              <a:latin typeface="Times New Roman" panose="02020603050405020304" pitchFamily="18" charset="0"/>
              <a:ea typeface="Calibri" panose="020F0502020204030204" pitchFamily="34" charset="0"/>
            </a:endParaRPr>
          </a:p>
          <a:p>
            <a:pPr marL="464790" indent="-464790">
              <a:lnSpc>
                <a:spcPct val="107000"/>
              </a:lnSpc>
              <a:spcAft>
                <a:spcPts val="813"/>
              </a:spcAft>
              <a:tabLst>
                <a:tab pos="1084509" algn="l"/>
              </a:tabLst>
            </a:pPr>
            <a:r>
              <a:rPr lang="en-US" dirty="0" smtClean="0">
                <a:latin typeface="Times New Roman" panose="02020603050405020304" pitchFamily="18" charset="0"/>
                <a:ea typeface="Calibri" panose="020F0502020204030204" pitchFamily="34" charset="0"/>
              </a:rPr>
              <a:t>Ford, D. Y., &amp; Grantham, T. C. (2003). Providing access for culturally diverse gifted students: From deficit to dynamic thinking. </a:t>
            </a:r>
            <a:r>
              <a:rPr lang="en-US" i="1" dirty="0" smtClean="0">
                <a:latin typeface="Times New Roman" panose="02020603050405020304" pitchFamily="18" charset="0"/>
                <a:ea typeface="Calibri" panose="020F0502020204030204" pitchFamily="34" charset="0"/>
              </a:rPr>
              <a:t>Theory Into Practice</a:t>
            </a:r>
            <a:r>
              <a:rPr lang="en-US" dirty="0" smtClean="0">
                <a:latin typeface="Times New Roman" panose="02020603050405020304" pitchFamily="18" charset="0"/>
                <a:ea typeface="Calibri" panose="020F0502020204030204" pitchFamily="34" charset="0"/>
              </a:rPr>
              <a:t>, </a:t>
            </a:r>
            <a:r>
              <a:rPr lang="en-US" i="1" dirty="0" smtClean="0">
                <a:latin typeface="Times New Roman" panose="02020603050405020304" pitchFamily="18" charset="0"/>
                <a:ea typeface="Calibri" panose="020F0502020204030204" pitchFamily="34" charset="0"/>
              </a:rPr>
              <a:t>42</a:t>
            </a:r>
            <a:r>
              <a:rPr lang="en-US" dirty="0" smtClean="0">
                <a:latin typeface="Times New Roman" panose="02020603050405020304" pitchFamily="18" charset="0"/>
                <a:ea typeface="Calibri" panose="020F0502020204030204" pitchFamily="34" charset="0"/>
              </a:rPr>
              <a:t>, 217-225. doi:10.1207/s15430421tip4203_8</a:t>
            </a:r>
          </a:p>
          <a:p>
            <a:pPr marL="464790" indent="-464790">
              <a:lnSpc>
                <a:spcPct val="107000"/>
              </a:lnSpc>
              <a:spcAft>
                <a:spcPts val="813"/>
              </a:spcAft>
              <a:tabLst>
                <a:tab pos="464790" algn="l"/>
                <a:tab pos="1084509" algn="l"/>
              </a:tabLst>
            </a:pPr>
            <a:endParaRPr lang="en-US" dirty="0" smtClean="0">
              <a:latin typeface="Times New Roman" panose="02020603050405020304" pitchFamily="18" charset="0"/>
              <a:ea typeface="Calibri" panose="020F0502020204030204" pitchFamily="34" charset="0"/>
            </a:endParaRPr>
          </a:p>
          <a:p>
            <a:pPr marL="464790" indent="-464790">
              <a:lnSpc>
                <a:spcPct val="107000"/>
              </a:lnSpc>
              <a:spcAft>
                <a:spcPts val="813"/>
              </a:spcAft>
              <a:tabLst>
                <a:tab pos="464790" algn="l"/>
                <a:tab pos="1084509" algn="l"/>
              </a:tabLst>
            </a:pPr>
            <a:r>
              <a:rPr lang="en-US" dirty="0" smtClean="0">
                <a:latin typeface="Times New Roman" panose="02020603050405020304" pitchFamily="18" charset="0"/>
                <a:ea typeface="Calibri" panose="020F0502020204030204" pitchFamily="34" charset="0"/>
              </a:rPr>
              <a:t>Moll, L. C., </a:t>
            </a:r>
            <a:r>
              <a:rPr lang="en-US" dirty="0" err="1" smtClean="0">
                <a:latin typeface="Times New Roman" panose="02020603050405020304" pitchFamily="18" charset="0"/>
                <a:ea typeface="Calibri" panose="020F0502020204030204" pitchFamily="34" charset="0"/>
              </a:rPr>
              <a:t>Amanti</a:t>
            </a:r>
            <a:r>
              <a:rPr lang="en-US" dirty="0" smtClean="0">
                <a:latin typeface="Times New Roman" panose="02020603050405020304" pitchFamily="18" charset="0"/>
                <a:ea typeface="Calibri" panose="020F0502020204030204" pitchFamily="34" charset="0"/>
              </a:rPr>
              <a:t>, C., Neff, D. &amp; Gonzalez, N. (1992). Funds of knowledge for teaching: Using a qualitative approach to connect homes and classrooms. </a:t>
            </a:r>
            <a:r>
              <a:rPr lang="en-US" i="1" dirty="0" smtClean="0">
                <a:latin typeface="Times New Roman" panose="02020603050405020304" pitchFamily="18" charset="0"/>
                <a:ea typeface="Calibri" panose="020F0502020204030204" pitchFamily="34" charset="0"/>
              </a:rPr>
              <a:t>Theory Into Practice, 31</a:t>
            </a:r>
            <a:r>
              <a:rPr lang="en-US" dirty="0" smtClean="0">
                <a:latin typeface="Times New Roman" panose="02020603050405020304" pitchFamily="18" charset="0"/>
                <a:ea typeface="Calibri" panose="020F0502020204030204" pitchFamily="34" charset="0"/>
              </a:rPr>
              <a:t>, 133-141.</a:t>
            </a:r>
          </a:p>
          <a:p>
            <a:pPr marL="464790" indent="-464790">
              <a:lnSpc>
                <a:spcPct val="107000"/>
              </a:lnSpc>
              <a:spcAft>
                <a:spcPts val="813"/>
              </a:spcAft>
              <a:tabLst>
                <a:tab pos="464790" algn="l"/>
              </a:tabLst>
            </a:pPr>
            <a:endParaRPr lang="en-US" dirty="0" smtClean="0">
              <a:latin typeface="Times New Roman" panose="02020603050405020304" pitchFamily="18" charset="0"/>
              <a:ea typeface="Calibri" panose="020F0502020204030204" pitchFamily="34" charset="0"/>
            </a:endParaRPr>
          </a:p>
          <a:p>
            <a:pPr marL="464790" indent="-464790">
              <a:lnSpc>
                <a:spcPct val="107000"/>
              </a:lnSpc>
              <a:spcAft>
                <a:spcPts val="813"/>
              </a:spcAft>
              <a:tabLst>
                <a:tab pos="464790" algn="l"/>
              </a:tabLst>
            </a:pPr>
            <a:r>
              <a:rPr lang="en-US" dirty="0" err="1" smtClean="0">
                <a:latin typeface="Times New Roman" panose="02020603050405020304" pitchFamily="18" charset="0"/>
                <a:ea typeface="Calibri" panose="020F0502020204030204" pitchFamily="34" charset="0"/>
              </a:rPr>
              <a:t>Noguera</a:t>
            </a:r>
            <a:r>
              <a:rPr lang="en-US" dirty="0" smtClean="0">
                <a:latin typeface="Times New Roman" panose="02020603050405020304" pitchFamily="18" charset="0"/>
                <a:ea typeface="Calibri" panose="020F0502020204030204" pitchFamily="34" charset="0"/>
              </a:rPr>
              <a:t>, P.A. (2004). Social Capital and the Education of Immigrant Students: Categories and Generalizations. </a:t>
            </a:r>
            <a:r>
              <a:rPr lang="en-US" i="1" dirty="0" smtClean="0">
                <a:latin typeface="Times New Roman" panose="02020603050405020304" pitchFamily="18" charset="0"/>
                <a:ea typeface="Calibri" panose="020F0502020204030204" pitchFamily="34" charset="0"/>
              </a:rPr>
              <a:t>Sociology of Education</a:t>
            </a:r>
            <a:r>
              <a:rPr lang="en-US" dirty="0" smtClean="0">
                <a:latin typeface="Times New Roman" panose="02020603050405020304" pitchFamily="18" charset="0"/>
                <a:ea typeface="Calibri" panose="020F0502020204030204" pitchFamily="34" charset="0"/>
              </a:rPr>
              <a:t>, 77(2), 180-183.</a:t>
            </a:r>
          </a:p>
          <a:p>
            <a:pPr>
              <a:lnSpc>
                <a:spcPct val="107000"/>
              </a:lnSpc>
              <a:spcAft>
                <a:spcPts val="813"/>
              </a:spcAft>
              <a:tabLst>
                <a:tab pos="1084509" algn="l"/>
              </a:tabLst>
            </a:pPr>
            <a:endParaRPr lang="en-US" b="1" dirty="0" smtClean="0">
              <a:latin typeface="Times New Roman" panose="02020603050405020304" pitchFamily="18" charset="0"/>
              <a:ea typeface="Calibri" panose="020F0502020204030204" pitchFamily="34" charset="0"/>
            </a:endParaRPr>
          </a:p>
          <a:p>
            <a:pPr>
              <a:lnSpc>
                <a:spcPct val="107000"/>
              </a:lnSpc>
              <a:spcAft>
                <a:spcPts val="813"/>
              </a:spcAft>
            </a:pPr>
            <a:r>
              <a:rPr lang="en-US" dirty="0" smtClean="0">
                <a:latin typeface="Times New Roman" panose="02020603050405020304" pitchFamily="18" charset="0"/>
                <a:ea typeface="Calibri" panose="020F0502020204030204" pitchFamily="34" charset="0"/>
              </a:rPr>
              <a:t/>
            </a:r>
            <a:br>
              <a:rPr lang="en-US" dirty="0" smtClean="0">
                <a:latin typeface="Times New Roman" panose="02020603050405020304" pitchFamily="18" charset="0"/>
                <a:ea typeface="Calibri" panose="020F0502020204030204" pitchFamily="34" charset="0"/>
              </a:rPr>
            </a:br>
            <a:r>
              <a:rPr lang="en-US" dirty="0" smtClean="0">
                <a:latin typeface="Times New Roman" panose="02020603050405020304" pitchFamily="18" charset="0"/>
                <a:ea typeface="Calibri" panose="020F0502020204030204" pitchFamily="34" charset="0"/>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806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Changing our mindsets</a:t>
            </a:r>
            <a:r>
              <a:rPr lang="en-US" sz="1200" kern="1200" baseline="0" dirty="0" smtClean="0">
                <a:solidFill>
                  <a:schemeClr val="tx1"/>
                </a:solidFill>
                <a:effectLst/>
                <a:latin typeface="+mn-lt"/>
                <a:ea typeface="+mn-ea"/>
                <a:cs typeface="+mn-cs"/>
              </a:rPr>
              <a:t> is part of developing cultural competency and becoming culturally responsive educators.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Changing our mindsets is part of developing cultural competency and becoming culturally responsive educators.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National Education Association </a:t>
            </a:r>
            <a:r>
              <a:rPr lang="en-US" sz="1200" kern="1200" dirty="0" smtClean="0">
                <a:solidFill>
                  <a:schemeClr val="tx1"/>
                </a:solidFill>
                <a:effectLst/>
                <a:latin typeface="+mn-lt"/>
                <a:ea typeface="+mn-ea"/>
                <a:cs typeface="+mn-cs"/>
              </a:rPr>
              <a:t>says, “Cultural competence is the ability to successfully teach students who come from a culture or cultures other than our own. It entails developing certain personal and interpersonal awareness and sensitivities, understanding certain bodies of cultural knowledge, and mastering a set of skills that, taken together, underlie effective cross-cultural teaching and culturally responsive teaching.” Cultural competency does not develop through a single reading or day worth of training.  It takes self-reflection, consistent effort, education, training, and application over time.  There are five basic cultural competence skill areas according to Diller and </a:t>
            </a:r>
            <a:r>
              <a:rPr lang="en-US" sz="1200" kern="1200" dirty="0" err="1" smtClean="0">
                <a:solidFill>
                  <a:schemeClr val="tx1"/>
                </a:solidFill>
                <a:effectLst/>
                <a:latin typeface="+mn-lt"/>
                <a:ea typeface="+mn-ea"/>
                <a:cs typeface="+mn-cs"/>
              </a:rPr>
              <a:t>Moule’s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Cultural Competence: A Primer for Educators</a:t>
            </a:r>
            <a:r>
              <a:rPr lang="en-US" sz="1200" kern="1200" dirty="0" smtClean="0">
                <a:solidFill>
                  <a:schemeClr val="tx1"/>
                </a:solidFill>
                <a:effectLst/>
                <a:latin typeface="+mn-lt"/>
                <a:ea typeface="+mn-ea"/>
                <a:cs typeface="+mn-cs"/>
              </a:rPr>
              <a:t>, Thomson Wadsworth 2005):</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Valuing</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Diversity</a:t>
            </a:r>
            <a:r>
              <a:rPr lang="en-US" sz="1200" kern="1200" dirty="0" smtClean="0">
                <a:solidFill>
                  <a:schemeClr val="tx1"/>
                </a:solidFill>
                <a:effectLst/>
                <a:latin typeface="+mn-lt"/>
                <a:ea typeface="+mn-ea"/>
                <a:cs typeface="+mn-cs"/>
              </a:rPr>
              <a:t>. Accepting and respecting differences, including different cultural backgrounds and customs, different ways of communicating, and different traditions and values.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Being Culturally Self-Aware</a:t>
            </a:r>
            <a:r>
              <a:rPr lang="en-US" sz="1200" kern="1200" dirty="0" smtClean="0">
                <a:solidFill>
                  <a:schemeClr val="tx1"/>
                </a:solidFill>
                <a:effectLst/>
                <a:latin typeface="+mn-lt"/>
                <a:ea typeface="+mn-ea"/>
                <a:cs typeface="+mn-cs"/>
              </a:rPr>
              <a:t>. Culture is the sum total of an individual's experiences, knowledge, skills, beliefs, values, and interests. It shapes educators' sense of who they are and where they fit in their family, school, community, and society.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Dynamics of Difference</a:t>
            </a:r>
            <a:r>
              <a:rPr lang="en-US" sz="1200" kern="1200" dirty="0" smtClean="0">
                <a:solidFill>
                  <a:schemeClr val="tx1"/>
                </a:solidFill>
                <a:effectLst/>
                <a:latin typeface="+mn-lt"/>
                <a:ea typeface="+mn-ea"/>
                <a:cs typeface="+mn-cs"/>
              </a:rPr>
              <a:t>. Knowing what can go wrong in cross-cultural communication and how to respond to these situations.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Knowledge of Students' Culture</a:t>
            </a:r>
            <a:r>
              <a:rPr lang="en-US" sz="1200" kern="1200" dirty="0" smtClean="0">
                <a:solidFill>
                  <a:schemeClr val="tx1"/>
                </a:solidFill>
                <a:effectLst/>
                <a:latin typeface="+mn-lt"/>
                <a:ea typeface="+mn-ea"/>
                <a:cs typeface="+mn-cs"/>
              </a:rPr>
              <a:t>. Educators must have some base knowledge of their students' culture so that student behaviors can be understood in their proper cultural context.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Institutionalizing Cultural Knowledge and Adapting to Diversity</a:t>
            </a:r>
            <a:r>
              <a:rPr lang="en-US" sz="1200" kern="1200" dirty="0" smtClean="0">
                <a:solidFill>
                  <a:schemeClr val="tx1"/>
                </a:solidFill>
                <a:effectLst/>
                <a:latin typeface="+mn-lt"/>
                <a:ea typeface="+mn-ea"/>
                <a:cs typeface="+mn-cs"/>
              </a:rPr>
              <a:t>. Culturally competent educators, and the institutions they work in, can take a step further by institutionalizing cultural knowledge. This allows them to adapt to diversity and better serve diverse populations.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References:</a:t>
            </a: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Diller, J. V., &amp; </a:t>
            </a:r>
            <a:r>
              <a:rPr lang="en-US" sz="1200" kern="1200" dirty="0" err="1" smtClean="0">
                <a:solidFill>
                  <a:schemeClr val="tx1"/>
                </a:solidFill>
                <a:effectLst/>
                <a:latin typeface="+mn-lt"/>
                <a:ea typeface="+mn-ea"/>
                <a:cs typeface="+mn-cs"/>
              </a:rPr>
              <a:t>Moule</a:t>
            </a:r>
            <a:r>
              <a:rPr lang="en-US" sz="1200" kern="1200" dirty="0" smtClean="0">
                <a:solidFill>
                  <a:schemeClr val="tx1"/>
                </a:solidFill>
                <a:effectLst/>
                <a:latin typeface="+mn-lt"/>
                <a:ea typeface="+mn-ea"/>
                <a:cs typeface="+mn-cs"/>
              </a:rPr>
              <a:t>, J. (2005). </a:t>
            </a:r>
            <a:r>
              <a:rPr lang="en-US" sz="1200" i="1" kern="1200" dirty="0" smtClean="0">
                <a:solidFill>
                  <a:schemeClr val="tx1"/>
                </a:solidFill>
                <a:effectLst/>
                <a:latin typeface="+mn-lt"/>
                <a:ea typeface="+mn-ea"/>
                <a:cs typeface="+mn-cs"/>
              </a:rPr>
              <a:t>Cultural competence: A primer for educators</a:t>
            </a:r>
            <a:r>
              <a:rPr lang="en-US" sz="1200" kern="1200" dirty="0" smtClean="0">
                <a:solidFill>
                  <a:schemeClr val="tx1"/>
                </a:solidFill>
                <a:effectLst/>
                <a:latin typeface="+mn-lt"/>
                <a:ea typeface="+mn-ea"/>
                <a:cs typeface="+mn-cs"/>
              </a:rPr>
              <a:t>. Belmont, CA: Thomson/Wadsworth.</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National Education Association: http://www.nea.org/tools/30402.htm</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528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Culturally responsive teaching uses “the cultural knowledge, prior experiences, frames of reference, and performance styles of ethnically diverse students to make learning encounters more relevant to and effective for them” (Gay, 2010, p.31).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Brown University’s website on culturally responsive teaching references Ladson-Billings, who say,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of the characteristics of culturally responsive teaching are: </a:t>
            </a:r>
          </a:p>
          <a:p>
            <a:r>
              <a:rPr lang="en-US" sz="1200" u="sng" kern="1200" dirty="0" smtClean="0">
                <a:solidFill>
                  <a:schemeClr val="tx1"/>
                </a:solidFill>
                <a:effectLst/>
                <a:latin typeface="+mn-lt"/>
                <a:ea typeface="+mn-ea"/>
                <a:cs typeface="+mn-cs"/>
                <a:hlinkClick r:id="rId3"/>
              </a:rPr>
              <a:t>Positive perspectives on parents and families</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4"/>
              </a:rPr>
              <a:t>Communication of high expectations</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5"/>
              </a:rPr>
              <a:t>Learning within the context of culture</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6"/>
              </a:rPr>
              <a:t>Student-centered instruction</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7"/>
              </a:rPr>
              <a:t>Culturally mediated instruction</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8"/>
              </a:rPr>
              <a:t>Reshaping the curriculum</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9"/>
              </a:rPr>
              <a:t>Teacher as facilitator</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Gay, G. (2010). </a:t>
            </a:r>
            <a:r>
              <a:rPr lang="en-US" i="1" dirty="0" smtClean="0"/>
              <a:t>Culturally responsive teaching: Theory, research, and practice </a:t>
            </a:r>
            <a:r>
              <a:rPr lang="en-US" dirty="0" smtClean="0"/>
              <a:t>(2nd ed.). New York, NY: Teachers College Press.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Gay, G. (2013). Teaching to and through cultural diversity. </a:t>
            </a:r>
            <a:r>
              <a:rPr lang="en-US" sz="1200" b="0" i="1" kern="1200" dirty="0" smtClean="0">
                <a:solidFill>
                  <a:schemeClr val="tx1"/>
                </a:solidFill>
                <a:effectLst/>
                <a:latin typeface="+mn-lt"/>
                <a:ea typeface="+mn-ea"/>
                <a:cs typeface="+mn-cs"/>
              </a:rPr>
              <a:t>Curriculum Inquiry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43</a:t>
            </a:r>
            <a:r>
              <a:rPr lang="en-US" sz="1200" b="0" i="0" kern="1200" dirty="0" smtClean="0">
                <a:solidFill>
                  <a:schemeClr val="tx1"/>
                </a:solidFill>
                <a:effectLst/>
                <a:latin typeface="+mn-lt"/>
                <a:ea typeface="+mn-ea"/>
                <a:cs typeface="+mn-cs"/>
              </a:rPr>
              <a:t>, 48–70.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10.1111/curi.12002</a:t>
            </a:r>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Ladson-Billings, G. (1994). The </a:t>
            </a:r>
            <a:r>
              <a:rPr lang="en-US" sz="1200" b="0" i="0" kern="1200" dirty="0" err="1" smtClean="0">
                <a:solidFill>
                  <a:schemeClr val="tx1"/>
                </a:solidFill>
                <a:effectLst/>
                <a:latin typeface="+mn-lt"/>
                <a:ea typeface="+mn-ea"/>
                <a:cs typeface="+mn-cs"/>
              </a:rPr>
              <a:t>dreamkeepers</a:t>
            </a:r>
            <a:r>
              <a:rPr lang="en-US" sz="1200" b="0" i="0" kern="1200" dirty="0" smtClean="0">
                <a:solidFill>
                  <a:schemeClr val="tx1"/>
                </a:solidFill>
                <a:effectLst/>
                <a:latin typeface="+mn-lt"/>
                <a:ea typeface="+mn-ea"/>
                <a:cs typeface="+mn-cs"/>
              </a:rPr>
              <a:t>. San Francisco: </a:t>
            </a:r>
            <a:r>
              <a:rPr lang="en-US" sz="1200" b="0" i="0" kern="1200" dirty="0" err="1" smtClean="0">
                <a:solidFill>
                  <a:schemeClr val="tx1"/>
                </a:solidFill>
                <a:effectLst/>
                <a:latin typeface="+mn-lt"/>
                <a:ea typeface="+mn-ea"/>
                <a:cs typeface="+mn-cs"/>
              </a:rPr>
              <a:t>Jossey</a:t>
            </a:r>
            <a:r>
              <a:rPr lang="en-US" sz="1200" b="0" i="0" kern="1200" dirty="0" smtClean="0">
                <a:solidFill>
                  <a:schemeClr val="tx1"/>
                </a:solidFill>
                <a:effectLst/>
                <a:latin typeface="+mn-lt"/>
                <a:ea typeface="+mn-ea"/>
                <a:cs typeface="+mn-cs"/>
              </a:rPr>
              <a:t>-Bass Publishing Co.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Brown website: https://www.brown.edu/academics/education-alliance/teaching-diverse-learners/strategies-0/culturally-responsive-teaching-0</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66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58875"/>
            <a:ext cx="4171950" cy="312896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federal government defines gifted students as “Students, children, or youth who give evidence of high achievement capability in areas such as intellectual, creative, artistic, or leadership capacity, or in specific academic fields, and who need services and activities not ordinarily provided by the school in order to fully develop those capabilities” (No Child Left Behind, 2002).  However, there is no federal mandate to identify or provide services for gifted learners (Castellano &amp; Matthews, 2014). Instead, it is up to the states to do so, said the Council of State Directors of Programs for the Gifted and National Association for Gifted Children, 2013).  This means that how students are defined, identified, and served may vary by state, district, and school depending on the legislative policies of each state (Stephens, 2008).</a:t>
            </a:r>
          </a:p>
          <a:p>
            <a:endParaRPr lang="en-US" b="1" dirty="0"/>
          </a:p>
          <a:p>
            <a:r>
              <a:rPr lang="en-US" b="1" dirty="0"/>
              <a:t>References</a:t>
            </a:r>
            <a:endParaRPr lang="en-US" dirty="0"/>
          </a:p>
          <a:p>
            <a:r>
              <a:rPr lang="en-US" dirty="0" smtClean="0"/>
              <a:t>Castellano, J. A., &amp; Matthews, M. M. (2014). Legal issues in gifted education. In J. P. Bakken, F. E. </a:t>
            </a:r>
            <a:r>
              <a:rPr lang="en-US" dirty="0" err="1" smtClean="0"/>
              <a:t>Obiakor</a:t>
            </a:r>
            <a:r>
              <a:rPr lang="en-US" dirty="0" smtClean="0"/>
              <a:t>, &amp; A. F. </a:t>
            </a:r>
            <a:r>
              <a:rPr lang="en-US" dirty="0" err="1" smtClean="0"/>
              <a:t>Rotatori</a:t>
            </a:r>
            <a:r>
              <a:rPr lang="en-US" dirty="0" smtClean="0"/>
              <a:t> (Eds.), </a:t>
            </a:r>
            <a:r>
              <a:rPr lang="en-US" i="1" dirty="0" smtClean="0"/>
              <a:t>Gifted education: Current perspectives and issues</a:t>
            </a:r>
            <a:r>
              <a:rPr lang="en-US" dirty="0" smtClean="0"/>
              <a:t> (pp. 1-19). UK: Emerald Group Publishing.  </a:t>
            </a:r>
          </a:p>
          <a:p>
            <a:endParaRPr lang="en-US" dirty="0" smtClean="0"/>
          </a:p>
          <a:p>
            <a:r>
              <a:rPr lang="en-US" dirty="0" smtClean="0"/>
              <a:t>Council </a:t>
            </a:r>
            <a:r>
              <a:rPr lang="en-US" dirty="0"/>
              <a:t>of State Directors of Programs for the Gifted and National Association for Gifted Children. (2013). </a:t>
            </a:r>
            <a:r>
              <a:rPr lang="en-US" i="1" dirty="0"/>
              <a:t>State of the states in gifted education: National policy and practice data </a:t>
            </a:r>
            <a:r>
              <a:rPr lang="en-US" dirty="0"/>
              <a:t>[CD-ROM]. Washington, DC: National Association for Gifted Children.</a:t>
            </a:r>
          </a:p>
          <a:p>
            <a:endParaRPr lang="en-US" dirty="0" smtClean="0"/>
          </a:p>
          <a:p>
            <a:r>
              <a:rPr lang="en-US" dirty="0" smtClean="0"/>
              <a:t>No </a:t>
            </a:r>
            <a:r>
              <a:rPr lang="en-US" dirty="0"/>
              <a:t>Child Left Behind (NCLB) Act of 2001, Pub. L. No. 107-110, § 115, Stat. 1425 (2002).</a:t>
            </a:r>
          </a:p>
          <a:p>
            <a:endParaRPr lang="en-US" b="1" dirty="0"/>
          </a:p>
          <a:p>
            <a:r>
              <a:rPr lang="en-US" dirty="0" smtClean="0"/>
              <a:t>Stephens, K. R. (2008). Federal and State Response to the Gifted and Talented.  </a:t>
            </a:r>
            <a:r>
              <a:rPr lang="en-US" i="1" dirty="0" smtClean="0"/>
              <a:t>Journal of Applied School Psychology, 27</a:t>
            </a:r>
            <a:r>
              <a:rPr lang="en-US" dirty="0" smtClean="0"/>
              <a:t>(4), 306-318. DOI: 10.1080/15377903.2011.615823</a:t>
            </a:r>
          </a:p>
          <a:p>
            <a:r>
              <a:rPr lang="en-US" dirty="0"/>
              <a:t/>
            </a:r>
            <a:br>
              <a:rPr lang="en-US" dirty="0"/>
            </a:b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12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Washington State, recent legislative changes to the Washington Administrative Codes (WACs) have made clear that for gifted students, </a:t>
            </a:r>
            <a:r>
              <a:rPr lang="en-US" sz="1200" b="1" kern="1200" dirty="0" smtClean="0">
                <a:solidFill>
                  <a:schemeClr val="tx1"/>
                </a:solidFill>
                <a:effectLst/>
                <a:latin typeface="+mn-lt"/>
                <a:ea typeface="+mn-ea"/>
                <a:cs typeface="+mn-cs"/>
              </a:rPr>
              <a:t>“access to accelerated learning and enhanced instruction is considered access to a basic education.” </a:t>
            </a:r>
            <a:r>
              <a:rPr lang="en-US" sz="1200" kern="1200" dirty="0" smtClean="0">
                <a:solidFill>
                  <a:schemeClr val="tx1"/>
                </a:solidFill>
                <a:effectLst/>
                <a:latin typeface="+mn-lt"/>
                <a:ea typeface="+mn-ea"/>
                <a:cs typeface="+mn-cs"/>
              </a:rPr>
              <a:t>(WAC 392-170-012).  In other words, students identified as gifted or highly capable require accelerated or specialized instruction to learn and grow.  The State recognizes that highly capable students “perform or show potential for performing” at more advanced academic levels compared to their peers and that these students are present in all populations including protected classes (WAC 392-170-012).  The WACs also stress the importance of using “multiple objective criteria” for identification purposes and that “</a:t>
            </a:r>
            <a:r>
              <a:rPr lang="en-US" sz="1200" b="1" kern="1200" dirty="0" smtClean="0">
                <a:solidFill>
                  <a:schemeClr val="tx1"/>
                </a:solidFill>
                <a:effectLst/>
                <a:latin typeface="+mn-lt"/>
                <a:ea typeface="+mn-ea"/>
                <a:cs typeface="+mn-cs"/>
              </a:rPr>
              <a:t>There is NO SINGLE Prescribed method for identification”</a:t>
            </a:r>
            <a:r>
              <a:rPr lang="en-US" sz="1200" kern="1200" dirty="0" smtClean="0">
                <a:solidFill>
                  <a:schemeClr val="tx1"/>
                </a:solidFill>
                <a:effectLst/>
                <a:latin typeface="+mn-lt"/>
                <a:ea typeface="+mn-ea"/>
                <a:cs typeface="+mn-cs"/>
              </a:rPr>
              <a:t> (WAC 392-170-055).  While the WACs provide guidelines, the individual districts decide how to implement their gifted programs and what multiple objective criteria to utilize.  </a:t>
            </a:r>
          </a:p>
          <a:p>
            <a:endParaRPr lang="en-US" b="1" dirty="0"/>
          </a:p>
          <a:p>
            <a:r>
              <a:rPr lang="en-US" b="1" dirty="0"/>
              <a:t>Readings:</a:t>
            </a:r>
            <a:endParaRPr lang="en-US" dirty="0"/>
          </a:p>
          <a:p>
            <a:r>
              <a:rPr lang="en-US" b="1" dirty="0"/>
              <a:t>A Primer on the </a:t>
            </a:r>
            <a:r>
              <a:rPr lang="en-US" b="1" dirty="0" err="1"/>
              <a:t>Wacs</a:t>
            </a:r>
            <a:r>
              <a:rPr lang="en-US" b="1" dirty="0"/>
              <a:t> (</a:t>
            </a:r>
            <a:r>
              <a:rPr lang="en-US" b="1" dirty="0" err="1"/>
              <a:t>Cheatsheet</a:t>
            </a:r>
            <a:r>
              <a:rPr lang="en-US" b="1" dirty="0"/>
              <a:t>)</a:t>
            </a:r>
            <a:endParaRPr lang="en-US" dirty="0"/>
          </a:p>
          <a:p>
            <a:endParaRPr lang="en-US" dirty="0"/>
          </a:p>
          <a:p>
            <a:r>
              <a:rPr lang="en-US" dirty="0"/>
              <a:t>Akin, C., </a:t>
            </a:r>
            <a:r>
              <a:rPr lang="en-US" b="1" dirty="0"/>
              <a:t>Chung, R. U</a:t>
            </a:r>
            <a:r>
              <a:rPr lang="en-US" dirty="0"/>
              <a:t>., &amp; Hertzog, N. B. (Eds.). (2015). </a:t>
            </a:r>
            <a:r>
              <a:rPr lang="en-US" i="1" dirty="0"/>
              <a:t>Highly Capable Program Handbook</a:t>
            </a:r>
            <a:r>
              <a:rPr lang="en-US" dirty="0"/>
              <a:t>.  Retrieved from </a:t>
            </a:r>
            <a:r>
              <a:rPr lang="en-US" u="sng" dirty="0">
                <a:hlinkClick r:id="rId3"/>
              </a:rPr>
              <a:t>https://robinsoncenter.uw.edu/2015/06/new-educators-highly-capable-program-handbook/</a:t>
            </a:r>
            <a:endParaRPr lang="en-US" dirty="0"/>
          </a:p>
          <a:p>
            <a:r>
              <a:rPr lang="en-US" dirty="0"/>
              <a:t> </a:t>
            </a:r>
          </a:p>
          <a:p>
            <a:r>
              <a:rPr lang="en-US" dirty="0"/>
              <a:t> </a:t>
            </a:r>
          </a:p>
          <a:p>
            <a:r>
              <a:rPr lang="en-US" dirty="0"/>
              <a:t/>
            </a:r>
            <a:br>
              <a:rPr lang="en-US" dirty="0"/>
            </a:br>
            <a:r>
              <a:rPr lang="en-US" dirty="0"/>
              <a:t> </a:t>
            </a: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C8A044-88D4-804D-94D9-7B4288AAD8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78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t>
            </a:r>
            <a:r>
              <a:rPr lang="en-US" dirty="0" smtClean="0"/>
              <a:t>may be familiar with the bright vs gifted chart, which appeared in a 1989 article in Challenge Magazine by Janice Szabos. If not, the chart is a list of descriptors differentiating between a bright child and a gifted learner.  </a:t>
            </a:r>
          </a:p>
          <a:p>
            <a:endParaRPr lang="en-US" dirty="0" smtClean="0"/>
          </a:p>
          <a:p>
            <a:r>
              <a:rPr lang="en-US" dirty="0" smtClean="0"/>
              <a:t>The question is not about whether a child is bright or gifted. The question we should ask is: Who needs advanced learning, bright or gifted?  [Pause] If you said both, that is correct!</a:t>
            </a:r>
          </a:p>
          <a:p>
            <a:endParaRPr lang="en-US" dirty="0" smtClean="0"/>
          </a:p>
          <a:p>
            <a:r>
              <a:rPr lang="en-US" dirty="0" smtClean="0"/>
              <a:t>Challenge and growth in learning should be the goal. The distinction of whether or not a person is gifted vs. “just bright” is not relevant in the field of K-12 education (Peters, 2014).  Ultimately, we are concerned with “optimal match.”  Instruction, curriculum, and education setting should represent advanced learners needs,  (Robinson &amp; Robinson, 1982; </a:t>
            </a:r>
            <a:r>
              <a:rPr lang="en-US" dirty="0" err="1" smtClean="0"/>
              <a:t>VanTassel-Baska</a:t>
            </a:r>
            <a:r>
              <a:rPr lang="en-US" dirty="0" smtClean="0"/>
              <a:t>, 2014).</a:t>
            </a:r>
          </a:p>
          <a:p>
            <a:endParaRPr lang="en-US" b="1" dirty="0" smtClean="0"/>
          </a:p>
          <a:p>
            <a:r>
              <a:rPr lang="en-US" b="1" dirty="0" smtClean="0"/>
              <a:t>References:</a:t>
            </a:r>
            <a:endParaRPr lang="en-US" dirty="0" smtClean="0"/>
          </a:p>
          <a:p>
            <a:r>
              <a:rPr lang="en-US" dirty="0" smtClean="0"/>
              <a:t>Peters, S. J. (2014, July 10). The bright vs. gifted comparison: A distraction from what matters. </a:t>
            </a:r>
            <a:r>
              <a:rPr lang="en-US" i="1" dirty="0" smtClean="0"/>
              <a:t>Creativity Post</a:t>
            </a:r>
            <a:r>
              <a:rPr lang="en-US" dirty="0" smtClean="0"/>
              <a:t>.  Retrieved from http://www.creativitypost.com/education/the_bright_vs._gifted_comparison_a_distraction_from_what_matters.</a:t>
            </a:r>
          </a:p>
          <a:p>
            <a:endParaRPr lang="en-US" dirty="0" smtClean="0"/>
          </a:p>
          <a:p>
            <a:r>
              <a:rPr lang="en-US" dirty="0" smtClean="0"/>
              <a:t>Robinson, N. M., &amp; Robinson, H. B. (1982). The optimal match: Devising the best compromise for the highly gifted student. In D. Feldman (Ed.), </a:t>
            </a:r>
            <a:r>
              <a:rPr lang="en-US" i="1" dirty="0" smtClean="0"/>
              <a:t>New directions for child development: Developmental approaches to giftedness and creativity</a:t>
            </a:r>
            <a:r>
              <a:rPr lang="en-US" dirty="0" smtClean="0"/>
              <a:t> (pp. 79-94). San Francisco, CA: </a:t>
            </a:r>
            <a:r>
              <a:rPr lang="en-US" dirty="0" err="1" smtClean="0"/>
              <a:t>Jossey</a:t>
            </a:r>
            <a:r>
              <a:rPr lang="en-US" dirty="0" smtClean="0"/>
              <a:t>-Bass.  </a:t>
            </a:r>
          </a:p>
          <a:p>
            <a:endParaRPr lang="en-US" dirty="0" smtClean="0"/>
          </a:p>
          <a:p>
            <a:r>
              <a:rPr lang="en-US" dirty="0" smtClean="0"/>
              <a:t>Szabos, J. (1989). Bright child, gifted learner. </a:t>
            </a:r>
            <a:r>
              <a:rPr lang="en-US" i="1" dirty="0" smtClean="0"/>
              <a:t>Challenge</a:t>
            </a:r>
            <a:r>
              <a:rPr lang="en-US" dirty="0" smtClean="0"/>
              <a:t>, 34. Good Apple.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http://www.ode.state.or.us/teachlearn/specialty/tag/r5brightchild.pdf (chart)</a:t>
            </a:r>
          </a:p>
          <a:p>
            <a:endParaRPr lang="en-US" dirty="0" smtClean="0"/>
          </a:p>
          <a:p>
            <a:r>
              <a:rPr lang="en-US" dirty="0" err="1" smtClean="0"/>
              <a:t>VanTassel-Baska</a:t>
            </a:r>
            <a:r>
              <a:rPr lang="en-US" dirty="0" smtClean="0"/>
              <a:t>, J. (2014). Matching curriculum, instruction, and assessment for the gifted. In J. A. </a:t>
            </a:r>
            <a:r>
              <a:rPr lang="en-US" dirty="0" err="1" smtClean="0"/>
              <a:t>Plucker</a:t>
            </a:r>
            <a:r>
              <a:rPr lang="en-US" dirty="0" smtClean="0"/>
              <a:t> &amp; C. M. Callahan (Eds.), </a:t>
            </a:r>
            <a:r>
              <a:rPr lang="en-US" i="1" dirty="0" smtClean="0"/>
              <a:t>Critical issues and practices in gifted education</a:t>
            </a:r>
            <a:r>
              <a:rPr lang="en-US" dirty="0" smtClean="0"/>
              <a:t> (pp. 377-385). Waco, TX: </a:t>
            </a:r>
            <a:r>
              <a:rPr lang="en-US" dirty="0" err="1" smtClean="0"/>
              <a:t>Prufrock</a:t>
            </a:r>
            <a:r>
              <a:rPr lang="en-US" dirty="0" smtClean="0"/>
              <a:t> Press.</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467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58875"/>
            <a:ext cx="4171950" cy="312896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Different cultures have different conceptions of what it means to be gifted. But in identifying children as gifted, we often use only our own conception, ignoring the cultural context in which the children grew up. Such identification is inadequate and fails to do justice to the richness of the world's cultures.” (Sternberg, 2006)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Taiwanese Chinese, their conception of intelligence may include interpersonal and intrapersonal skills or self-understanding (Sternberg, 2006). Achievement motivation in East Asian contexts reveal an emphasis of effort over ability as compared to Western contexts, which typically focus more on the individual’s ability. In Korea, there is a saying </a:t>
            </a:r>
            <a:r>
              <a:rPr lang="en-US" sz="1200" kern="1200" dirty="0" err="1" smtClean="0">
                <a:solidFill>
                  <a:schemeClr val="tx1"/>
                </a:solidFill>
                <a:effectLst/>
                <a:latin typeface="+mn-lt"/>
                <a:ea typeface="+mn-ea"/>
                <a:cs typeface="+mn-cs"/>
              </a:rPr>
              <a:t>sugohaseyo</a:t>
            </a:r>
            <a:r>
              <a:rPr lang="en-US" sz="1200" kern="1200" dirty="0" smtClean="0">
                <a:solidFill>
                  <a:schemeClr val="tx1"/>
                </a:solidFill>
                <a:effectLst/>
                <a:latin typeface="+mn-lt"/>
                <a:ea typeface="+mn-ea"/>
                <a:cs typeface="+mn-cs"/>
              </a:rPr>
              <a:t>, which translates to keep working hard. It is often used in educational and work contexts. Encapsulated in this phrase is the idea that one can always work harder (Chung, 2015).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Australia and New Zealand, there is a strong emphasis on egalitarianism, which stems from a history of settlement by “English freemen and convicts.” This has created a “culture of resentment towards successful individuals” and high achievers or “tall poppies.”  These high achievers are then “’cut down to size’ by those who are less successful in order to ‘normalize them.’” (O’Neill, Calder, &amp; Allen, 2014).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Black American culture, “Acting White is a term frequently used by Black students in a derogatory manner to point out and attack another Black students’ connection with perceived White students’ values, norms, beliefs, attitudes, styles, and preferences” (p. 178)  Black students were deemed ‘acting white’ if they obtained good grades, were deemed smart, or participated in advanced and honors courses (Grantham &amp; Biddle, 2014).</a:t>
            </a:r>
          </a:p>
          <a:p>
            <a:endParaRPr lang="en-US" b="1" dirty="0"/>
          </a:p>
          <a:p>
            <a:r>
              <a:rPr lang="en-US" b="1" dirty="0" smtClean="0"/>
              <a:t>Emphasize</a:t>
            </a:r>
            <a:r>
              <a:rPr lang="en-US" b="1" baseline="0" dirty="0" smtClean="0"/>
              <a:t> g</a:t>
            </a:r>
            <a:r>
              <a:rPr lang="en-US" b="1" dirty="0" smtClean="0"/>
              <a:t>iftedness </a:t>
            </a:r>
            <a:r>
              <a:rPr lang="en-US" b="1" dirty="0"/>
              <a:t>as social construct (Borland, 2005).  </a:t>
            </a:r>
            <a:endParaRPr lang="en-US" dirty="0"/>
          </a:p>
          <a:p>
            <a:endParaRPr lang="en-US" b="1" dirty="0"/>
          </a:p>
          <a:p>
            <a:r>
              <a:rPr lang="en-US" b="1" dirty="0" smtClean="0"/>
              <a:t>References/Readings: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Borland, J. H. (2005). Gifted education without gifted children: The case for no conception of giftedness. In R. J. Sternberg &amp; J. E. Davidson (Eds.), </a:t>
            </a:r>
            <a:r>
              <a:rPr lang="en-US" i="1" dirty="0" smtClean="0"/>
              <a:t>Conceptions of giftedness</a:t>
            </a:r>
            <a:r>
              <a:rPr lang="en-US" dirty="0" smtClean="0"/>
              <a:t> (pp. 1-19). New York, NY: Cambridge University Press.</a:t>
            </a:r>
          </a:p>
          <a:p>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Chung, R. U. (2015). </a:t>
            </a:r>
            <a:r>
              <a:rPr lang="en-US" sz="1200" i="1" kern="1200" dirty="0" smtClean="0">
                <a:solidFill>
                  <a:schemeClr val="tx1"/>
                </a:solidFill>
                <a:effectLst/>
                <a:latin typeface="+mn-lt"/>
                <a:ea typeface="+mn-ea"/>
                <a:cs typeface="+mn-cs"/>
              </a:rPr>
              <a:t>Parental expectations for Asian American men who entered college early: Influences on their academic, career, and interpersonal decision-making</a:t>
            </a:r>
            <a:r>
              <a:rPr lang="en-US" sz="1200" kern="1200" dirty="0" smtClean="0">
                <a:solidFill>
                  <a:schemeClr val="tx1"/>
                </a:solidFill>
                <a:effectLst/>
                <a:latin typeface="+mn-lt"/>
                <a:ea typeface="+mn-ea"/>
                <a:cs typeface="+mn-cs"/>
              </a:rPr>
              <a:t> (Unpublished doctoral dissertation). University of Washington, Seattle.</a:t>
            </a:r>
          </a:p>
          <a:p>
            <a:endParaRPr lang="en-US" i="1" dirty="0" smtClean="0"/>
          </a:p>
          <a:p>
            <a:r>
              <a:rPr lang="en-US" i="0" dirty="0" smtClean="0"/>
              <a:t>Grantham, T. C., &amp; Biddle, W. H. (2014). From bystander to </a:t>
            </a:r>
            <a:r>
              <a:rPr lang="en-US" i="0" dirty="0" err="1" smtClean="0"/>
              <a:t>upstander</a:t>
            </a:r>
            <a:r>
              <a:rPr lang="en-US" i="0" dirty="0" smtClean="0"/>
              <a:t> teacher for gifted black students accused of acting white. </a:t>
            </a:r>
            <a:r>
              <a:rPr lang="en-US" i="1" dirty="0" smtClean="0"/>
              <a:t>Gifted Child Today,</a:t>
            </a:r>
            <a:r>
              <a:rPr lang="en-US" i="1" baseline="0" dirty="0" smtClean="0"/>
              <a:t> 37 (3)</a:t>
            </a:r>
            <a:r>
              <a:rPr lang="en-US" i="0" baseline="0" dirty="0" smtClean="0"/>
              <a:t>, 178-187.</a:t>
            </a:r>
            <a:r>
              <a:rPr lang="en-US" i="0" dirty="0" smtClean="0"/>
              <a:t> </a:t>
            </a:r>
            <a:r>
              <a:rPr lang="en-US" i="1" dirty="0" smtClean="0"/>
              <a:t>  </a:t>
            </a:r>
          </a:p>
          <a:p>
            <a:endParaRPr lang="en-US" i="1" dirty="0" smtClean="0"/>
          </a:p>
          <a:p>
            <a:r>
              <a:rPr lang="en-US" baseline="0" dirty="0" smtClean="0"/>
              <a:t>O’Neill, M., Calder, A., &amp; Allen, B. (2014). Tall poppies: Bullying behaviors faced by Australian high-performance school-age athletes. </a:t>
            </a:r>
            <a:r>
              <a:rPr lang="en-US" i="1" baseline="0" dirty="0" smtClean="0"/>
              <a:t>Journal of School Violence, 13</a:t>
            </a:r>
            <a:r>
              <a:rPr lang="en-US" i="0" baseline="0" dirty="0" smtClean="0"/>
              <a:t>, 210-227.</a:t>
            </a:r>
          </a:p>
          <a:p>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Sternberg (2007). Cultural concepts of giftedness. </a:t>
            </a:r>
            <a:r>
              <a:rPr lang="en-US" i="1" dirty="0" err="1" smtClean="0"/>
              <a:t>Roeper</a:t>
            </a:r>
            <a:r>
              <a:rPr lang="en-US" i="1" dirty="0" smtClean="0"/>
              <a:t> Review, 29,</a:t>
            </a:r>
            <a:r>
              <a:rPr lang="en-US" i="1" baseline="0" dirty="0" smtClean="0"/>
              <a:t> </a:t>
            </a:r>
            <a:r>
              <a:rPr lang="en-US" i="0" baseline="0" dirty="0" smtClean="0"/>
              <a:t>160-165.</a:t>
            </a:r>
            <a:endParaRPr lang="en-US" i="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2974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2/2/2017</a:t>
            </a:fld>
            <a:endParaRPr lang="en-US" dirty="0"/>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203159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A09-0B55-4CD1-A2F5-9AE0900A4AE6}" type="datetime1">
              <a:rPr lang="en-US" smtClean="0"/>
              <a:t>2/2/2017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87309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2/2/2017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34152097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2/2/2017</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9289424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2/2/2017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1197541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FCF3A-D5E5-4E77-82EB-3BE54CCC1982}" type="datetime1">
              <a:rPr lang="en-US" smtClean="0"/>
              <a:t>2/2/2017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7614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A4AFA2-E8B8-4229-A062-78E018143526}" type="datetime1">
              <a:rPr lang="en-US" smtClean="0"/>
              <a:t>2/2/2017</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24986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63942-21BD-49A6-AEBE-10DDB08256F3}" type="datetime1">
              <a:rPr lang="en-US" smtClean="0"/>
              <a:t>2/2/2017</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9813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2/2/2017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27197817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dirty="0" smtClean="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endParaRPr lang="en-US" sz="2700" dirty="0">
              <a:solidFill>
                <a:schemeClr val="bg2"/>
              </a:solidFill>
              <a:effectLst>
                <a:glow rad="254000">
                  <a:schemeClr val="bg1">
                    <a:alpha val="30000"/>
                  </a:schemeClr>
                </a:glow>
              </a:effectLst>
            </a:endParaRPr>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2/2/2017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84869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C529A53-E9EE-46AD-9FD5-78FB423C0D94}" type="datetime1">
              <a:rPr lang="en-US" smtClean="0"/>
              <a:t>2/2/2017</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dirty="0" smtClean="0"/>
              <a:t>OFFICE OF SUPERINTENDENT OF PUBLIC INSTRUCTION</a:t>
            </a:r>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11" name="Oval 10"/>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42036174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2/2/2017</a:t>
            </a:fld>
            <a:endParaRPr lang="en-US" dirty="0"/>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823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apps.leg.wa.gov/RCW/default.aspx?cite=28A.6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apps.leg.wa.gov/RCW/default.aspx?cite=28A.64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Paradigm Shift</a:t>
            </a:r>
            <a:endParaRPr lang="en-US" dirty="0"/>
          </a:p>
        </p:txBody>
      </p:sp>
      <p:sp>
        <p:nvSpPr>
          <p:cNvPr id="3" name="Content Placeholder 2"/>
          <p:cNvSpPr>
            <a:spLocks noGrp="1"/>
          </p:cNvSpPr>
          <p:nvPr>
            <p:ph idx="1"/>
          </p:nvPr>
        </p:nvSpPr>
        <p:spPr>
          <a:xfrm>
            <a:off x="4519354" y="1795414"/>
            <a:ext cx="3890010" cy="3616603"/>
          </a:xfrm>
        </p:spPr>
        <p:txBody>
          <a:bodyPr>
            <a:normAutofit lnSpcReduction="10000"/>
          </a:bodyPr>
          <a:lstStyle/>
          <a:p>
            <a:r>
              <a:rPr lang="en-US" sz="2600" i="1" dirty="0">
                <a:latin typeface="+mj-lt"/>
                <a:cs typeface="Times New Roman" panose="02020603050405020304" pitchFamily="18" charset="0"/>
              </a:rPr>
              <a:t>Best practices involve a fair and equitable referral process which requires a </a:t>
            </a:r>
            <a:r>
              <a:rPr lang="en-US" sz="2600" i="1" dirty="0">
                <a:solidFill>
                  <a:srgbClr val="FF0000"/>
                </a:solidFill>
                <a:latin typeface="+mj-lt"/>
                <a:cs typeface="Times New Roman" panose="02020603050405020304" pitchFamily="18" charset="0"/>
              </a:rPr>
              <a:t>paradigm shift.  </a:t>
            </a:r>
            <a:r>
              <a:rPr lang="en-US" sz="2600" i="1" dirty="0">
                <a:latin typeface="+mj-lt"/>
                <a:cs typeface="Times New Roman" panose="02020603050405020304" pitchFamily="18" charset="0"/>
              </a:rPr>
              <a:t>Rather than identifying and remediating weaknesses in students, we shift our focus to </a:t>
            </a:r>
            <a:r>
              <a:rPr lang="en-US" sz="2600" i="1" dirty="0">
                <a:solidFill>
                  <a:srgbClr val="FF0000"/>
                </a:solidFill>
                <a:latin typeface="+mj-lt"/>
                <a:cs typeface="Times New Roman" panose="02020603050405020304" pitchFamily="18" charset="0"/>
              </a:rPr>
              <a:t>identifying strengths </a:t>
            </a:r>
            <a:r>
              <a:rPr lang="en-US" sz="2600" i="1" dirty="0">
                <a:latin typeface="+mj-lt"/>
                <a:cs typeface="Times New Roman" panose="02020603050405020304" pitchFamily="18" charset="0"/>
              </a:rPr>
              <a:t>and examining giftedness through </a:t>
            </a:r>
            <a:r>
              <a:rPr lang="en-US" sz="2600" i="1" dirty="0">
                <a:solidFill>
                  <a:srgbClr val="FF0000"/>
                </a:solidFill>
                <a:latin typeface="+mj-lt"/>
                <a:cs typeface="Times New Roman" panose="02020603050405020304" pitchFamily="18" charset="0"/>
              </a:rPr>
              <a:t>multiple lenses</a:t>
            </a:r>
            <a:endParaRPr lang="en-US" sz="2600" i="1" dirty="0">
              <a:latin typeface="+mj-lt"/>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6714" y="2295929"/>
            <a:ext cx="3592116" cy="2095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7876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Assignment 2: Reflection – Conceptions of Giftedness</a:t>
            </a:r>
            <a:endParaRPr lang="en-US"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600" dirty="0">
                <a:latin typeface="+mj-lt"/>
                <a:cs typeface="Times New Roman" panose="02020603050405020304" pitchFamily="18" charset="0"/>
              </a:rPr>
              <a:t>Reflect on </a:t>
            </a:r>
            <a:r>
              <a:rPr lang="en-US" sz="2600" dirty="0" smtClean="0">
                <a:latin typeface="+mj-lt"/>
                <a:cs typeface="Times New Roman" panose="02020603050405020304" pitchFamily="18" charset="0"/>
              </a:rPr>
              <a:t>your personal conception of who would benefit from highly capable services. Take </a:t>
            </a:r>
            <a:r>
              <a:rPr lang="en-US" sz="2600" dirty="0">
                <a:latin typeface="+mj-lt"/>
                <a:cs typeface="Times New Roman" panose="02020603050405020304" pitchFamily="18" charset="0"/>
              </a:rPr>
              <a:t>a minute to </a:t>
            </a:r>
            <a:r>
              <a:rPr lang="en-US" sz="2600" dirty="0" smtClean="0">
                <a:latin typeface="+mj-lt"/>
                <a:cs typeface="Times New Roman" panose="02020603050405020304" pitchFamily="18" charset="0"/>
              </a:rPr>
              <a:t>write or visually represent this.  </a:t>
            </a:r>
          </a:p>
          <a:p>
            <a:pPr marL="514350" indent="-514350">
              <a:buFont typeface="+mj-lt"/>
              <a:buAutoNum type="arabicPeriod"/>
            </a:pPr>
            <a:r>
              <a:rPr lang="en-US" sz="2600" dirty="0" smtClean="0">
                <a:latin typeface="+mj-lt"/>
                <a:cs typeface="Times New Roman" panose="02020603050405020304" pitchFamily="18" charset="0"/>
              </a:rPr>
              <a:t>How is the personal conception challenged by what you have just learned about the impact of diversity  on conceptions of giftedness? </a:t>
            </a:r>
          </a:p>
          <a:p>
            <a:pPr marL="514350" indent="-514350">
              <a:buFont typeface="+mj-lt"/>
              <a:buAutoNum type="arabicPeriod"/>
            </a:pPr>
            <a:r>
              <a:rPr lang="en-US" sz="2600" dirty="0" smtClean="0">
                <a:latin typeface="+mj-lt"/>
                <a:cs typeface="Times New Roman" panose="02020603050405020304" pitchFamily="18" charset="0"/>
              </a:rPr>
              <a:t>How does your program serve students </a:t>
            </a:r>
            <a:r>
              <a:rPr lang="en-US" sz="2600" dirty="0" smtClean="0">
                <a:latin typeface="+mj-lt"/>
              </a:rPr>
              <a:t>“</a:t>
            </a:r>
            <a:r>
              <a:rPr lang="en-US" sz="2600" dirty="0">
                <a:latin typeface="+mj-lt"/>
              </a:rPr>
              <a:t>who </a:t>
            </a:r>
            <a:r>
              <a:rPr lang="en-US" sz="2600" dirty="0" smtClean="0">
                <a:latin typeface="+mj-lt"/>
              </a:rPr>
              <a:t>perform” and students who “show potential?” </a:t>
            </a:r>
            <a:endParaRPr lang="en-US" sz="2600" dirty="0">
              <a:latin typeface="+mj-lt"/>
              <a:cs typeface="Times New Roman" panose="02020603050405020304" pitchFamily="18" charset="0"/>
            </a:endParaRPr>
          </a:p>
        </p:txBody>
      </p:sp>
    </p:spTree>
    <p:extLst>
      <p:ext uri="{BB962C8B-B14F-4D97-AF65-F5344CB8AC3E}">
        <p14:creationId xmlns:p14="http://schemas.microsoft.com/office/powerpoint/2010/main" val="60488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Deficit Thinking to Dynamic Thinking</a:t>
            </a:r>
            <a:endParaRPr lang="en-US" dirty="0"/>
          </a:p>
        </p:txBody>
      </p:sp>
      <p:sp>
        <p:nvSpPr>
          <p:cNvPr id="3" name="Content Placeholder 2"/>
          <p:cNvSpPr>
            <a:spLocks noGrp="1"/>
          </p:cNvSpPr>
          <p:nvPr>
            <p:ph idx="1"/>
          </p:nvPr>
        </p:nvSpPr>
        <p:spPr/>
        <p:txBody>
          <a:bodyPr>
            <a:normAutofit lnSpcReduction="10000"/>
          </a:bodyPr>
          <a:lstStyle/>
          <a:p>
            <a:pPr marL="274320" indent="-274320">
              <a:buFont typeface="Arial" panose="020B0604020202020204" pitchFamily="34" charset="0"/>
              <a:buChar char="•"/>
            </a:pPr>
            <a:r>
              <a:rPr lang="en-US" sz="2800" b="1" dirty="0" smtClean="0"/>
              <a:t>Intelligence</a:t>
            </a:r>
            <a:r>
              <a:rPr lang="en-US" sz="2800" dirty="0" smtClean="0"/>
              <a:t> – Measure using multiple intelligences and areas of strength.</a:t>
            </a:r>
            <a:endParaRPr lang="en-US" sz="2800" b="1" dirty="0" smtClean="0"/>
          </a:p>
          <a:p>
            <a:pPr marL="274320" indent="-274320">
              <a:buFont typeface="Arial" panose="020B0604020202020204" pitchFamily="34" charset="0"/>
              <a:buChar char="•"/>
            </a:pPr>
            <a:r>
              <a:rPr lang="en-US" sz="2800" b="1" dirty="0" smtClean="0"/>
              <a:t>Testing &amp; Assessment</a:t>
            </a:r>
            <a:r>
              <a:rPr lang="en-US" sz="2800" dirty="0" smtClean="0"/>
              <a:t> – Use multiple criteria and holistic understanding of child.</a:t>
            </a:r>
            <a:endParaRPr lang="en-US" sz="2800" b="1" dirty="0" smtClean="0"/>
          </a:p>
          <a:p>
            <a:pPr marL="274320" indent="-274320">
              <a:buFont typeface="Arial" panose="020B0604020202020204" pitchFamily="34" charset="0"/>
              <a:buChar char="•"/>
            </a:pPr>
            <a:r>
              <a:rPr lang="en-US" sz="2800" b="1" dirty="0" smtClean="0"/>
              <a:t>Communication/Relationships with Diverse Families &amp; Communities</a:t>
            </a:r>
            <a:r>
              <a:rPr lang="en-US" sz="2800" dirty="0" smtClean="0"/>
              <a:t> – Proactively build relationships with families &amp; communities.</a:t>
            </a:r>
            <a:endParaRPr lang="en-US" sz="2800" b="1" dirty="0" smtClean="0"/>
          </a:p>
          <a:p>
            <a:pPr marL="274320" indent="-274320">
              <a:buFont typeface="Arial" panose="020B0604020202020204" pitchFamily="34" charset="0"/>
              <a:buChar char="•"/>
            </a:pPr>
            <a:r>
              <a:rPr lang="en-US" sz="2800" b="1" dirty="0" smtClean="0"/>
              <a:t>Policies and Practices </a:t>
            </a:r>
            <a:r>
              <a:rPr lang="en-US" sz="2800" dirty="0" smtClean="0"/>
              <a:t>– Professional development for identification, consider universal screening.</a:t>
            </a:r>
            <a:endParaRPr lang="en-US" sz="2800" b="1" dirty="0"/>
          </a:p>
        </p:txBody>
      </p:sp>
      <p:sp>
        <p:nvSpPr>
          <p:cNvPr id="4" name="Date Placeholder 3"/>
          <p:cNvSpPr>
            <a:spLocks noGrp="1"/>
          </p:cNvSpPr>
          <p:nvPr>
            <p:ph type="dt" sz="half" idx="10"/>
          </p:nvPr>
        </p:nvSpPr>
        <p:spPr/>
        <p:txBody>
          <a:bodyPr/>
          <a:lstStyle/>
          <a:p>
            <a:fld id="{F702B7ED-B104-40F3-ADEA-4532734BE1FC}" type="datetime1">
              <a:rPr lang="en-US" smtClean="0"/>
              <a:t>2/2/2017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200138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Funds of Knowledge</a:t>
            </a:r>
            <a:endParaRPr lang="en-US" i="1"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503" t="19150" r="13473"/>
          <a:stretch/>
        </p:blipFill>
        <p:spPr>
          <a:xfrm>
            <a:off x="2219795" y="1995810"/>
            <a:ext cx="4750130" cy="3619033"/>
          </a:xfrm>
          <a:prstGeom prst="rect">
            <a:avLst/>
          </a:prstGeom>
        </p:spPr>
      </p:pic>
    </p:spTree>
    <p:extLst>
      <p:ext uri="{BB962C8B-B14F-4D97-AF65-F5344CB8AC3E}">
        <p14:creationId xmlns:p14="http://schemas.microsoft.com/office/powerpoint/2010/main" val="272921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Competency</a:t>
            </a:r>
            <a:endParaRPr lang="en-US" dirty="0"/>
          </a:p>
        </p:txBody>
      </p:sp>
      <p:sp>
        <p:nvSpPr>
          <p:cNvPr id="3" name="Content Placeholder 2"/>
          <p:cNvSpPr>
            <a:spLocks noGrp="1"/>
          </p:cNvSpPr>
          <p:nvPr>
            <p:ph idx="1"/>
          </p:nvPr>
        </p:nvSpPr>
        <p:spPr/>
        <p:txBody>
          <a:bodyPr>
            <a:noAutofit/>
          </a:bodyPr>
          <a:lstStyle/>
          <a:p>
            <a:pPr marL="274320" indent="-274320">
              <a:buFont typeface="Arial" panose="020B0604020202020204" pitchFamily="34" charset="0"/>
              <a:buChar char="•"/>
            </a:pPr>
            <a:r>
              <a:rPr lang="en-US" sz="3000" dirty="0" smtClean="0"/>
              <a:t>Valuing Diversity</a:t>
            </a:r>
          </a:p>
          <a:p>
            <a:pPr marL="274320" indent="-274320">
              <a:buFont typeface="Arial" panose="020B0604020202020204" pitchFamily="34" charset="0"/>
              <a:buChar char="•"/>
            </a:pPr>
            <a:r>
              <a:rPr lang="en-US" sz="3000" dirty="0" smtClean="0"/>
              <a:t>Being Culturally Self-Aware</a:t>
            </a:r>
          </a:p>
          <a:p>
            <a:pPr marL="274320" indent="-274320">
              <a:buFont typeface="Arial" panose="020B0604020202020204" pitchFamily="34" charset="0"/>
              <a:buChar char="•"/>
            </a:pPr>
            <a:r>
              <a:rPr lang="en-US" sz="3000" dirty="0" smtClean="0"/>
              <a:t>Dynamics of Difference</a:t>
            </a:r>
          </a:p>
          <a:p>
            <a:pPr marL="274320" indent="-274320">
              <a:buFont typeface="Arial" panose="020B0604020202020204" pitchFamily="34" charset="0"/>
              <a:buChar char="•"/>
            </a:pPr>
            <a:r>
              <a:rPr lang="en-US" sz="3000" dirty="0" smtClean="0"/>
              <a:t>Knowledge of Students’ Culture</a:t>
            </a:r>
          </a:p>
          <a:p>
            <a:pPr marL="274320" indent="-274320">
              <a:buFont typeface="Arial" panose="020B0604020202020204" pitchFamily="34" charset="0"/>
              <a:buChar char="•"/>
            </a:pPr>
            <a:r>
              <a:rPr lang="en-US" sz="3000" dirty="0" smtClean="0"/>
              <a:t>Institutionalizing Cultural Knowledge and Adapting to Diversity</a:t>
            </a:r>
          </a:p>
          <a:p>
            <a:pPr marL="274320" indent="-274320"/>
            <a:r>
              <a:rPr lang="en-US" sz="3000" dirty="0" smtClean="0"/>
              <a:t>(Diller &amp; </a:t>
            </a:r>
            <a:r>
              <a:rPr lang="en-US" sz="3000" dirty="0" err="1" smtClean="0"/>
              <a:t>Moule</a:t>
            </a:r>
            <a:r>
              <a:rPr lang="en-US" sz="3000" dirty="0" smtClean="0"/>
              <a:t>, 2005)</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6324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Culturally Responsive Teaching</a:t>
            </a:r>
            <a:endParaRPr lang="en-US" dirty="0"/>
          </a:p>
        </p:txBody>
      </p:sp>
      <p:sp>
        <p:nvSpPr>
          <p:cNvPr id="3" name="Content Placeholder 2"/>
          <p:cNvSpPr>
            <a:spLocks noGrp="1"/>
          </p:cNvSpPr>
          <p:nvPr>
            <p:ph idx="1"/>
          </p:nvPr>
        </p:nvSpPr>
        <p:spPr>
          <a:xfrm>
            <a:off x="5215466" y="1867801"/>
            <a:ext cx="3657601" cy="3616603"/>
          </a:xfrm>
        </p:spPr>
        <p:txBody>
          <a:bodyPr>
            <a:normAutofit/>
          </a:bodyPr>
          <a:lstStyle/>
          <a:p>
            <a:r>
              <a:rPr lang="en-US" sz="2500" dirty="0" smtClean="0">
                <a:solidFill>
                  <a:schemeClr val="tx1"/>
                </a:solidFill>
              </a:rPr>
              <a:t>“…using </a:t>
            </a:r>
            <a:r>
              <a:rPr lang="en-US" sz="2500" dirty="0">
                <a:solidFill>
                  <a:schemeClr val="tx1"/>
                </a:solidFill>
              </a:rPr>
              <a:t>the cultural knowledge, prior experiences, frames of reference, and performance styles of ethnically diverse students to make learning encounters more relevant to and effective for them” (Gay, 2010, p.31)</a:t>
            </a:r>
          </a:p>
          <a:p>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26" name="Picture 2" descr="Elementary classroom setting.  Focus on teacher and chalkboard."/>
          <p:cNvPicPr>
            <a:picLocks noChangeAspect="1" noChangeArrowheads="1"/>
          </p:cNvPicPr>
          <p:nvPr/>
        </p:nvPicPr>
        <p:blipFill rotWithShape="1">
          <a:blip r:embed="rId3">
            <a:extLst>
              <a:ext uri="{28A0092B-C50C-407E-A947-70E740481C1C}">
                <a14:useLocalDpi xmlns:a14="http://schemas.microsoft.com/office/drawing/2010/main" val="0"/>
              </a:ext>
            </a:extLst>
          </a:blip>
          <a:srcRect l="9473" r="952" b="10033"/>
          <a:stretch/>
        </p:blipFill>
        <p:spPr bwMode="auto">
          <a:xfrm>
            <a:off x="653627" y="1889866"/>
            <a:ext cx="4392507" cy="29293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1455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Times New Roman" panose="02020603050405020304" pitchFamily="18" charset="0"/>
              </a:rPr>
              <a:t>Terms and Definitions</a:t>
            </a:r>
            <a:endParaRPr lang="en-US" dirty="0">
              <a:cs typeface="Times New Roman" panose="02020603050405020304" pitchFamily="18" charset="0"/>
            </a:endParaRPr>
          </a:p>
        </p:txBody>
      </p:sp>
      <p:sp>
        <p:nvSpPr>
          <p:cNvPr id="3" name="Content Placeholder 2"/>
          <p:cNvSpPr>
            <a:spLocks noGrp="1"/>
          </p:cNvSpPr>
          <p:nvPr>
            <p:ph idx="1"/>
          </p:nvPr>
        </p:nvSpPr>
        <p:spPr>
          <a:xfrm>
            <a:off x="956310" y="2150537"/>
            <a:ext cx="7543800" cy="3616603"/>
          </a:xfrm>
        </p:spPr>
        <p:txBody>
          <a:bodyPr>
            <a:normAutofit/>
          </a:bodyPr>
          <a:lstStyle/>
          <a:p>
            <a:pPr marL="0" indent="0">
              <a:buNone/>
            </a:pPr>
            <a:r>
              <a:rPr lang="en-US" sz="2600" dirty="0" smtClean="0">
                <a:latin typeface="+mj-lt"/>
                <a:cs typeface="Times New Roman" panose="02020603050405020304" pitchFamily="18" charset="0"/>
              </a:rPr>
              <a:t>Federal Definition</a:t>
            </a:r>
          </a:p>
          <a:p>
            <a:pPr marL="0" indent="0">
              <a:buNone/>
            </a:pPr>
            <a:r>
              <a:rPr lang="en-US" sz="2600" dirty="0" smtClean="0">
                <a:latin typeface="+mj-lt"/>
                <a:cs typeface="Times New Roman" panose="02020603050405020304" pitchFamily="18" charset="0"/>
              </a:rPr>
              <a:t>State Definitions</a:t>
            </a:r>
            <a:endParaRPr lang="en-US" sz="2600" dirty="0">
              <a:latin typeface="+mj-lt"/>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232" y="3255041"/>
            <a:ext cx="3385628" cy="2124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091" y="3255040"/>
            <a:ext cx="3164787" cy="2124481"/>
          </a:xfrm>
          <a:prstGeom prst="rect">
            <a:avLst/>
          </a:prstGeom>
        </p:spPr>
      </p:pic>
    </p:spTree>
    <p:extLst>
      <p:ext uri="{BB962C8B-B14F-4D97-AF65-F5344CB8AC3E}">
        <p14:creationId xmlns:p14="http://schemas.microsoft.com/office/powerpoint/2010/main" val="1269663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2888" y="-156624"/>
            <a:ext cx="8592853" cy="1753642"/>
          </a:xfrm>
        </p:spPr>
        <p:txBody>
          <a:bodyPr>
            <a:noAutofit/>
          </a:bodyPr>
          <a:lstStyle/>
          <a:p>
            <a:r>
              <a:rPr lang="en-US" dirty="0">
                <a:ea typeface="ＭＳ Ｐゴシック" charset="0"/>
                <a:cs typeface="Times New Roman"/>
              </a:rPr>
              <a:t>Washington State </a:t>
            </a:r>
            <a:r>
              <a:rPr lang="en-US" dirty="0" smtClean="0">
                <a:ea typeface="ＭＳ Ｐゴシック" charset="0"/>
                <a:cs typeface="Times New Roman"/>
              </a:rPr>
              <a:t>Definition:</a:t>
            </a:r>
            <a:br>
              <a:rPr lang="en-US" dirty="0" smtClean="0">
                <a:ea typeface="ＭＳ Ｐゴシック" charset="0"/>
                <a:cs typeface="Times New Roman"/>
              </a:rPr>
            </a:br>
            <a:r>
              <a:rPr lang="en-US" dirty="0" smtClean="0">
                <a:ea typeface="ＭＳ Ｐゴシック" charset="0"/>
                <a:cs typeface="Times New Roman"/>
              </a:rPr>
              <a:t> </a:t>
            </a:r>
            <a:r>
              <a:rPr lang="en-US" dirty="0">
                <a:ea typeface="ＭＳ Ｐゴシック" charset="0"/>
                <a:cs typeface="Times New Roman"/>
              </a:rPr>
              <a:t>Students Who are Highly Capable</a:t>
            </a:r>
          </a:p>
        </p:txBody>
      </p:sp>
      <p:sp>
        <p:nvSpPr>
          <p:cNvPr id="3" name="Content Placeholder 2"/>
          <p:cNvSpPr>
            <a:spLocks noGrp="1"/>
          </p:cNvSpPr>
          <p:nvPr>
            <p:ph idx="1"/>
          </p:nvPr>
        </p:nvSpPr>
        <p:spPr>
          <a:xfrm>
            <a:off x="388029" y="1848734"/>
            <a:ext cx="8367712" cy="4297363"/>
          </a:xfrm>
        </p:spPr>
        <p:txBody>
          <a:bodyPr>
            <a:normAutofit/>
          </a:bodyPr>
          <a:lstStyle/>
          <a:p>
            <a:pPr marL="0" indent="0">
              <a:buFont typeface="Arial" charset="0"/>
              <a:buNone/>
            </a:pPr>
            <a:r>
              <a:rPr lang="en-US" sz="2600" dirty="0" smtClean="0">
                <a:latin typeface="+mj-lt"/>
                <a:ea typeface="ＭＳ Ｐゴシック" charset="0"/>
                <a:cs typeface="Times New Roman"/>
              </a:rPr>
              <a:t>Highly capable </a:t>
            </a:r>
            <a:r>
              <a:rPr lang="en-US" sz="2600" dirty="0">
                <a:latin typeface="+mj-lt"/>
                <a:ea typeface="ＭＳ Ｐゴシック" charset="0"/>
                <a:cs typeface="Times New Roman"/>
              </a:rPr>
              <a:t>students are students </a:t>
            </a:r>
            <a:r>
              <a:rPr lang="en-US" sz="2600" dirty="0">
                <a:solidFill>
                  <a:srgbClr val="FF0000"/>
                </a:solidFill>
                <a:latin typeface="+mj-lt"/>
                <a:ea typeface="ＭＳ Ｐゴシック" charset="0"/>
                <a:cs typeface="Times New Roman"/>
              </a:rPr>
              <a:t>who perform or show potential </a:t>
            </a:r>
            <a:r>
              <a:rPr lang="en-US" sz="2600" dirty="0">
                <a:latin typeface="+mj-lt"/>
                <a:ea typeface="ＭＳ Ｐゴシック" charset="0"/>
                <a:cs typeface="Times New Roman"/>
              </a:rPr>
              <a:t>for performing at significantly advanced academic levels when compared with others of their age, experiences, or environments.  Outstanding abilities are seen within students</a:t>
            </a:r>
            <a:r>
              <a:rPr lang="ja-JP" altLang="en-US" sz="2600" dirty="0">
                <a:latin typeface="+mj-lt"/>
                <a:ea typeface="ＭＳ Ｐゴシック" charset="0"/>
                <a:cs typeface="Times New Roman"/>
              </a:rPr>
              <a:t>’</a:t>
            </a:r>
            <a:r>
              <a:rPr lang="en-US" sz="2600" dirty="0">
                <a:latin typeface="+mj-lt"/>
                <a:ea typeface="ＭＳ Ｐゴシック" charset="0"/>
                <a:cs typeface="Times New Roman"/>
              </a:rPr>
              <a:t> </a:t>
            </a:r>
            <a:r>
              <a:rPr lang="en-US" sz="2600" dirty="0">
                <a:solidFill>
                  <a:srgbClr val="FF0000"/>
                </a:solidFill>
                <a:latin typeface="+mj-lt"/>
                <a:ea typeface="ＭＳ Ｐゴシック" charset="0"/>
                <a:cs typeface="Times New Roman"/>
              </a:rPr>
              <a:t>general intellectual aptitudes, specific academic abilities, and/or creative productivities within a specific domain</a:t>
            </a:r>
            <a:r>
              <a:rPr lang="en-US" sz="2600" dirty="0">
                <a:latin typeface="+mj-lt"/>
                <a:ea typeface="ＭＳ Ｐゴシック" charset="0"/>
                <a:cs typeface="Times New Roman"/>
              </a:rPr>
              <a:t>. These students are present not only in the general populace, but are present within all protected classes according to chapters </a:t>
            </a:r>
            <a:r>
              <a:rPr lang="en-US" sz="2600" u="sng" dirty="0">
                <a:latin typeface="+mj-lt"/>
                <a:ea typeface="ＭＳ Ｐゴシック" charset="0"/>
                <a:cs typeface="Times New Roman"/>
                <a:hlinkClick r:id="rId3"/>
              </a:rPr>
              <a:t>28A.640</a:t>
            </a:r>
            <a:r>
              <a:rPr lang="en-US" sz="2600" dirty="0">
                <a:latin typeface="+mj-lt"/>
                <a:ea typeface="ＭＳ Ｐゴシック" charset="0"/>
                <a:cs typeface="Times New Roman"/>
              </a:rPr>
              <a:t> and </a:t>
            </a:r>
            <a:r>
              <a:rPr lang="en-US" sz="2600" u="sng" dirty="0">
                <a:latin typeface="+mj-lt"/>
                <a:ea typeface="ＭＳ Ｐゴシック" charset="0"/>
                <a:cs typeface="Times New Roman"/>
                <a:hlinkClick r:id="rId4"/>
              </a:rPr>
              <a:t>28A.642</a:t>
            </a:r>
            <a:r>
              <a:rPr lang="en-US" sz="2600" dirty="0">
                <a:latin typeface="+mj-lt"/>
                <a:ea typeface="ＭＳ Ｐゴシック" charset="0"/>
                <a:cs typeface="Times New Roman"/>
              </a:rPr>
              <a:t> RCW.</a:t>
            </a:r>
          </a:p>
          <a:p>
            <a:pPr marL="0" indent="0" algn="r">
              <a:buFont typeface="Arial" charset="0"/>
              <a:buNone/>
            </a:pPr>
            <a:r>
              <a:rPr lang="en-US" sz="2600" b="1" dirty="0">
                <a:latin typeface="+mj-lt"/>
                <a:ea typeface="ＭＳ Ｐゴシック" charset="0"/>
                <a:cs typeface="Times New Roman"/>
              </a:rPr>
              <a:t>WAC 392-170-035</a:t>
            </a:r>
          </a:p>
          <a:p>
            <a:pPr marL="0" indent="0"/>
            <a:endParaRPr lang="en-US" dirty="0">
              <a:ea typeface="ＭＳ Ｐゴシック" charset="0"/>
            </a:endParaRPr>
          </a:p>
          <a:p>
            <a:pPr marL="0" indent="0"/>
            <a:endParaRPr lang="en-US" dirty="0">
              <a:ea typeface="ＭＳ Ｐゴシック" charset="0"/>
            </a:endParaRPr>
          </a:p>
        </p:txBody>
      </p:sp>
    </p:spTree>
    <p:extLst>
      <p:ext uri="{BB962C8B-B14F-4D97-AF65-F5344CB8AC3E}">
        <p14:creationId xmlns:p14="http://schemas.microsoft.com/office/powerpoint/2010/main" val="67289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Irrelevant: Bright Vs Gifted </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750" y="1819594"/>
            <a:ext cx="5569527" cy="3713018"/>
          </a:xfrm>
          <a:prstGeom prst="rect">
            <a:avLst/>
          </a:prstGeom>
        </p:spPr>
      </p:pic>
    </p:spTree>
    <p:extLst>
      <p:ext uri="{BB962C8B-B14F-4D97-AF65-F5344CB8AC3E}">
        <p14:creationId xmlns:p14="http://schemas.microsoft.com/office/powerpoint/2010/main" val="103073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Multicultural Conceptions of Giftedness</a:t>
            </a:r>
            <a:endParaRPr lang="en-US" dirty="0">
              <a:cs typeface="Times New Roman" panose="020206030504050203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0048"/>
          <a:stretch/>
        </p:blipFill>
        <p:spPr>
          <a:xfrm>
            <a:off x="1128157" y="1803815"/>
            <a:ext cx="3222488" cy="3583418"/>
          </a:xfrm>
          <a:prstGeom prst="rect">
            <a:avLst/>
          </a:prstGeom>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524" r="-1"/>
          <a:stretch/>
        </p:blipFill>
        <p:spPr bwMode="auto">
          <a:xfrm>
            <a:off x="4572000" y="1803815"/>
            <a:ext cx="3091826" cy="35834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51589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SPI-PPT-Template-standard [Read-Only]" id="{D68024B5-DB7D-4CCA-BDDA-878743208049}" vid="{69662F72-9037-49AA-8827-24CAD3E467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2453</Words>
  <Application>Microsoft Office PowerPoint</Application>
  <PresentationFormat>On-screen Show (4:3)</PresentationFormat>
  <Paragraphs>198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Times New Roman</vt:lpstr>
      <vt:lpstr>Retrospect</vt:lpstr>
      <vt:lpstr>Paradigm Shift</vt:lpstr>
      <vt:lpstr>Changing Deficit Thinking to Dynamic Thinking</vt:lpstr>
      <vt:lpstr>Funds of Knowledge</vt:lpstr>
      <vt:lpstr>Cultural Competency</vt:lpstr>
      <vt:lpstr>Culturally Responsive Teaching</vt:lpstr>
      <vt:lpstr>Terms and Definitions</vt:lpstr>
      <vt:lpstr>Washington State Definition:  Students Who are Highly Capable</vt:lpstr>
      <vt:lpstr>Irrelevant: Bright Vs Gifted </vt:lpstr>
      <vt:lpstr>Multicultural Conceptions of Giftedness</vt:lpstr>
      <vt:lpstr>Assignment 2: Reflection – Conceptions of Giftedness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Issues in Addressing Diversity, Part 2, 2016</dc:title>
  <dc:subject>HiCapPlus - Challenges and Issues in Addressing Diversity</dc:subject>
  <dc:creator>Rachel U. Mun, Ph.D. / In Partnership with OSPI</dc:creator>
  <cp:keywords>Highly Capable, HiCapPlus, challenges, issues, diversity, addressing diversity</cp:keywords>
  <cp:lastModifiedBy>Ben King</cp:lastModifiedBy>
  <cp:revision>9</cp:revision>
  <dcterms:created xsi:type="dcterms:W3CDTF">2016-09-20T21:52:17Z</dcterms:created>
  <dcterms:modified xsi:type="dcterms:W3CDTF">2017-02-02T18:59:53Z</dcterms:modified>
  <cp:category>Professional Development</cp:category>
</cp:coreProperties>
</file>