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2" autoAdjust="0"/>
    <p:restoredTop sz="68721" autoAdjust="0"/>
  </p:normalViewPr>
  <p:slideViewPr>
    <p:cSldViewPr snapToGrid="0">
      <p:cViewPr varScale="1">
        <p:scale>
          <a:sx n="79" d="100"/>
          <a:sy n="79" d="100"/>
        </p:scale>
        <p:origin x="22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D8751-099C-48C2-A18A-AF253195F23A}" type="datetimeFigureOut">
              <a:rPr lang="en-US" smtClean="0"/>
              <a:t>1/31/2017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50426-2760-4253-81F6-45D14CC1276A}" type="slidenum">
              <a:rPr lang="en-US" smtClean="0"/>
              <a:t>‹#›</a:t>
            </a:fld>
            <a:endParaRPr lang="en-US"/>
          </a:p>
        </p:txBody>
      </p:sp>
    </p:spTree>
    <p:extLst>
      <p:ext uri="{BB962C8B-B14F-4D97-AF65-F5344CB8AC3E}">
        <p14:creationId xmlns:p14="http://schemas.microsoft.com/office/powerpoint/2010/main" val="886297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next three slides, we give examples of how an array of services can be designed for students in districts of all sizes.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712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Notice how services include both enrichment and acceleration.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051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large districts there are more ways to group students, including, but not limited to, magnet or specialized schools in the arts or STEM.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11429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Services may differ by size of district, within a district, or by grade level.  In early grades, students may be served in the general education classroom to address students with potential to perform at high levels, as well as those who are already performing at high levels.  In middle and high school, children may opt into honors or AP classes.  District personnel have the option of varying the services by grade level, but the district must have a continuity of services so that students do not lose services when they change grade level.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8728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Think about the services in your district, and ask yourself how your district provides continuity to ensure growth for all of its identified highly capable services.  Is there anything you would like to see changed?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Write a brief summary of the policies that you have in place to ensure a continuity of services in your district, or write about changes you would like to make to ensure continuity of services. Upload this summary into the assignment (or discussion).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2794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0"/>
            <a:ext cx="7543800" cy="1033284"/>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7" name="Picture 16"/>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9"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20"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Tree>
    <p:extLst>
      <p:ext uri="{BB962C8B-B14F-4D97-AF65-F5344CB8AC3E}">
        <p14:creationId xmlns:p14="http://schemas.microsoft.com/office/powerpoint/2010/main" val="39521891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12A09-0B55-4CD1-A2F5-9AE0900A4AE6}" type="datetime1">
              <a:rPr lang="en-US" smtClean="0"/>
              <a:pPr/>
              <a:t>1/31/2017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39188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79"/>
            <a:ext cx="1971675" cy="513477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4778"/>
            <a:ext cx="5800725" cy="513477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Tree>
    <p:extLst>
      <p:ext uri="{BB962C8B-B14F-4D97-AF65-F5344CB8AC3E}">
        <p14:creationId xmlns:p14="http://schemas.microsoft.com/office/powerpoint/2010/main" val="10855118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822960" y="1845737"/>
            <a:ext cx="7543800" cy="36166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02B7ED-B104-40F3-ADEA-4532734BE1FC}" type="datetime1">
              <a:rPr lang="en-US" smtClean="0"/>
              <a:pPr/>
              <a:t>1/31/2017</a:t>
            </a:fld>
            <a:endParaRPr lang="en-US" dirty="0"/>
          </a:p>
        </p:txBody>
      </p:sp>
      <p:sp>
        <p:nvSpPr>
          <p:cNvPr id="5" name="Footer Placeholder 4"/>
          <p:cNvSpPr>
            <a:spLocks noGrp="1"/>
          </p:cNvSpPr>
          <p:nvPr>
            <p:ph type="ftr" sz="quarter" idx="11"/>
          </p:nvPr>
        </p:nvSpPr>
        <p:spPr/>
        <p:txBody>
          <a:bodyPr/>
          <a:lstStyle/>
          <a:p>
            <a:r>
              <a:rPr lang="en-US" dirty="0" smtClean="0"/>
              <a:t>OFFICE OF SUPERINTENDENT OF PUBLIC INSTRUCTION</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val="15226183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035776"/>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Tree>
    <p:extLst>
      <p:ext uri="{BB962C8B-B14F-4D97-AF65-F5344CB8AC3E}">
        <p14:creationId xmlns:p14="http://schemas.microsoft.com/office/powerpoint/2010/main" val="15416616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5"/>
            <a:ext cx="3703320" cy="3660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36607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0FCF3A-D5E5-4E77-82EB-3BE54CCC1982}" type="datetime1">
              <a:rPr lang="en-US" smtClean="0"/>
              <a:pPr/>
              <a:t>1/31/2017</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51770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2916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2916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A4AFA2-E8B8-4229-A062-78E018143526}" type="datetime1">
              <a:rPr lang="en-US" smtClean="0"/>
              <a:pPr/>
              <a:t>1/31/2017</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53818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663942-21BD-49A6-AEBE-10DDB08256F3}" type="datetime1">
              <a:rPr lang="en-US" smtClean="0"/>
              <a:pPr/>
              <a:t>1/31/2017</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50776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Tree>
    <p:extLst>
      <p:ext uri="{BB962C8B-B14F-4D97-AF65-F5344CB8AC3E}">
        <p14:creationId xmlns:p14="http://schemas.microsoft.com/office/powerpoint/2010/main" val="9817506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5920" y="0"/>
            <a:ext cx="5872163" cy="5219700"/>
          </a:xfrm>
          <a:prstGeom prst="rect">
            <a:avLst/>
          </a:prstGeom>
        </p:spPr>
      </p:pic>
      <p:sp>
        <p:nvSpPr>
          <p:cNvPr id="5" name="Rectangle 4"/>
          <p:cNvSpPr/>
          <p:nvPr userDrawn="1"/>
        </p:nvSpPr>
        <p:spPr>
          <a:xfrm>
            <a:off x="1792559" y="168378"/>
            <a:ext cx="5542157" cy="2169825"/>
          </a:xfrm>
          <a:prstGeom prst="rect">
            <a:avLst/>
          </a:prstGeom>
          <a:effectLst>
            <a:glow rad="254000">
              <a:schemeClr val="tx1">
                <a:alpha val="50000"/>
              </a:schemeClr>
            </a:glow>
          </a:effectLst>
        </p:spPr>
        <p:txBody>
          <a:bodyPr wrap="square">
            <a:spAutoFit/>
          </a:bodyPr>
          <a:lstStyle/>
          <a:p>
            <a:r>
              <a:rPr lang="en-US" sz="2700" dirty="0" smtClean="0">
                <a:solidFill>
                  <a:schemeClr val="bg2"/>
                </a:solidFill>
                <a:effectLst>
                  <a:glow rad="254000">
                    <a:schemeClr val="bg1">
                      <a:alpha val="30000"/>
                    </a:schemeClr>
                  </a:glow>
                </a:effectLst>
              </a:rPr>
              <a:t>This photo is a placeholder. Click on the photo to add you own picture. Make sure your image does not overlap the banner and logo at the bottom.</a:t>
            </a:r>
            <a:endParaRPr lang="en-US" sz="2700" dirty="0">
              <a:solidFill>
                <a:schemeClr val="bg2"/>
              </a:solidFill>
              <a:effectLst>
                <a:glow rad="254000">
                  <a:schemeClr val="bg1">
                    <a:alpha val="30000"/>
                  </a:schemeClr>
                </a:glow>
              </a:effectLst>
            </a:endParaRPr>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Tree>
    <p:extLst>
      <p:ext uri="{BB962C8B-B14F-4D97-AF65-F5344CB8AC3E}">
        <p14:creationId xmlns:p14="http://schemas.microsoft.com/office/powerpoint/2010/main" val="17868900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75173" y="0"/>
            <a:ext cx="480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EC529A53-E9EE-46AD-9FD5-78FB423C0D94}" type="datetime1">
              <a:rPr lang="en-US" smtClean="0"/>
              <a:pPr/>
              <a:t>1/31/2017</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r>
              <a:rPr lang="en-US" dirty="0" smtClean="0"/>
              <a:t>OFFICE OF SUPERINTENDENT OF PUBLIC INSTRUCTION</a:t>
            </a:r>
          </a:p>
        </p:txBody>
      </p:sp>
      <p:sp>
        <p:nvSpPr>
          <p:cNvPr id="7" name="Slide Number Placeholder 6"/>
          <p:cNvSpPr>
            <a:spLocks noGrp="1"/>
          </p:cNvSpPr>
          <p:nvPr>
            <p:ph type="sldNum" sz="quarter" idx="12"/>
          </p:nvPr>
        </p:nvSpPr>
        <p:spPr>
          <a:xfrm>
            <a:off x="7485612" y="6461628"/>
            <a:ext cx="984019" cy="361438"/>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11" name="Oval 10"/>
          <p:cNvSpPr/>
          <p:nvPr userDrawn="1"/>
        </p:nvSpPr>
        <p:spPr>
          <a:xfrm>
            <a:off x="2644353" y="5545385"/>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640115" y="5545385"/>
            <a:ext cx="914400" cy="914400"/>
          </a:xfrm>
          <a:prstGeom prst="rect">
            <a:avLst/>
          </a:prstGeom>
        </p:spPr>
      </p:pic>
    </p:spTree>
    <p:extLst>
      <p:ext uri="{BB962C8B-B14F-4D97-AF65-F5344CB8AC3E}">
        <p14:creationId xmlns:p14="http://schemas.microsoft.com/office/powerpoint/2010/main" val="3051817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p:cNvPicPr>
          <p:nvPr userDrawn="1"/>
        </p:nvPicPr>
        <p:blipFill>
          <a:blip r:embed="rId13">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364317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pPr/>
              <a:t>1/31/2017</a:t>
            </a:fld>
            <a:endParaRPr lang="en-US" dirty="0"/>
          </a:p>
        </p:txBody>
      </p:sp>
      <p:sp>
        <p:nvSpPr>
          <p:cNvPr id="5"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dirty="0" smtClean="0"/>
              <a:t>OFFICE OF SUPERINTENDENT OF PUBLIC INSTRUCTION</a:t>
            </a:r>
            <a:endParaRPr lang="en-US" dirty="0"/>
          </a:p>
        </p:txBody>
      </p:sp>
      <p:sp>
        <p:nvSpPr>
          <p:cNvPr id="6" name="Slide Number Placeholder 5"/>
          <p:cNvSpPr>
            <a:spLocks noGrp="1"/>
          </p:cNvSpPr>
          <p:nvPr>
            <p:ph type="sldNum" sz="quarter" idx="4"/>
          </p:nvPr>
        </p:nvSpPr>
        <p:spPr>
          <a:xfrm>
            <a:off x="7425345" y="5979195"/>
            <a:ext cx="984019" cy="361438"/>
          </a:xfrm>
          <a:prstGeom prst="rect">
            <a:avLst/>
          </a:prstGeom>
        </p:spPr>
        <p:txBody>
          <a:bodyPr vert="horz" lIns="91440" tIns="45720" rIns="91440" bIns="45720" rtlCol="0" anchor="ctr"/>
          <a:lstStyle>
            <a:lvl1pPr algn="r">
              <a:defRPr sz="788">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980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l" defTabSz="685800" rtl="0" eaLnBrk="1" latinLnBrk="0" hangingPunct="1">
        <a:lnSpc>
          <a:spcPct val="85000"/>
        </a:lnSpc>
        <a:spcBef>
          <a:spcPct val="0"/>
        </a:spcBef>
        <a:buNone/>
        <a:defRPr sz="3600" kern="1200" spc="-38" baseline="0">
          <a:solidFill>
            <a:schemeClr val="tx2"/>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2"/>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2"/>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292100"/>
            <a:ext cx="7543800" cy="924563"/>
          </a:xfrm>
        </p:spPr>
        <p:txBody>
          <a:bodyPr/>
          <a:lstStyle/>
          <a:p>
            <a:r>
              <a:rPr lang="en-US" dirty="0" smtClean="0"/>
              <a:t>Example: Small District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6261583"/>
              </p:ext>
            </p:extLst>
          </p:nvPr>
        </p:nvGraphicFramePr>
        <p:xfrm>
          <a:off x="787400" y="1650836"/>
          <a:ext cx="7645399" cy="3749838"/>
        </p:xfrm>
        <a:graphic>
          <a:graphicData uri="http://schemas.openxmlformats.org/drawingml/2006/table">
            <a:tbl>
              <a:tblPr firstRow="1" bandRow="1">
                <a:tableStyleId>{5C22544A-7EE6-4342-B048-85BDC9FD1C3A}</a:tableStyleId>
              </a:tblPr>
              <a:tblGrid>
                <a:gridCol w="424745">
                  <a:extLst>
                    <a:ext uri="{9D8B030D-6E8A-4147-A177-3AD203B41FA5}">
                      <a16:colId xmlns:a16="http://schemas.microsoft.com/office/drawing/2014/main" val="20000"/>
                    </a:ext>
                  </a:extLst>
                </a:gridCol>
                <a:gridCol w="2265303">
                  <a:extLst>
                    <a:ext uri="{9D8B030D-6E8A-4147-A177-3AD203B41FA5}">
                      <a16:colId xmlns:a16="http://schemas.microsoft.com/office/drawing/2014/main" val="20001"/>
                    </a:ext>
                  </a:extLst>
                </a:gridCol>
                <a:gridCol w="2265303">
                  <a:extLst>
                    <a:ext uri="{9D8B030D-6E8A-4147-A177-3AD203B41FA5}">
                      <a16:colId xmlns:a16="http://schemas.microsoft.com/office/drawing/2014/main" val="20002"/>
                    </a:ext>
                  </a:extLst>
                </a:gridCol>
                <a:gridCol w="2690048">
                  <a:extLst>
                    <a:ext uri="{9D8B030D-6E8A-4147-A177-3AD203B41FA5}">
                      <a16:colId xmlns:a16="http://schemas.microsoft.com/office/drawing/2014/main" val="20003"/>
                    </a:ext>
                  </a:extLst>
                </a:gridCol>
              </a:tblGrid>
              <a:tr h="293843">
                <a:tc>
                  <a:txBody>
                    <a:bodyPr/>
                    <a:lstStyle/>
                    <a:p>
                      <a:endParaRPr lang="en-US" dirty="0"/>
                    </a:p>
                  </a:txBody>
                  <a:tcPr/>
                </a:tc>
                <a:tc>
                  <a:txBody>
                    <a:bodyPr/>
                    <a:lstStyle/>
                    <a:p>
                      <a:r>
                        <a:rPr lang="en-US" dirty="0" smtClean="0"/>
                        <a:t>Elementary</a:t>
                      </a:r>
                      <a:endParaRPr lang="en-US" dirty="0"/>
                    </a:p>
                  </a:txBody>
                  <a:tcPr/>
                </a:tc>
                <a:tc>
                  <a:txBody>
                    <a:bodyPr/>
                    <a:lstStyle/>
                    <a:p>
                      <a:r>
                        <a:rPr lang="en-US" dirty="0" smtClean="0"/>
                        <a:t>Middle</a:t>
                      </a:r>
                      <a:r>
                        <a:rPr lang="en-US" baseline="0" dirty="0" smtClean="0"/>
                        <a:t> School</a:t>
                      </a:r>
                      <a:endParaRPr lang="en-US" dirty="0"/>
                    </a:p>
                  </a:txBody>
                  <a:tcPr/>
                </a:tc>
                <a:tc>
                  <a:txBody>
                    <a:bodyPr/>
                    <a:lstStyle/>
                    <a:p>
                      <a:r>
                        <a:rPr lang="en-US" dirty="0" smtClean="0"/>
                        <a:t>High School</a:t>
                      </a:r>
                      <a:endParaRPr lang="en-US" dirty="0"/>
                    </a:p>
                  </a:txBody>
                  <a:tcPr/>
                </a:tc>
                <a:extLst>
                  <a:ext uri="{0D108BD9-81ED-4DB2-BD59-A6C34878D82A}">
                    <a16:rowId xmlns:a16="http://schemas.microsoft.com/office/drawing/2014/main" val="10000"/>
                  </a:ext>
                </a:extLst>
              </a:tr>
              <a:tr h="954990">
                <a:tc rowSpan="3">
                  <a:txBody>
                    <a:bodyPr/>
                    <a:lstStyle/>
                    <a:p>
                      <a:pPr algn="ctr"/>
                      <a:r>
                        <a:rPr lang="en-US" dirty="0" smtClean="0"/>
                        <a:t>Accelerate and Enhance</a:t>
                      </a:r>
                      <a:endParaRPr lang="en-US"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t>
                      </a:r>
                      <a:r>
                        <a:rPr lang="en-US" baseline="0" dirty="0" smtClean="0"/>
                        <a:t>and </a:t>
                      </a:r>
                      <a:r>
                        <a:rPr lang="en-US" dirty="0" smtClean="0"/>
                        <a:t>enhanced</a:t>
                      </a:r>
                      <a:r>
                        <a:rPr lang="en-US" baseline="0" dirty="0" smtClean="0"/>
                        <a:t> instruction</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and enhanced instruction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and enhanced</a:t>
                      </a:r>
                      <a:r>
                        <a:rPr lang="en-US" baseline="0" dirty="0" smtClean="0"/>
                        <a:t> instruction</a:t>
                      </a:r>
                      <a:endParaRPr lang="en-US" dirty="0"/>
                    </a:p>
                  </a:txBody>
                  <a:tcPr/>
                </a:tc>
                <a:extLst>
                  <a:ext uri="{0D108BD9-81ED-4DB2-BD59-A6C34878D82A}">
                    <a16:rowId xmlns:a16="http://schemas.microsoft.com/office/drawing/2014/main" val="10001"/>
                  </a:ext>
                </a:extLst>
              </a:tr>
              <a:tr h="734608">
                <a:tc vMerge="1">
                  <a:txBody>
                    <a:bodyPr/>
                    <a:lstStyle/>
                    <a:p>
                      <a:endParaRPr lang="en-US" dirty="0"/>
                    </a:p>
                  </a:txBody>
                  <a:tcPr/>
                </a:tc>
                <a:tc>
                  <a:txBody>
                    <a:bodyPr/>
                    <a:lstStyle/>
                    <a:p>
                      <a:r>
                        <a:rPr lang="en-US" dirty="0" smtClean="0"/>
                        <a:t>Flexible</a:t>
                      </a:r>
                      <a:r>
                        <a:rPr lang="en-US" baseline="0" dirty="0" smtClean="0"/>
                        <a:t> grouping across subject areas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Honors and accelerated courses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Honors and accelerated courses (AP, College</a:t>
                      </a:r>
                      <a:r>
                        <a:rPr lang="en-US" baseline="0" dirty="0" smtClean="0"/>
                        <a:t> in the High School)</a:t>
                      </a:r>
                      <a:endParaRPr lang="en-US" dirty="0" smtClean="0"/>
                    </a:p>
                  </a:txBody>
                  <a:tcPr/>
                </a:tc>
                <a:extLst>
                  <a:ext uri="{0D108BD9-81ED-4DB2-BD59-A6C34878D82A}">
                    <a16:rowId xmlns:a16="http://schemas.microsoft.com/office/drawing/2014/main" val="10002"/>
                  </a:ext>
                </a:extLst>
              </a:tr>
              <a:tr h="734608">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Early entrance/dual enrollment and/or grade skipping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Dual enrollment and/or grade skipping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Dual enrollment/Running Start</a:t>
                      </a:r>
                    </a:p>
                    <a:p>
                      <a:r>
                        <a:rPr lang="en-US" dirty="0" smtClean="0"/>
                        <a:t>Contracts with</a:t>
                      </a:r>
                      <a:r>
                        <a:rPr lang="en-US" baseline="0" dirty="0" smtClean="0"/>
                        <a:t> Institutions of Higher Education</a:t>
                      </a:r>
                      <a:endParaRPr lang="en-US" dirty="0"/>
                    </a:p>
                  </a:txBody>
                  <a:tcPr/>
                </a:tc>
                <a:extLst>
                  <a:ext uri="{0D108BD9-81ED-4DB2-BD59-A6C34878D82A}">
                    <a16:rowId xmlns:a16="http://schemas.microsoft.com/office/drawing/2014/main" val="10003"/>
                  </a:ext>
                </a:extLst>
              </a:tr>
              <a:tr h="514226">
                <a:tc rowSpan="2">
                  <a:txBody>
                    <a:bodyPr/>
                    <a:lstStyle/>
                    <a:p>
                      <a:pPr algn="ctr"/>
                      <a:r>
                        <a:rPr lang="en-US" dirty="0" smtClean="0"/>
                        <a:t>Enrich</a:t>
                      </a:r>
                      <a:endParaRPr lang="en-US" dirty="0"/>
                    </a:p>
                  </a:txBody>
                  <a:tcPr vert="vert270"/>
                </a:tc>
                <a:tc>
                  <a:txBody>
                    <a:bodyPr/>
                    <a:lstStyle/>
                    <a:p>
                      <a:r>
                        <a:rPr lang="en-US" dirty="0" smtClean="0"/>
                        <a:t>Extracurricular</a:t>
                      </a:r>
                      <a:r>
                        <a:rPr lang="en-US" baseline="0" dirty="0" smtClean="0"/>
                        <a:t> activities/groups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Extracurricular</a:t>
                      </a:r>
                      <a:r>
                        <a:rPr lang="en-US" baseline="0" dirty="0" smtClean="0"/>
                        <a:t> activities/groups</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Extracurricular</a:t>
                      </a:r>
                      <a:r>
                        <a:rPr lang="en-US" baseline="0" dirty="0" smtClean="0"/>
                        <a:t> activities/groups, mentorships, internships</a:t>
                      </a:r>
                      <a:endParaRPr lang="en-US" dirty="0" smtClean="0"/>
                    </a:p>
                  </a:txBody>
                  <a:tcPr/>
                </a:tc>
                <a:extLst>
                  <a:ext uri="{0D108BD9-81ED-4DB2-BD59-A6C34878D82A}">
                    <a16:rowId xmlns:a16="http://schemas.microsoft.com/office/drawing/2014/main" val="10004"/>
                  </a:ext>
                </a:extLst>
              </a:tr>
              <a:tr h="514226">
                <a:tc vMerge="1">
                  <a:txBody>
                    <a:bodyPr/>
                    <a:lstStyle/>
                    <a:p>
                      <a:endParaRPr lang="en-US" dirty="0"/>
                    </a:p>
                  </a:txBody>
                  <a:tcPr/>
                </a:tc>
                <a:tc>
                  <a:txBody>
                    <a:bodyPr/>
                    <a:lstStyle/>
                    <a:p>
                      <a:r>
                        <a:rPr lang="en-US" dirty="0" smtClean="0"/>
                        <a:t>Academic competitions</a:t>
                      </a:r>
                      <a:endParaRPr lang="en-US" dirty="0"/>
                    </a:p>
                  </a:txBody>
                  <a:tcPr/>
                </a:tc>
                <a:tc>
                  <a:txBody>
                    <a:bodyPr/>
                    <a:lstStyle/>
                    <a:p>
                      <a:r>
                        <a:rPr lang="en-US" dirty="0" smtClean="0"/>
                        <a:t>Academic</a:t>
                      </a:r>
                      <a:r>
                        <a:rPr lang="en-US" baseline="0" dirty="0" smtClean="0"/>
                        <a:t> competitions</a:t>
                      </a:r>
                      <a:endParaRPr lang="en-US" dirty="0"/>
                    </a:p>
                  </a:txBody>
                  <a:tcPr/>
                </a:tc>
                <a:tc>
                  <a:txBody>
                    <a:bodyPr/>
                    <a:lstStyle/>
                    <a:p>
                      <a:r>
                        <a:rPr lang="en-US" dirty="0" smtClean="0"/>
                        <a:t>Academic</a:t>
                      </a:r>
                      <a:r>
                        <a:rPr lang="en-US" baseline="0" dirty="0" smtClean="0"/>
                        <a:t> competitions</a:t>
                      </a:r>
                      <a:endParaRPr lang="en-US" dirty="0"/>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A7719F-2326-4F05-8CA0-EE634B9DA5E9}"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96024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28601"/>
            <a:ext cx="8260672" cy="685800"/>
          </a:xfrm>
        </p:spPr>
        <p:txBody>
          <a:bodyPr/>
          <a:lstStyle/>
          <a:p>
            <a:r>
              <a:rPr lang="en-US" dirty="0" smtClean="0"/>
              <a:t>Example: Mid-Size District</a:t>
            </a:r>
            <a:endParaRPr lang="en-US" dirty="0"/>
          </a:p>
        </p:txBody>
      </p:sp>
      <p:graphicFrame>
        <p:nvGraphicFramePr>
          <p:cNvPr id="4" name="Content Placeholder 3"/>
          <p:cNvGraphicFramePr>
            <a:graphicFrameLocks noGrp="1"/>
          </p:cNvGraphicFramePr>
          <p:nvPr>
            <p:ph idx="1"/>
            <p:extLst/>
          </p:nvPr>
        </p:nvGraphicFramePr>
        <p:xfrm>
          <a:off x="304800" y="921897"/>
          <a:ext cx="8534400" cy="4293390"/>
        </p:xfrm>
        <a:graphic>
          <a:graphicData uri="http://schemas.openxmlformats.org/drawingml/2006/table">
            <a:tbl>
              <a:tblPr firstRow="1" bandRow="1">
                <a:tableStyleId>{5C22544A-7EE6-4342-B048-85BDC9FD1C3A}</a:tableStyleId>
              </a:tblPr>
              <a:tblGrid>
                <a:gridCol w="632178">
                  <a:extLst>
                    <a:ext uri="{9D8B030D-6E8A-4147-A177-3AD203B41FA5}">
                      <a16:colId xmlns:a16="http://schemas.microsoft.com/office/drawing/2014/main" val="20000"/>
                    </a:ext>
                  </a:extLst>
                </a:gridCol>
                <a:gridCol w="2415822">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971800">
                  <a:extLst>
                    <a:ext uri="{9D8B030D-6E8A-4147-A177-3AD203B41FA5}">
                      <a16:colId xmlns:a16="http://schemas.microsoft.com/office/drawing/2014/main" val="20003"/>
                    </a:ext>
                  </a:extLst>
                </a:gridCol>
              </a:tblGrid>
              <a:tr h="355945">
                <a:tc>
                  <a:txBody>
                    <a:bodyPr/>
                    <a:lstStyle/>
                    <a:p>
                      <a:endParaRPr lang="en-US" dirty="0"/>
                    </a:p>
                  </a:txBody>
                  <a:tcPr/>
                </a:tc>
                <a:tc>
                  <a:txBody>
                    <a:bodyPr/>
                    <a:lstStyle/>
                    <a:p>
                      <a:r>
                        <a:rPr lang="en-US" dirty="0" smtClean="0"/>
                        <a:t>Elementary</a:t>
                      </a:r>
                      <a:endParaRPr lang="en-US" dirty="0"/>
                    </a:p>
                  </a:txBody>
                  <a:tcPr/>
                </a:tc>
                <a:tc>
                  <a:txBody>
                    <a:bodyPr/>
                    <a:lstStyle/>
                    <a:p>
                      <a:r>
                        <a:rPr lang="en-US" dirty="0" smtClean="0"/>
                        <a:t>Middle School</a:t>
                      </a:r>
                      <a:endParaRPr lang="en-US" dirty="0"/>
                    </a:p>
                  </a:txBody>
                  <a:tcPr/>
                </a:tc>
                <a:tc>
                  <a:txBody>
                    <a:bodyPr/>
                    <a:lstStyle/>
                    <a:p>
                      <a:r>
                        <a:rPr lang="en-US" dirty="0" smtClean="0"/>
                        <a:t>High School</a:t>
                      </a:r>
                      <a:endParaRPr lang="en-US" dirty="0"/>
                    </a:p>
                  </a:txBody>
                  <a:tcPr/>
                </a:tc>
                <a:extLst>
                  <a:ext uri="{0D108BD9-81ED-4DB2-BD59-A6C34878D82A}">
                    <a16:rowId xmlns:a16="http://schemas.microsoft.com/office/drawing/2014/main" val="10000"/>
                  </a:ext>
                </a:extLst>
              </a:tr>
              <a:tr h="355945">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Accelerate</a:t>
                      </a:r>
                      <a:r>
                        <a:rPr lang="en-US" baseline="0" dirty="0" smtClean="0"/>
                        <a:t> and Enhance</a:t>
                      </a:r>
                      <a:endParaRPr lang="en-US" dirty="0" smtClean="0"/>
                    </a:p>
                  </a:txBody>
                  <a:tcPr vert="vert270"/>
                </a:tc>
                <a:tc>
                  <a:txBody>
                    <a:bodyPr/>
                    <a:lstStyle/>
                    <a:p>
                      <a:r>
                        <a:rPr lang="en-US" dirty="0" smtClean="0"/>
                        <a:t>Cluster grouping</a:t>
                      </a:r>
                      <a:endParaRPr lang="en-US" dirty="0"/>
                    </a:p>
                  </a:txBody>
                  <a:tcPr/>
                </a:tc>
                <a:tc>
                  <a:txBody>
                    <a:bodyPr/>
                    <a:lstStyle/>
                    <a:p>
                      <a:r>
                        <a:rPr lang="en-US" dirty="0" smtClean="0"/>
                        <a:t>Cluster grouping</a:t>
                      </a:r>
                      <a:endParaRPr lang="en-US" dirty="0"/>
                    </a:p>
                  </a:txBody>
                  <a:tcPr/>
                </a:tc>
                <a:tc>
                  <a:txBody>
                    <a:bodyPr/>
                    <a:lstStyle/>
                    <a:p>
                      <a:r>
                        <a:rPr lang="en-US" dirty="0" smtClean="0"/>
                        <a:t>Cluster grouping</a:t>
                      </a:r>
                      <a:endParaRPr lang="en-US" dirty="0"/>
                    </a:p>
                  </a:txBody>
                  <a:tcPr/>
                </a:tc>
                <a:extLst>
                  <a:ext uri="{0D108BD9-81ED-4DB2-BD59-A6C34878D82A}">
                    <a16:rowId xmlns:a16="http://schemas.microsoft.com/office/drawing/2014/main" val="10001"/>
                  </a:ext>
                </a:extLst>
              </a:tr>
              <a:tr h="89351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t>
                      </a:r>
                      <a:r>
                        <a:rPr lang="en-US" baseline="0" dirty="0" smtClean="0"/>
                        <a:t>and </a:t>
                      </a:r>
                      <a:r>
                        <a:rPr lang="en-US" dirty="0" smtClean="0"/>
                        <a:t>enhanced</a:t>
                      </a:r>
                      <a:r>
                        <a:rPr lang="en-US" baseline="0" dirty="0" smtClean="0"/>
                        <a:t> instruction</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t>
                      </a:r>
                      <a:r>
                        <a:rPr lang="en-US" baseline="0" dirty="0" smtClean="0"/>
                        <a:t>and </a:t>
                      </a:r>
                      <a:r>
                        <a:rPr lang="en-US" dirty="0" smtClean="0"/>
                        <a:t>enhanced</a:t>
                      </a:r>
                      <a:r>
                        <a:rPr lang="en-US" baseline="0" dirty="0" smtClean="0"/>
                        <a:t> instruction</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 based services including differentiated </a:t>
                      </a:r>
                      <a:r>
                        <a:rPr lang="en-US" baseline="0" dirty="0" smtClean="0"/>
                        <a:t>and </a:t>
                      </a:r>
                      <a:r>
                        <a:rPr lang="en-US" dirty="0" smtClean="0"/>
                        <a:t>enhanced</a:t>
                      </a:r>
                      <a:r>
                        <a:rPr lang="en-US" baseline="0" dirty="0" smtClean="0"/>
                        <a:t> instruction</a:t>
                      </a:r>
                      <a:endParaRPr lang="en-US" dirty="0" smtClean="0"/>
                    </a:p>
                  </a:txBody>
                  <a:tcPr/>
                </a:tc>
                <a:extLst>
                  <a:ext uri="{0D108BD9-81ED-4DB2-BD59-A6C34878D82A}">
                    <a16:rowId xmlns:a16="http://schemas.microsoft.com/office/drawing/2014/main" val="10002"/>
                  </a:ext>
                </a:extLst>
              </a:tr>
              <a:tr h="736600">
                <a:tc vMerge="1">
                  <a:txBody>
                    <a:bodyPr/>
                    <a:lstStyle/>
                    <a:p>
                      <a:endParaRPr lang="en-US" dirty="0"/>
                    </a:p>
                  </a:txBody>
                  <a:tcPr/>
                </a:tc>
                <a:tc>
                  <a:txBody>
                    <a:bodyPr/>
                    <a:lstStyle/>
                    <a:p>
                      <a:r>
                        <a:rPr lang="en-US" dirty="0" smtClean="0"/>
                        <a:t>Multiage self-contained classroom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Honors and accelerated courses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Honors and accelerated courses (AP, College</a:t>
                      </a:r>
                      <a:r>
                        <a:rPr lang="en-US" baseline="0" dirty="0" smtClean="0"/>
                        <a:t> in the High School, etc.)</a:t>
                      </a:r>
                      <a:endParaRPr lang="en-US" dirty="0" smtClean="0"/>
                    </a:p>
                  </a:txBody>
                  <a:tcPr/>
                </a:tc>
                <a:extLst>
                  <a:ext uri="{0D108BD9-81ED-4DB2-BD59-A6C34878D82A}">
                    <a16:rowId xmlns:a16="http://schemas.microsoft.com/office/drawing/2014/main" val="10003"/>
                  </a:ext>
                </a:extLst>
              </a:tr>
              <a:tr h="40043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Dual enrollment and/or grade skipping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Dual enrollment and/or grade skipping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Dual enrollment/Running Start</a:t>
                      </a:r>
                    </a:p>
                  </a:txBody>
                  <a:tcPr/>
                </a:tc>
                <a:extLst>
                  <a:ext uri="{0D108BD9-81ED-4DB2-BD59-A6C34878D82A}">
                    <a16:rowId xmlns:a16="http://schemas.microsoft.com/office/drawing/2014/main" val="10004"/>
                  </a:ext>
                </a:extLst>
              </a:tr>
              <a:tr h="622904">
                <a:tc vMerge="1">
                  <a:txBody>
                    <a:bodyPr/>
                    <a:lstStyle/>
                    <a:p>
                      <a:endParaRPr lang="en-US" dirty="0"/>
                    </a:p>
                  </a:txBody>
                  <a:tcPr/>
                </a:tc>
                <a:tc>
                  <a:txBody>
                    <a:bodyPr/>
                    <a:lstStyle/>
                    <a:p>
                      <a:r>
                        <a:rPr lang="en-US" dirty="0" smtClean="0"/>
                        <a:t>Early entrance</a:t>
                      </a:r>
                      <a:endParaRPr lang="en-US" dirty="0"/>
                    </a:p>
                  </a:txBody>
                  <a:tcPr/>
                </a:tc>
                <a:tc>
                  <a:txBody>
                    <a:bodyPr/>
                    <a:lstStyle/>
                    <a:p>
                      <a:r>
                        <a:rPr lang="en-US" dirty="0" smtClean="0"/>
                        <a:t>Apprenticeships</a:t>
                      </a:r>
                      <a:r>
                        <a:rPr lang="en-US" baseline="0" dirty="0" smtClean="0"/>
                        <a:t> and mentorships</a:t>
                      </a:r>
                      <a:endParaRPr lang="en-US" dirty="0"/>
                    </a:p>
                  </a:txBody>
                  <a:tcPr/>
                </a:tc>
                <a:tc>
                  <a:txBody>
                    <a:bodyPr/>
                    <a:lstStyle/>
                    <a:p>
                      <a:r>
                        <a:rPr lang="en-US" dirty="0" smtClean="0"/>
                        <a:t>Apprenticeships</a:t>
                      </a:r>
                      <a:r>
                        <a:rPr lang="en-US" baseline="0" dirty="0" smtClean="0"/>
                        <a:t> and mentorships</a:t>
                      </a:r>
                      <a:endParaRPr lang="en-US" dirty="0"/>
                    </a:p>
                  </a:txBody>
                  <a:tcPr/>
                </a:tc>
                <a:extLst>
                  <a:ext uri="{0D108BD9-81ED-4DB2-BD59-A6C34878D82A}">
                    <a16:rowId xmlns:a16="http://schemas.microsoft.com/office/drawing/2014/main" val="10005"/>
                  </a:ext>
                </a:extLst>
              </a:tr>
              <a:tr h="8255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Enrich</a:t>
                      </a:r>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competitions; enrichment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Competitions; enrichment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competitions; enrichment groups</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A7719F-2326-4F05-8CA0-EE634B9DA5E9}"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487294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368569"/>
            <a:ext cx="8260672" cy="734628"/>
          </a:xfrm>
        </p:spPr>
        <p:txBody>
          <a:bodyPr>
            <a:normAutofit/>
          </a:bodyPr>
          <a:lstStyle/>
          <a:p>
            <a:r>
              <a:rPr lang="en-US" dirty="0" smtClean="0"/>
              <a:t>Example: Large District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7387962"/>
              </p:ext>
            </p:extLst>
          </p:nvPr>
        </p:nvGraphicFramePr>
        <p:xfrm>
          <a:off x="895350" y="1082299"/>
          <a:ext cx="7514015" cy="4444548"/>
        </p:xfrm>
        <a:graphic>
          <a:graphicData uri="http://schemas.openxmlformats.org/drawingml/2006/table">
            <a:tbl>
              <a:tblPr firstRow="1" bandRow="1">
                <a:tableStyleId>{5C22544A-7EE6-4342-B048-85BDC9FD1C3A}</a:tableStyleId>
              </a:tblPr>
              <a:tblGrid>
                <a:gridCol w="495300">
                  <a:extLst>
                    <a:ext uri="{9D8B030D-6E8A-4147-A177-3AD203B41FA5}">
                      <a16:colId xmlns:a16="http://schemas.microsoft.com/office/drawing/2014/main" val="20000"/>
                    </a:ext>
                  </a:extLst>
                </a:gridCol>
                <a:gridCol w="2200275">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589590">
                  <a:extLst>
                    <a:ext uri="{9D8B030D-6E8A-4147-A177-3AD203B41FA5}">
                      <a16:colId xmlns:a16="http://schemas.microsoft.com/office/drawing/2014/main" val="20003"/>
                    </a:ext>
                  </a:extLst>
                </a:gridCol>
              </a:tblGrid>
              <a:tr h="295357">
                <a:tc>
                  <a:txBody>
                    <a:bodyPr/>
                    <a:lstStyle/>
                    <a:p>
                      <a:endParaRPr lang="en-US" dirty="0"/>
                    </a:p>
                  </a:txBody>
                  <a:tcPr/>
                </a:tc>
                <a:tc>
                  <a:txBody>
                    <a:bodyPr/>
                    <a:lstStyle/>
                    <a:p>
                      <a:r>
                        <a:rPr lang="en-US" dirty="0" smtClean="0"/>
                        <a:t>Elementary</a:t>
                      </a:r>
                      <a:endParaRPr lang="en-US" dirty="0"/>
                    </a:p>
                  </a:txBody>
                  <a:tcPr/>
                </a:tc>
                <a:tc>
                  <a:txBody>
                    <a:bodyPr/>
                    <a:lstStyle/>
                    <a:p>
                      <a:r>
                        <a:rPr lang="en-US" dirty="0" smtClean="0"/>
                        <a:t>Middle School</a:t>
                      </a:r>
                      <a:endParaRPr lang="en-US" dirty="0"/>
                    </a:p>
                  </a:txBody>
                  <a:tcPr/>
                </a:tc>
                <a:tc>
                  <a:txBody>
                    <a:bodyPr/>
                    <a:lstStyle/>
                    <a:p>
                      <a:r>
                        <a:rPr lang="en-US" dirty="0" smtClean="0"/>
                        <a:t>High School</a:t>
                      </a:r>
                      <a:endParaRPr lang="en-US" dirty="0"/>
                    </a:p>
                  </a:txBody>
                  <a:tcPr/>
                </a:tc>
                <a:extLst>
                  <a:ext uri="{0D108BD9-81ED-4DB2-BD59-A6C34878D82A}">
                    <a16:rowId xmlns:a16="http://schemas.microsoft.com/office/drawing/2014/main" val="10000"/>
                  </a:ext>
                </a:extLst>
              </a:tr>
              <a:tr h="514981">
                <a:tc rowSpan="6">
                  <a:txBody>
                    <a:bodyPr/>
                    <a:lstStyle/>
                    <a:p>
                      <a:pPr algn="ctr"/>
                      <a:r>
                        <a:rPr lang="en-US" dirty="0" smtClean="0"/>
                        <a:t>Accelerate</a:t>
                      </a:r>
                      <a:r>
                        <a:rPr lang="en-US" baseline="0" dirty="0" smtClean="0"/>
                        <a:t> and Enhance</a:t>
                      </a:r>
                      <a:endParaRPr lang="en-US" dirty="0"/>
                    </a:p>
                  </a:txBody>
                  <a:tcPr vert="vert270"/>
                </a:tc>
                <a:tc>
                  <a:txBody>
                    <a:bodyPr/>
                    <a:lstStyle/>
                    <a:p>
                      <a:r>
                        <a:rPr lang="en-US" sz="1400" dirty="0" smtClean="0"/>
                        <a:t>Magnet</a:t>
                      </a:r>
                      <a:r>
                        <a:rPr lang="en-US" sz="1400" baseline="0" dirty="0" smtClean="0"/>
                        <a:t> School</a:t>
                      </a:r>
                      <a:endParaRPr lang="en-US" sz="1400" dirty="0"/>
                    </a:p>
                  </a:txBody>
                  <a:tcPr/>
                </a:tc>
                <a:tc>
                  <a:txBody>
                    <a:bodyPr/>
                    <a:lstStyle/>
                    <a:p>
                      <a:r>
                        <a:rPr lang="en-US" sz="1400" dirty="0" smtClean="0"/>
                        <a:t>Magnet</a:t>
                      </a:r>
                      <a:r>
                        <a:rPr lang="en-US" sz="1400" baseline="0" dirty="0" smtClean="0"/>
                        <a:t> School</a:t>
                      </a:r>
                      <a:endParaRPr lang="en-US" sz="1400" dirty="0"/>
                    </a:p>
                  </a:txBody>
                  <a:tcPr/>
                </a:tc>
                <a:tc>
                  <a:txBody>
                    <a:bodyPr/>
                    <a:lstStyle/>
                    <a:p>
                      <a:r>
                        <a:rPr lang="en-US" sz="1400" dirty="0" smtClean="0"/>
                        <a:t>Magnet Programs</a:t>
                      </a:r>
                      <a:r>
                        <a:rPr lang="en-US" sz="1400" baseline="0" dirty="0" smtClean="0"/>
                        <a:t> (STEM, the arts, etc.)</a:t>
                      </a:r>
                      <a:endParaRPr lang="en-US" sz="1400" dirty="0"/>
                    </a:p>
                  </a:txBody>
                  <a:tcPr/>
                </a:tc>
                <a:extLst>
                  <a:ext uri="{0D108BD9-81ED-4DB2-BD59-A6C34878D82A}">
                    <a16:rowId xmlns:a16="http://schemas.microsoft.com/office/drawing/2014/main" val="10001"/>
                  </a:ext>
                </a:extLst>
              </a:tr>
              <a:tr h="519204">
                <a:tc vMerge="1">
                  <a:txBody>
                    <a:bodyPr/>
                    <a:lstStyle/>
                    <a:p>
                      <a:endParaRPr lang="en-US" dirty="0"/>
                    </a:p>
                  </a:txBody>
                  <a:tcPr/>
                </a:tc>
                <a:tc>
                  <a:txBody>
                    <a:bodyPr/>
                    <a:lstStyle/>
                    <a:p>
                      <a:r>
                        <a:rPr lang="en-US" sz="1400" dirty="0" smtClean="0"/>
                        <a:t>Cluster</a:t>
                      </a:r>
                      <a:r>
                        <a:rPr lang="en-US" sz="1400" baseline="0" dirty="0" smtClean="0"/>
                        <a:t> Grouping with differentiated instruction</a:t>
                      </a:r>
                      <a:endParaRPr lang="en-US" sz="1400" dirty="0"/>
                    </a:p>
                  </a:txBody>
                  <a:tcPr/>
                </a:tc>
                <a:tc>
                  <a:txBody>
                    <a:bodyPr/>
                    <a:lstStyle/>
                    <a:p>
                      <a:r>
                        <a:rPr lang="en-US" sz="1400" dirty="0" smtClean="0"/>
                        <a:t>Cluster Grouping with differentiated instruction</a:t>
                      </a:r>
                      <a:endParaRPr lang="en-US" sz="1400" dirty="0"/>
                    </a:p>
                  </a:txBody>
                  <a:tcPr/>
                </a:tc>
                <a:tc>
                  <a:txBody>
                    <a:bodyPr/>
                    <a:lstStyle/>
                    <a:p>
                      <a:r>
                        <a:rPr lang="en-US" sz="1400" dirty="0" smtClean="0"/>
                        <a:t>Cluster</a:t>
                      </a:r>
                      <a:r>
                        <a:rPr lang="en-US" sz="1400" baseline="0" dirty="0" smtClean="0"/>
                        <a:t> Grouping with differentiated instruction</a:t>
                      </a:r>
                      <a:endParaRPr lang="en-US" sz="1400" dirty="0"/>
                    </a:p>
                  </a:txBody>
                  <a:tcPr/>
                </a:tc>
                <a:extLst>
                  <a:ext uri="{0D108BD9-81ED-4DB2-BD59-A6C34878D82A}">
                    <a16:rowId xmlns:a16="http://schemas.microsoft.com/office/drawing/2014/main" val="10002"/>
                  </a:ext>
                </a:extLst>
              </a:tr>
              <a:tr h="514981">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Early entrance and grade skipping policy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Apprenticeships</a:t>
                      </a:r>
                      <a:r>
                        <a:rPr lang="en-US" sz="1400" baseline="0" dirty="0" smtClean="0"/>
                        <a:t> and mentorships</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Apprenticeships and Mentorships</a:t>
                      </a:r>
                    </a:p>
                  </a:txBody>
                  <a:tcPr/>
                </a:tc>
                <a:extLst>
                  <a:ext uri="{0D108BD9-81ED-4DB2-BD59-A6C34878D82A}">
                    <a16:rowId xmlns:a16="http://schemas.microsoft.com/office/drawing/2014/main" val="10003"/>
                  </a:ext>
                </a:extLst>
              </a:tr>
              <a:tr h="727032">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One day a week pull-out program</a:t>
                      </a:r>
                    </a:p>
                  </a:txBody>
                  <a:tcPr/>
                </a:tc>
                <a:tc>
                  <a:txBody>
                    <a:bodyPr/>
                    <a:lstStyle/>
                    <a:p>
                      <a:r>
                        <a:rPr lang="en-US" sz="1400" dirty="0" smtClean="0"/>
                        <a:t>Honors and accelerated courses</a:t>
                      </a:r>
                      <a:endParaRPr lang="en-US" sz="1400" dirty="0"/>
                    </a:p>
                  </a:txBody>
                  <a:tcPr/>
                </a:tc>
                <a:tc>
                  <a:txBody>
                    <a:bodyPr/>
                    <a:lstStyle/>
                    <a:p>
                      <a:r>
                        <a:rPr lang="en-US" sz="1400" dirty="0" smtClean="0"/>
                        <a:t>Honors and accelerated courses (AP, IB,</a:t>
                      </a:r>
                      <a:r>
                        <a:rPr lang="en-US" sz="1400" baseline="0" dirty="0" smtClean="0"/>
                        <a:t> College in the High School, etc.)</a:t>
                      </a:r>
                      <a:endParaRPr lang="en-US" sz="1400" dirty="0"/>
                    </a:p>
                  </a:txBody>
                  <a:tcPr/>
                </a:tc>
                <a:extLst>
                  <a:ext uri="{0D108BD9-81ED-4DB2-BD59-A6C34878D82A}">
                    <a16:rowId xmlns:a16="http://schemas.microsoft.com/office/drawing/2014/main" val="10004"/>
                  </a:ext>
                </a:extLst>
              </a:tr>
              <a:tr h="30293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Guided</a:t>
                      </a:r>
                      <a:r>
                        <a:rPr lang="en-US" sz="1400" baseline="0" dirty="0" smtClean="0"/>
                        <a:t> investigations</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Guided investigations</a:t>
                      </a:r>
                    </a:p>
                  </a:txBody>
                  <a:tcPr/>
                </a:tc>
                <a:tc>
                  <a:txBody>
                    <a:bodyPr/>
                    <a:lstStyle/>
                    <a:p>
                      <a:r>
                        <a:rPr lang="en-US" sz="1400" dirty="0" smtClean="0"/>
                        <a:t>Independent</a:t>
                      </a:r>
                      <a:r>
                        <a:rPr lang="en-US" sz="1400" baseline="0" dirty="0" smtClean="0"/>
                        <a:t> study</a:t>
                      </a:r>
                      <a:endParaRPr lang="en-US" sz="1400" dirty="0"/>
                    </a:p>
                  </a:txBody>
                  <a:tcPr/>
                </a:tc>
                <a:extLst>
                  <a:ext uri="{0D108BD9-81ED-4DB2-BD59-A6C34878D82A}">
                    <a16:rowId xmlns:a16="http://schemas.microsoft.com/office/drawing/2014/main" val="10005"/>
                  </a:ext>
                </a:extLst>
              </a:tr>
              <a:tr h="514981">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Dual enrollment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Dual enrollment</a:t>
                      </a:r>
                    </a:p>
                  </a:txBody>
                  <a:tcPr/>
                </a:tc>
                <a:tc>
                  <a:txBody>
                    <a:bodyPr/>
                    <a:lstStyle/>
                    <a:p>
                      <a:r>
                        <a:rPr lang="en-US" sz="1400" dirty="0" smtClean="0"/>
                        <a:t>Dual Enrollment/Running Start/On-line courses</a:t>
                      </a:r>
                      <a:endParaRPr lang="en-US" sz="1400" dirty="0"/>
                    </a:p>
                  </a:txBody>
                  <a:tcPr/>
                </a:tc>
                <a:extLst>
                  <a:ext uri="{0D108BD9-81ED-4DB2-BD59-A6C34878D82A}">
                    <a16:rowId xmlns:a16="http://schemas.microsoft.com/office/drawing/2014/main" val="10006"/>
                  </a:ext>
                </a:extLst>
              </a:tr>
              <a:tr h="514981">
                <a:tc rowSpan="2">
                  <a:txBody>
                    <a:bodyPr/>
                    <a:lstStyle/>
                    <a:p>
                      <a:pPr algn="ctr"/>
                      <a:r>
                        <a:rPr lang="en-US" sz="1400" dirty="0" smtClean="0"/>
                        <a:t>Enrichment</a:t>
                      </a:r>
                      <a:endParaRPr lang="en-US" sz="1400" dirty="0"/>
                    </a:p>
                  </a:txBody>
                  <a:tcPr vert="vert270"/>
                </a:tc>
                <a:tc>
                  <a:txBody>
                    <a:bodyPr/>
                    <a:lstStyle/>
                    <a:p>
                      <a:r>
                        <a:rPr lang="en-US" sz="1400" dirty="0" smtClean="0"/>
                        <a:t>Academic</a:t>
                      </a:r>
                    </a:p>
                    <a:p>
                      <a:r>
                        <a:rPr lang="en-US" sz="1400" dirty="0" smtClean="0"/>
                        <a:t>Competitions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Academic Competitions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Academic Competitions</a:t>
                      </a:r>
                    </a:p>
                  </a:txBody>
                  <a:tcPr/>
                </a:tc>
                <a:extLst>
                  <a:ext uri="{0D108BD9-81ED-4DB2-BD59-A6C34878D82A}">
                    <a16:rowId xmlns:a16="http://schemas.microsoft.com/office/drawing/2014/main" val="10007"/>
                  </a:ext>
                </a:extLst>
              </a:tr>
              <a:tr h="519204">
                <a:tc vMerge="1">
                  <a:txBody>
                    <a:bodyPr/>
                    <a:lstStyle/>
                    <a:p>
                      <a:pPr algn="ctr"/>
                      <a:endParaRPr lang="en-US" sz="1600" dirty="0"/>
                    </a:p>
                  </a:txBody>
                  <a:tcPr vert="vert270"/>
                </a:tc>
                <a:tc>
                  <a:txBody>
                    <a:bodyPr/>
                    <a:lstStyle/>
                    <a:p>
                      <a:r>
                        <a:rPr lang="en-US" sz="1400" dirty="0" smtClean="0"/>
                        <a:t>Enrichment</a:t>
                      </a:r>
                      <a:r>
                        <a:rPr lang="en-US" sz="1400" baseline="0" dirty="0" smtClean="0"/>
                        <a:t> groups and </a:t>
                      </a:r>
                      <a:r>
                        <a:rPr lang="en-US" sz="1400" dirty="0" smtClean="0"/>
                        <a:t>extracurricular activities</a:t>
                      </a:r>
                      <a:endParaRPr lang="en-US" sz="1400" dirty="0"/>
                    </a:p>
                  </a:txBody>
                  <a:tcPr/>
                </a:tc>
                <a:tc>
                  <a:txBody>
                    <a:bodyPr/>
                    <a:lstStyle/>
                    <a:p>
                      <a:r>
                        <a:rPr lang="en-US" sz="1400" dirty="0" smtClean="0"/>
                        <a:t>Enrichment groups and extracurricular activities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Enrichment groups and extracurricular</a:t>
                      </a:r>
                      <a:r>
                        <a:rPr lang="en-US" sz="1400" baseline="0" dirty="0" smtClean="0"/>
                        <a:t> activities</a:t>
                      </a:r>
                      <a:endParaRPr lang="en-US" sz="1400" dirty="0" smtClean="0"/>
                    </a:p>
                  </a:txBody>
                  <a:tcPr/>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A7719F-2326-4F05-8CA0-EE634B9DA5E9}"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04534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Service Delivery By Grade Level</a:t>
            </a:r>
            <a:endParaRPr lang="en-US" sz="3600" dirty="0"/>
          </a:p>
        </p:txBody>
      </p:sp>
      <p:graphicFrame>
        <p:nvGraphicFramePr>
          <p:cNvPr id="4" name="Content Placeholder 3"/>
          <p:cNvGraphicFramePr>
            <a:graphicFrameLocks noGrp="1"/>
          </p:cNvGraphicFramePr>
          <p:nvPr>
            <p:ph idx="1"/>
          </p:nvPr>
        </p:nvGraphicFramePr>
        <p:xfrm>
          <a:off x="685800" y="1828800"/>
          <a:ext cx="7854950" cy="3337560"/>
        </p:xfrm>
        <a:graphic>
          <a:graphicData uri="http://schemas.openxmlformats.org/drawingml/2006/table">
            <a:tbl>
              <a:tblPr firstRow="1" bandRow="1">
                <a:tableStyleId>{5C22544A-7EE6-4342-B048-85BDC9FD1C3A}</a:tableStyleId>
              </a:tblPr>
              <a:tblGrid>
                <a:gridCol w="1570990">
                  <a:extLst>
                    <a:ext uri="{9D8B030D-6E8A-4147-A177-3AD203B41FA5}">
                      <a16:colId xmlns:a16="http://schemas.microsoft.com/office/drawing/2014/main" val="20000"/>
                    </a:ext>
                  </a:extLst>
                </a:gridCol>
                <a:gridCol w="1570990">
                  <a:extLst>
                    <a:ext uri="{9D8B030D-6E8A-4147-A177-3AD203B41FA5}">
                      <a16:colId xmlns:a16="http://schemas.microsoft.com/office/drawing/2014/main" val="20001"/>
                    </a:ext>
                  </a:extLst>
                </a:gridCol>
                <a:gridCol w="1570990">
                  <a:extLst>
                    <a:ext uri="{9D8B030D-6E8A-4147-A177-3AD203B41FA5}">
                      <a16:colId xmlns:a16="http://schemas.microsoft.com/office/drawing/2014/main" val="20002"/>
                    </a:ext>
                  </a:extLst>
                </a:gridCol>
                <a:gridCol w="1570990">
                  <a:extLst>
                    <a:ext uri="{9D8B030D-6E8A-4147-A177-3AD203B41FA5}">
                      <a16:colId xmlns:a16="http://schemas.microsoft.com/office/drawing/2014/main" val="20003"/>
                    </a:ext>
                  </a:extLst>
                </a:gridCol>
                <a:gridCol w="1570990">
                  <a:extLst>
                    <a:ext uri="{9D8B030D-6E8A-4147-A177-3AD203B41FA5}">
                      <a16:colId xmlns:a16="http://schemas.microsoft.com/office/drawing/2014/main" val="20004"/>
                    </a:ext>
                  </a:extLst>
                </a:gridCol>
              </a:tblGrid>
              <a:tr h="370840">
                <a:tc>
                  <a:txBody>
                    <a:bodyPr/>
                    <a:lstStyle/>
                    <a:p>
                      <a:endParaRPr lang="en-US" dirty="0" smtClean="0"/>
                    </a:p>
                    <a:p>
                      <a:r>
                        <a:rPr lang="en-US" dirty="0" smtClean="0"/>
                        <a:t>Grade</a:t>
                      </a:r>
                      <a:r>
                        <a:rPr lang="en-US" baseline="0" dirty="0" smtClean="0"/>
                        <a:t> Level</a:t>
                      </a:r>
                      <a:endParaRPr lang="en-US" dirty="0"/>
                    </a:p>
                  </a:txBody>
                  <a:tcPr/>
                </a:tc>
                <a:tc>
                  <a:txBody>
                    <a:bodyPr/>
                    <a:lstStyle/>
                    <a:p>
                      <a:r>
                        <a:rPr lang="en-US" dirty="0" smtClean="0"/>
                        <a:t>Identification</a:t>
                      </a:r>
                      <a:endParaRPr lang="en-US" dirty="0"/>
                    </a:p>
                  </a:txBody>
                  <a:tcPr/>
                </a:tc>
                <a:tc>
                  <a:txBody>
                    <a:bodyPr/>
                    <a:lstStyle/>
                    <a:p>
                      <a:r>
                        <a:rPr lang="en-US" dirty="0" smtClean="0"/>
                        <a:t>Service Delivery Options</a:t>
                      </a:r>
                      <a:endParaRPr lang="en-US" dirty="0"/>
                    </a:p>
                  </a:txBody>
                  <a:tcPr/>
                </a:tc>
                <a:tc>
                  <a:txBody>
                    <a:bodyPr/>
                    <a:lstStyle/>
                    <a:p>
                      <a:r>
                        <a:rPr lang="en-US" dirty="0" smtClean="0"/>
                        <a:t>Curriculum Options</a:t>
                      </a:r>
                      <a:endParaRPr lang="en-US" dirty="0"/>
                    </a:p>
                  </a:txBody>
                  <a:tcPr/>
                </a:tc>
                <a:tc>
                  <a:txBody>
                    <a:bodyPr/>
                    <a:lstStyle/>
                    <a:p>
                      <a:r>
                        <a:rPr lang="en-US" dirty="0" smtClean="0"/>
                        <a:t>Program Evaluation</a:t>
                      </a:r>
                      <a:endParaRPr lang="en-US" dirty="0"/>
                    </a:p>
                  </a:txBody>
                  <a:tcPr/>
                </a:tc>
                <a:extLst>
                  <a:ext uri="{0D108BD9-81ED-4DB2-BD59-A6C34878D82A}">
                    <a16:rowId xmlns:a16="http://schemas.microsoft.com/office/drawing/2014/main" val="10000"/>
                  </a:ext>
                </a:extLst>
              </a:tr>
              <a:tr h="370840">
                <a:tc>
                  <a:txBody>
                    <a:bodyPr/>
                    <a:lstStyle/>
                    <a:p>
                      <a:r>
                        <a:rPr lang="en-US" dirty="0" smtClean="0"/>
                        <a:t>K-2</a:t>
                      </a:r>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smtClean="0"/>
                        <a:t>3-5</a:t>
                      </a:r>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smtClean="0"/>
                        <a:t>6-8</a:t>
                      </a:r>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smtClean="0"/>
                        <a:t>9-12</a:t>
                      </a:r>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1946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543800" cy="1450757"/>
          </a:xfrm>
        </p:spPr>
        <p:txBody>
          <a:bodyPr>
            <a:normAutofit/>
          </a:bodyPr>
          <a:lstStyle/>
          <a:p>
            <a:r>
              <a:rPr lang="en-US" dirty="0" smtClean="0"/>
              <a:t>Assignment 5: Continuity of Services</a:t>
            </a:r>
            <a:endParaRPr lang="en-US" dirty="0"/>
          </a:p>
        </p:txBody>
      </p:sp>
      <p:sp>
        <p:nvSpPr>
          <p:cNvPr id="3" name="Content Placeholder 2"/>
          <p:cNvSpPr>
            <a:spLocks noGrp="1"/>
          </p:cNvSpPr>
          <p:nvPr>
            <p:ph idx="1"/>
          </p:nvPr>
        </p:nvSpPr>
        <p:spPr>
          <a:xfrm>
            <a:off x="292100" y="1562101"/>
            <a:ext cx="8229600" cy="3912108"/>
          </a:xfrm>
        </p:spPr>
        <p:txBody>
          <a:bodyPr>
            <a:normAutofit fontScale="92500" lnSpcReduction="20000"/>
          </a:bodyPr>
          <a:lstStyle/>
          <a:p>
            <a:pPr>
              <a:buNone/>
            </a:pPr>
            <a:endParaRPr lang="en-US" sz="1300" dirty="0"/>
          </a:p>
          <a:p>
            <a:pPr marL="228600" indent="-228600">
              <a:buFont typeface="Arial"/>
              <a:buChar char="•"/>
            </a:pPr>
            <a:r>
              <a:rPr lang="en-US" sz="2600" dirty="0" smtClean="0"/>
              <a:t>Reflect upon the continuity of services in your district.</a:t>
            </a:r>
          </a:p>
          <a:p>
            <a:pPr marL="228600" indent="-228600">
              <a:buFont typeface="Arial"/>
              <a:buChar char="•"/>
            </a:pPr>
            <a:r>
              <a:rPr lang="en-US" sz="2600" dirty="0" smtClean="0"/>
              <a:t>How </a:t>
            </a:r>
            <a:r>
              <a:rPr lang="en-US" sz="2600" dirty="0"/>
              <a:t>does your district ensure continuous growth for accelerated students throughout the K-12 continuum?</a:t>
            </a:r>
          </a:p>
          <a:p>
            <a:pPr marL="228600" indent="-228600">
              <a:buFont typeface="Arial"/>
              <a:buChar char="•"/>
            </a:pPr>
            <a:r>
              <a:rPr lang="en-US" sz="2600" dirty="0" smtClean="0"/>
              <a:t>What are the entrance and exit policies and procedures related to different program options?</a:t>
            </a:r>
          </a:p>
          <a:p>
            <a:pPr marL="228600" indent="-228600">
              <a:buFont typeface="Arial"/>
              <a:buChar char="•"/>
            </a:pPr>
            <a:r>
              <a:rPr lang="en-US" sz="2600" dirty="0" smtClean="0"/>
              <a:t>How does your district change program options for students at different grade levels?</a:t>
            </a:r>
          </a:p>
          <a:p>
            <a:pPr marL="228600" indent="-228600">
              <a:buFont typeface="Arial"/>
              <a:buChar char="•"/>
            </a:pPr>
            <a:r>
              <a:rPr lang="en-US" sz="2600" dirty="0" smtClean="0"/>
              <a:t>How does your district distinguish between </a:t>
            </a:r>
            <a:r>
              <a:rPr lang="en-US" sz="2600" dirty="0" smtClean="0">
                <a:solidFill>
                  <a:srgbClr val="FF0000"/>
                </a:solidFill>
              </a:rPr>
              <a:t>exiting specific highly capable services </a:t>
            </a:r>
            <a:r>
              <a:rPr lang="en-US" sz="2600" dirty="0" smtClean="0"/>
              <a:t>from </a:t>
            </a:r>
            <a:r>
              <a:rPr lang="en-US" sz="2600" dirty="0" smtClean="0">
                <a:solidFill>
                  <a:srgbClr val="FF0000"/>
                </a:solidFill>
              </a:rPr>
              <a:t>exiting the program?</a:t>
            </a:r>
          </a:p>
          <a:p>
            <a:pPr marL="228600" indent="-228600">
              <a:buFont typeface="Arial"/>
              <a:buChar char="•"/>
            </a:pPr>
            <a:r>
              <a:rPr lang="en-US" sz="2600" dirty="0" smtClean="0"/>
              <a:t>What would you like to</a:t>
            </a:r>
            <a:r>
              <a:rPr lang="en-US" sz="2600" dirty="0" smtClean="0">
                <a:solidFill>
                  <a:srgbClr val="FF0000"/>
                </a:solidFill>
              </a:rPr>
              <a:t> change</a:t>
            </a:r>
            <a:r>
              <a:rPr lang="en-US" sz="2600" dirty="0" smtClean="0"/>
              <a:t>?</a:t>
            </a:r>
          </a:p>
          <a:p>
            <a:pPr marL="228600" indent="-228600">
              <a:buFont typeface="Arial"/>
              <a:buChar char="•"/>
            </a:pPr>
            <a:endParaRPr lang="en-US" sz="2900" dirty="0" smtClean="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A7719F-2326-4F05-8CA0-EE634B9DA5E9}"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039834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rgbClr val="5D5B4E"/>
      </a:dk1>
      <a:lt1>
        <a:sysClr val="window" lastClr="FFFFFF"/>
      </a:lt1>
      <a:dk2>
        <a:srgbClr val="5D5B4E"/>
      </a:dk2>
      <a:lt2>
        <a:srgbClr val="FFFFFF"/>
      </a:lt2>
      <a:accent1>
        <a:srgbClr val="3A6983"/>
      </a:accent1>
      <a:accent2>
        <a:srgbClr val="E86948"/>
      </a:accent2>
      <a:accent3>
        <a:srgbClr val="B7C333"/>
      </a:accent3>
      <a:accent4>
        <a:srgbClr val="3A6983"/>
      </a:accent4>
      <a:accent5>
        <a:srgbClr val="E86948"/>
      </a:accent5>
      <a:accent6>
        <a:srgbClr val="B7C333"/>
      </a:accent6>
      <a:hlink>
        <a:srgbClr val="3A6983"/>
      </a:hlink>
      <a:folHlink>
        <a:srgbClr val="5D5B4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SPI-PPT-Template-standard [Read-Only]" id="{D68024B5-DB7D-4CCA-BDDA-878743208049}" vid="{69662F72-9037-49AA-8827-24CAD3E467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674</Words>
  <Application>Microsoft Office PowerPoint</Application>
  <PresentationFormat>On-screen Show (4:3)</PresentationFormat>
  <Paragraphs>113</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Retrospect</vt:lpstr>
      <vt:lpstr>Example: Small District</vt:lpstr>
      <vt:lpstr>Example: Mid-Size District</vt:lpstr>
      <vt:lpstr>Example: Large District</vt:lpstr>
      <vt:lpstr>Service Delivery By Grade Level</vt:lpstr>
      <vt:lpstr>Assignment 5: Continuity of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 Array of Services for Highly Capable Students, Part 5, 2016</dc:title>
  <dc:subject>HiCapPlus - Developing an Array of Services for Highly Capable Students</dc:subject>
  <dc:creator>Nancy B. Hertzog, Ph.D. / In Partnership with OSPI</dc:creator>
  <cp:keywords>Highly Capable, HiCapPlus, developing services, array of services, highly capable students</cp:keywords>
  <cp:lastModifiedBy>Ben King</cp:lastModifiedBy>
  <cp:revision>5</cp:revision>
  <dcterms:created xsi:type="dcterms:W3CDTF">2016-09-20T23:03:34Z</dcterms:created>
  <dcterms:modified xsi:type="dcterms:W3CDTF">2017-01-31T22:38:55Z</dcterms:modified>
  <cp:category>Professional Development</cp:category>
</cp:coreProperties>
</file>