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274" r:id="rId3"/>
    <p:sldId id="273" r:id="rId4"/>
    <p:sldId id="260" r:id="rId5"/>
    <p:sldId id="259" r:id="rId6"/>
    <p:sldId id="261" r:id="rId7"/>
    <p:sldId id="262" r:id="rId8"/>
    <p:sldId id="263" r:id="rId9"/>
    <p:sldId id="264" r:id="rId10"/>
    <p:sldId id="265" r:id="rId11"/>
    <p:sldId id="275" r:id="rId12"/>
    <p:sldId id="266" r:id="rId13"/>
    <p:sldId id="267" r:id="rId14"/>
    <p:sldId id="268" r:id="rId15"/>
    <p:sldId id="269" r:id="rId16"/>
    <p:sldId id="276" r:id="rId17"/>
    <p:sldId id="270" r:id="rId18"/>
    <p:sldId id="271" r:id="rId19"/>
    <p:sldId id="272"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42" autoAdjust="0"/>
    <p:restoredTop sz="79066" autoAdjust="0"/>
  </p:normalViewPr>
  <p:slideViewPr>
    <p:cSldViewPr snapToGrid="0">
      <p:cViewPr varScale="1">
        <p:scale>
          <a:sx n="89" d="100"/>
          <a:sy n="89" d="100"/>
        </p:scale>
        <p:origin x="96" y="126"/>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46801-E52A-418C-9C7A-60C50A444217}" type="datetimeFigureOut">
              <a:rPr lang="en-US" smtClean="0"/>
              <a:t>12/13/2017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E1BCC-6D91-4042-9B51-B554610FF476}" type="slidenum">
              <a:rPr lang="en-US" smtClean="0"/>
              <a:t>‹#›</a:t>
            </a:fld>
            <a:endParaRPr lang="en-US"/>
          </a:p>
        </p:txBody>
      </p:sp>
    </p:spTree>
    <p:extLst>
      <p:ext uri="{BB962C8B-B14F-4D97-AF65-F5344CB8AC3E}">
        <p14:creationId xmlns:p14="http://schemas.microsoft.com/office/powerpoint/2010/main" val="16942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aculty.education.uiowa.edu/david-lohman/hom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nrcgt.uconn.edu/wp-content/uploads/sites/953/2015/04/rm05216.pdf" TargetMode="External"/><Relationship Id="rId4" Type="http://schemas.openxmlformats.org/officeDocument/2006/relationships/hyperlink" Target="http://www.hmhco.com/~/media/sites/home/hmh-assessments/assessments/cogat/pdf/cogat-cognitively-speaking-v3-winter-2005.pdf?la=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rufrock.com/Scales-for-Rating-the-Behavioral-Characteristics-of-Superior-Students-Technical-and-Administration-Manual-3rd-ed-P1823.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earsonassessments.com/HAIWEB/Cultures/en-us/Productdetail.htm?Pid=015-8130-50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dufest.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nline-journals.org/ijet/article/viewArticle/12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Module 2: A Deep Dive into the Uses of Multiple Criteria. What should we consider when identifying children for highly capable programs and services?  This is one of the most difficult questions to answer in the gifted education field.  The research and standards regarding best practices  include “the use of multiple criteria” when designing procedures and processes for the identification and selection of students who may benefit from highly capable services.  In this session, we will unpack what is meant by “multiple criteria.” Not only, will we understand what multiple criteria is, but also how to use the many and varied sources that are collected to determine a student’s educational needs.</a:t>
            </a:r>
          </a:p>
          <a:p>
            <a:pPr algn="l"/>
            <a:endParaRPr lang="en-US" sz="1200"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72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this section of the WAC, we see that the intent of the law is to include </a:t>
            </a:r>
            <a:r>
              <a:rPr lang="en-US" sz="1200" u="sng" kern="1200" dirty="0" smtClean="0">
                <a:solidFill>
                  <a:schemeClr val="tx1"/>
                </a:solidFill>
                <a:effectLst/>
                <a:latin typeface="+mn-lt"/>
                <a:ea typeface="+mn-ea"/>
                <a:cs typeface="+mn-cs"/>
              </a:rPr>
              <a:t>multiple ways of assessing </a:t>
            </a:r>
            <a:r>
              <a:rPr lang="en-US" sz="1200" kern="1200" dirty="0" smtClean="0">
                <a:solidFill>
                  <a:schemeClr val="tx1"/>
                </a:solidFill>
                <a:effectLst/>
                <a:latin typeface="+mn-lt"/>
                <a:ea typeface="+mn-ea"/>
                <a:cs typeface="+mn-cs"/>
              </a:rPr>
              <a:t>student strengths</a:t>
            </a:r>
            <a:r>
              <a:rPr lang="en-US" sz="1200" u="sng" kern="1200" dirty="0" smtClean="0">
                <a:solidFill>
                  <a:schemeClr val="tx1"/>
                </a:solidFill>
                <a:effectLst/>
                <a:latin typeface="+mn-lt"/>
                <a:ea typeface="+mn-ea"/>
                <a:cs typeface="+mn-cs"/>
              </a:rPr>
              <a:t> and multiple perspectives. </a:t>
            </a:r>
            <a:r>
              <a:rPr lang="en-US" sz="1200" kern="1200" dirty="0" smtClean="0">
                <a:solidFill>
                  <a:schemeClr val="tx1"/>
                </a:solidFill>
                <a:effectLst/>
                <a:latin typeface="+mn-lt"/>
                <a:ea typeface="+mn-ea"/>
                <a:cs typeface="+mn-cs"/>
              </a:rPr>
              <a:t>The decision to identify includes a </a:t>
            </a:r>
            <a:r>
              <a:rPr lang="en-US" sz="1200" u="sng" kern="1200" dirty="0" smtClean="0">
                <a:solidFill>
                  <a:schemeClr val="tx1"/>
                </a:solidFill>
                <a:effectLst/>
                <a:latin typeface="+mn-lt"/>
                <a:ea typeface="+mn-ea"/>
                <a:cs typeface="+mn-cs"/>
              </a:rPr>
              <a:t>committee of professionals who will serve on the Multidisciplinary Selection Committee</a:t>
            </a:r>
            <a:r>
              <a:rPr lang="en-US" sz="1200" kern="1200" dirty="0" smtClean="0">
                <a:solidFill>
                  <a:schemeClr val="tx1"/>
                </a:solidFill>
                <a:effectLst/>
                <a:latin typeface="+mn-lt"/>
                <a:ea typeface="+mn-ea"/>
                <a:cs typeface="+mn-cs"/>
              </a:rPr>
              <a:t>. The purpose of a team is to examine the body of evidence that decides who needs highly capable services.  The evidence must include the use of multiple types of measurement and data sources.</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C425C2-D1E8-E24A-BAEF-BD3B462E7D4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9540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This committee shall consist</a:t>
            </a:r>
            <a:r>
              <a:rPr lang="en-US" baseline="0" dirty="0" smtClean="0">
                <a:latin typeface="Calibri" charset="0"/>
                <a:ea typeface="ＭＳ Ｐゴシック" charset="0"/>
                <a:cs typeface="ＭＳ Ｐゴシック" charset="0"/>
              </a:rPr>
              <a:t> of:</a:t>
            </a:r>
          </a:p>
          <a:p>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A special teacher: By definition this is a teacher who has training, experience, advanced skills, and knowledge in the education of highly capable students.  Areas of competency should include: identification procedures, program design and delivery, instructional practices, student assessment, and program evaluation. If such teacher is not available, then a classroom teacher shall be appointed;</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A psychologist or other qualified practitioner with training to interpret cognitive and achievement test results;</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A certified coordinator/administrator with responsibility for the supervision of the district’s program for highly capable students; and </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Such additional professionals, if any, the district deems desirable.</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0" indent="0">
              <a:buFont typeface="+mj-lt"/>
              <a:buNone/>
            </a:pPr>
            <a:r>
              <a:rPr lang="en-US" dirty="0" smtClean="0">
                <a:latin typeface="Calibri" charset="0"/>
                <a:ea typeface="ＭＳ Ｐゴシック" charset="0"/>
                <a:cs typeface="ＭＳ Ｐゴシック" charset="0"/>
              </a:rPr>
              <a:t>It is often the work of the Multidisciplinary</a:t>
            </a:r>
            <a:r>
              <a:rPr lang="en-US" baseline="0" dirty="0" smtClean="0">
                <a:latin typeface="Calibri" charset="0"/>
                <a:ea typeface="ＭＳ Ｐゴシック" charset="0"/>
                <a:cs typeface="ＭＳ Ｐゴシック" charset="0"/>
              </a:rPr>
              <a:t> Selection Committee to examine the body of evidence and may make the following determinations:</a:t>
            </a:r>
          </a:p>
          <a:p>
            <a:pPr marL="0" indent="0">
              <a:buFont typeface="+mj-lt"/>
              <a:buNone/>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Notify parents of testing and selection of students for program services;</a:t>
            </a:r>
          </a:p>
          <a:p>
            <a:pPr marL="228600" indent="-228600">
              <a:buFont typeface="+mj-lt"/>
              <a:buAutoNum type="arabicPeriod"/>
            </a:pPr>
            <a:r>
              <a:rPr lang="en-US" baseline="0" dirty="0" smtClean="0">
                <a:latin typeface="Calibri" charset="0"/>
                <a:ea typeface="ＭＳ Ｐゴシック" charset="0"/>
                <a:cs typeface="ＭＳ Ｐゴシック" charset="0"/>
              </a:rPr>
              <a:t>Identify students to receive highly capable services aligned to students’ profile of strengths and interests;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latin typeface="Calibri" charset="0"/>
                <a:ea typeface="ＭＳ Ｐゴシック" charset="0"/>
                <a:cs typeface="ＭＳ Ｐゴシック" charset="0"/>
              </a:rPr>
              <a:t>Inform families about the types of services their child(</a:t>
            </a:r>
            <a:r>
              <a:rPr lang="en-US" baseline="0" dirty="0" err="1" smtClean="0">
                <a:latin typeface="Calibri" charset="0"/>
                <a:ea typeface="ＭＳ Ｐゴシック" charset="0"/>
                <a:cs typeface="ＭＳ Ｐゴシック" charset="0"/>
              </a:rPr>
              <a:t>ren</a:t>
            </a:r>
            <a:r>
              <a:rPr lang="en-US" baseline="0" dirty="0" smtClean="0">
                <a:latin typeface="Calibri" charset="0"/>
                <a:ea typeface="ＭＳ Ｐゴシック" charset="0"/>
                <a:cs typeface="ＭＳ Ｐゴシック" charset="0"/>
              </a:rPr>
              <a:t>) will receive as a result of being identified</a:t>
            </a:r>
            <a:r>
              <a:rPr lang="en-US" dirty="0" smtClean="0">
                <a:latin typeface="Calibri" charset="0"/>
                <a:ea typeface="ＭＳ Ｐゴシック" charset="0"/>
                <a:cs typeface="ＭＳ Ｐゴシック" charset="0"/>
              </a:rPr>
              <a:t> for highly capable services</a:t>
            </a:r>
            <a:r>
              <a:rPr lang="en-US" baseline="0" dirty="0" smtClean="0">
                <a:latin typeface="Calibri" charset="0"/>
                <a:ea typeface="ＭＳ Ｐゴシック" charset="0"/>
                <a:cs typeface="ＭＳ Ｐゴシック" charset="0"/>
              </a:rPr>
              <a:t>;</a:t>
            </a:r>
          </a:p>
          <a:p>
            <a:pPr marL="228600" indent="-228600">
              <a:buFont typeface="+mj-lt"/>
              <a:buAutoNum type="arabicPeriod"/>
            </a:pPr>
            <a:r>
              <a:rPr lang="en-US" baseline="0" dirty="0" smtClean="0">
                <a:latin typeface="Calibri" charset="0"/>
                <a:ea typeface="ＭＳ Ｐゴシック" charset="0"/>
                <a:cs typeface="ＭＳ Ｐゴシック" charset="0"/>
              </a:rPr>
              <a:t>Determine that the data collected do not support the identification of a particular student at this given time and notify parents; and</a:t>
            </a:r>
          </a:p>
          <a:p>
            <a:pPr marL="228600" indent="-228600">
              <a:buFont typeface="+mj-lt"/>
              <a:buAutoNum type="arabicPeriod"/>
            </a:pPr>
            <a:r>
              <a:rPr lang="en-US" baseline="0" dirty="0" smtClean="0">
                <a:latin typeface="Calibri" charset="0"/>
                <a:ea typeface="ＭＳ Ｐゴシック" charset="0"/>
                <a:cs typeface="ＭＳ Ｐゴシック" charset="0"/>
              </a:rPr>
              <a:t>Determine if a student should be referred for further assessment if a student is twice-exceptional.</a:t>
            </a:r>
          </a:p>
          <a:p>
            <a:pPr marL="228600" indent="-228600">
              <a:buFont typeface="+mj-lt"/>
              <a:buAutoNum type="arabicPeriod"/>
            </a:pPr>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857E1BCC-6D91-4042-9B51-B554610FF476}" type="slidenum">
              <a:rPr lang="en-US" smtClean="0"/>
              <a:t>11</a:t>
            </a:fld>
            <a:endParaRPr lang="en-US"/>
          </a:p>
        </p:txBody>
      </p:sp>
    </p:spTree>
    <p:extLst>
      <p:ext uri="{BB962C8B-B14F-4D97-AF65-F5344CB8AC3E}">
        <p14:creationId xmlns:p14="http://schemas.microsoft.com/office/powerpoint/2010/main" val="39684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So, when we break down the word multiple, we are not only talking about multiple criteria, but we are also identifying multiple sources </a:t>
            </a:r>
            <a:r>
              <a:rPr lang="en-US" dirty="0" smtClean="0">
                <a:latin typeface="Calibri" charset="0"/>
                <a:ea typeface="ＭＳ Ｐゴシック" charset="0"/>
                <a:cs typeface="ＭＳ Ｐゴシック" charset="0"/>
              </a:rPr>
              <a:t>of input and seeking input from multiple </a:t>
            </a:r>
            <a:r>
              <a:rPr lang="en-US" dirty="0">
                <a:latin typeface="Calibri" charset="0"/>
                <a:ea typeface="ＭＳ Ｐゴシック" charset="0"/>
                <a:cs typeface="ＭＳ Ｐゴシック" charset="0"/>
              </a:rPr>
              <a:t>decision-makers</a:t>
            </a:r>
            <a:r>
              <a:rPr lang="en-US" dirty="0" smtClean="0">
                <a:latin typeface="Calibri" charset="0"/>
                <a:ea typeface="ＭＳ Ｐゴシック" charset="0"/>
                <a:cs typeface="ＭＳ Ｐゴシック" charset="0"/>
              </a:rPr>
              <a:t>.  These ideas help to make our identification processes more responsive and pliable to multiple perspectives of giftedness as viewed by the data collected, numerous individuals who may have knowledge about a particular child’s advanced talents and skills, and through the diverse perspectives of those who must collaborate with each other as student profiles of talent are revealed and services are aligned to serve and respect the academic and social needs of these students. </a:t>
            </a:r>
            <a:endParaRPr lang="en-US" dirty="0">
              <a:latin typeface="Calibri" charset="0"/>
              <a:ea typeface="ＭＳ Ｐゴシック" charset="0"/>
              <a:cs typeface="ＭＳ Ｐゴシック"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747806-93C4-5243-A2F1-47578B8F5A5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7568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law requires districts to include a variety of sources for referrals and notification announcements to inform the public about the policies and procedures used in the identification process to identify highly capable students, which include:</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Annual public notification of parents and students shall be made </a:t>
            </a:r>
            <a:r>
              <a:rPr lang="en-US" sz="1200" u="sng" kern="1200" dirty="0" smtClean="0">
                <a:solidFill>
                  <a:schemeClr val="tx1"/>
                </a:solidFill>
                <a:effectLst/>
                <a:latin typeface="+mn-lt"/>
                <a:ea typeface="+mn-ea"/>
                <a:cs typeface="+mn-cs"/>
              </a:rPr>
              <a:t>before any major identification activity</a:t>
            </a:r>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The notice shall be </a:t>
            </a:r>
            <a:r>
              <a:rPr lang="en-US" sz="1200" u="sng" kern="1200" dirty="0" smtClean="0">
                <a:solidFill>
                  <a:schemeClr val="tx1"/>
                </a:solidFill>
                <a:effectLst/>
                <a:latin typeface="+mn-lt"/>
                <a:ea typeface="+mn-ea"/>
                <a:cs typeface="+mn-cs"/>
              </a:rPr>
              <a:t>published or announced in multiple ways</a:t>
            </a:r>
            <a:r>
              <a:rPr lang="en-US" sz="1200" kern="1200" dirty="0" smtClean="0">
                <a:solidFill>
                  <a:schemeClr val="tx1"/>
                </a:solidFill>
                <a:effectLst/>
                <a:latin typeface="+mn-lt"/>
                <a:ea typeface="+mn-ea"/>
                <a:cs typeface="+mn-cs"/>
              </a:rPr>
              <a:t> in </a:t>
            </a:r>
            <a:r>
              <a:rPr lang="en-US" sz="1200" u="sng" kern="1200" dirty="0" smtClean="0">
                <a:solidFill>
                  <a:schemeClr val="tx1"/>
                </a:solidFill>
                <a:effectLst/>
                <a:latin typeface="+mn-lt"/>
                <a:ea typeface="+mn-ea"/>
                <a:cs typeface="+mn-cs"/>
              </a:rPr>
              <a:t>appropriate languages</a:t>
            </a:r>
            <a:r>
              <a:rPr lang="en-US" sz="1200" kern="1200" dirty="0" smtClean="0">
                <a:solidFill>
                  <a:schemeClr val="tx1"/>
                </a:solidFill>
                <a:effectLst/>
                <a:latin typeface="+mn-lt"/>
                <a:ea typeface="+mn-ea"/>
                <a:cs typeface="+mn-cs"/>
              </a:rPr>
              <a:t> to each community in school and district publications or other media, with circulation adequate to notify parents and students throughout the district. </a:t>
            </a:r>
          </a:p>
          <a:p>
            <a:pPr lvl="0"/>
            <a:endParaRPr lang="en-US" sz="1200" kern="1200" dirty="0" smtClean="0">
              <a:solidFill>
                <a:schemeClr val="tx1"/>
              </a:solidFill>
              <a:effectLst/>
              <a:latin typeface="+mn-lt"/>
              <a:ea typeface="+mn-ea"/>
              <a:cs typeface="+mn-cs"/>
            </a:endParaRPr>
          </a:p>
          <a:p>
            <a:pPr marL="0" indent="0">
              <a:buFont typeface="+mj-lt"/>
              <a:buNone/>
            </a:pPr>
            <a:r>
              <a:rPr lang="en-US" sz="1200" u="sng" kern="1200" dirty="0" smtClean="0">
                <a:solidFill>
                  <a:schemeClr val="tx1"/>
                </a:solidFill>
                <a:effectLst/>
                <a:latin typeface="+mn-lt"/>
                <a:ea typeface="+mn-ea"/>
                <a:cs typeface="+mn-cs"/>
              </a:rPr>
              <a:t>During the Referral Phase</a:t>
            </a:r>
            <a:r>
              <a:rPr lang="en-US" sz="1200" kern="1200" dirty="0" smtClean="0">
                <a:solidFill>
                  <a:schemeClr val="tx1"/>
                </a:solidFill>
                <a:effectLst/>
                <a:latin typeface="+mn-lt"/>
                <a:ea typeface="+mn-ea"/>
                <a:cs typeface="+mn-cs"/>
              </a:rPr>
              <a:t> of the identification process, referrals are solicited from a variety of sources. Referrals are based upon data from teachers, other staff, parents, students, and members of the community. (28A.185.030) </a:t>
            </a:r>
          </a:p>
          <a:p>
            <a:pPr marL="0" indent="0">
              <a:buFont typeface="+mj-lt"/>
              <a:buNone/>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purpose of this statement is to ensure that all students who might have potential in related areas of giftedness defined by the district are referred.</a:t>
            </a:r>
          </a:p>
          <a:p>
            <a:pPr marL="228600" lvl="0" indent="-228600">
              <a:buFont typeface="+mj-lt"/>
              <a:buAutoNum type="arabicPeriod"/>
            </a:pPr>
            <a:r>
              <a:rPr lang="en-US" sz="1200" kern="1200" dirty="0" smtClean="0">
                <a:solidFill>
                  <a:schemeClr val="tx1"/>
                </a:solidFill>
                <a:effectLst/>
                <a:latin typeface="+mn-lt"/>
                <a:ea typeface="+mn-ea"/>
                <a:cs typeface="+mn-cs"/>
              </a:rPr>
              <a:t>This open-process of referrals better ensures that we pay close attention to students who traditionally have been underrepresented in gifted programs.  These groups may include students with disabilities and other learning challenges, who are culturally and linguistically diverse, or who experience economic challenges that prevent the opportunity to access high quality educational experiences. </a:t>
            </a:r>
          </a:p>
          <a:p>
            <a:pPr marL="228600" lvl="0" indent="-228600">
              <a:buFont typeface="+mj-lt"/>
              <a:buAutoNum type="arabicPeriod"/>
            </a:pPr>
            <a:r>
              <a:rPr lang="en-US" sz="1200" kern="1200" dirty="0" smtClean="0">
                <a:solidFill>
                  <a:schemeClr val="tx1"/>
                </a:solidFill>
                <a:effectLst/>
                <a:latin typeface="+mn-lt"/>
                <a:ea typeface="+mn-ea"/>
                <a:cs typeface="+mn-cs"/>
              </a:rPr>
              <a:t>Referrals from a variety of sources will provide the means through which a student’s talent will be brought to the attention of the identification and selection teams.  </a:t>
            </a:r>
          </a:p>
          <a:p>
            <a:pPr marL="228600" lvl="0" indent="-228600">
              <a:buFont typeface="+mj-lt"/>
              <a:buAutoNum type="arabicPeriod"/>
            </a:pPr>
            <a:r>
              <a:rPr lang="en-US" sz="1200" kern="1200" dirty="0" smtClean="0">
                <a:solidFill>
                  <a:schemeClr val="tx1"/>
                </a:solidFill>
                <a:effectLst/>
                <a:latin typeface="+mn-lt"/>
                <a:ea typeface="+mn-ea"/>
                <a:cs typeface="+mn-cs"/>
              </a:rPr>
              <a:t>Professional development should be provided to educators about this referral process. Research suggests that teachers identify more children when they are provided with training in understanding the academic and social needs of highly capable students (Gear, 1978).</a:t>
            </a:r>
          </a:p>
          <a:p>
            <a:pPr marL="228600" lvl="0" indent="-228600">
              <a:buFont typeface="+mj-lt"/>
              <a:buAutoNum type="arabicPeriod"/>
            </a:pPr>
            <a:r>
              <a:rPr lang="en-US" sz="1200" kern="1200" dirty="0" smtClean="0">
                <a:solidFill>
                  <a:schemeClr val="tx1"/>
                </a:solidFill>
                <a:effectLst/>
                <a:latin typeface="+mn-lt"/>
                <a:ea typeface="+mn-ea"/>
                <a:cs typeface="+mn-cs"/>
              </a:rPr>
              <a:t>At the end of the referral phase, schools should have a large pool of applicants, who will proceed to the second phase of identification, which is screening.</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1F5A11-0AC9-AD4D-B900-09D99E49677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7163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u</a:t>
            </a:r>
            <a:r>
              <a:rPr lang="en-US" dirty="0" smtClean="0"/>
              <a:t>sing </a:t>
            </a:r>
            <a:r>
              <a:rPr lang="en-US" baseline="0" dirty="0" smtClean="0"/>
              <a:t>varied sources of data, we are able to gather important information about multiple dimensions of a student’s performance and potential.  The criteria for screening and identification must be carefully considered to ensure development of student profiles that reflect the best possible picture of student talent and to guide the best match with educational programming.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08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ＭＳ Ｐゴシック" charset="0"/>
                <a:cs typeface="ＭＳ Ｐゴシック" charset="0"/>
              </a:rPr>
              <a:t>Picture Source:</a:t>
            </a:r>
            <a:r>
              <a:rPr lang="en-US" b="1" baseline="0" dirty="0" smtClean="0">
                <a:latin typeface="Calibri" charset="0"/>
                <a:ea typeface="ＭＳ Ｐゴシック" charset="0"/>
                <a:cs typeface="ＭＳ Ｐゴシック" charset="0"/>
              </a:rPr>
              <a:t> http://</a:t>
            </a:r>
            <a:r>
              <a:rPr lang="en-US" b="1" baseline="0" dirty="0" err="1" smtClean="0">
                <a:latin typeface="Calibri" charset="0"/>
                <a:ea typeface="ＭＳ Ｐゴシック" charset="0"/>
                <a:cs typeface="ＭＳ Ｐゴシック" charset="0"/>
              </a:rPr>
              <a:t>worldartsme.com</a:t>
            </a:r>
            <a:r>
              <a:rPr lang="en-US" b="1" baseline="0"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Educators should select and use multiple assessments that measure diverse abilities, talents, and strengths, based on current theories, models, and research.  Multiple criteria help to build a body of evidence that meets the criteria for student selection  in highly capable programs, and helps to build student profiles of strengths and interests from which services can be determined.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Most districts use some form of standardized instrument to assess their students’ abilities. There are many standardized instruments schools may use as data points during the assessment phase of the identification process. All instruments should be used as they were designed to be used. </a:t>
            </a:r>
            <a:endParaRPr lang="en-US" baseline="0" dirty="0" smtClean="0">
              <a:ea typeface="ＭＳ Ｐゴシック" charset="0"/>
              <a:cs typeface="ＭＳ Ｐゴシック" charset="0"/>
            </a:endParaRPr>
          </a:p>
          <a:p>
            <a:endParaRPr lang="en-US" baseline="0" dirty="0" smtClean="0">
              <a:ea typeface="ＭＳ Ｐゴシック" charset="0"/>
              <a:cs typeface="ＭＳ Ｐゴシック" charset="0"/>
            </a:endParaRPr>
          </a:p>
          <a:p>
            <a:r>
              <a:rPr lang="en-US" b="1" baseline="0" dirty="0" smtClean="0">
                <a:ea typeface="ＭＳ Ｐゴシック" charset="0"/>
                <a:cs typeface="ＭＳ Ｐゴシック" charset="0"/>
              </a:rPr>
              <a:t>References:</a:t>
            </a:r>
          </a:p>
          <a:p>
            <a:endParaRPr lang="en-US" b="1" baseline="0" dirty="0" smtClean="0">
              <a:ea typeface="ＭＳ Ｐゴシック" charset="0"/>
              <a:cs typeface="ＭＳ Ｐゴシック" charset="0"/>
            </a:endParaRPr>
          </a:p>
          <a:p>
            <a:pPr marL="457200" indent="-457200"/>
            <a:r>
              <a:rPr lang="en-US" dirty="0" err="1">
                <a:ea typeface="ＭＳ Ｐゴシック" charset="0"/>
                <a:cs typeface="ＭＳ Ｐゴシック" charset="0"/>
              </a:rPr>
              <a:t>Assouline</a:t>
            </a:r>
            <a:r>
              <a:rPr lang="en-US" dirty="0">
                <a:ea typeface="ＭＳ Ｐゴシック" charset="0"/>
                <a:cs typeface="ＭＳ Ｐゴシック" charset="0"/>
              </a:rPr>
              <a:t>, S. G., </a:t>
            </a:r>
            <a:r>
              <a:rPr lang="en-US" dirty="0" err="1">
                <a:ea typeface="ＭＳ Ｐゴシック" charset="0"/>
                <a:cs typeface="ＭＳ Ｐゴシック" charset="0"/>
              </a:rPr>
              <a:t>Nicpon</a:t>
            </a:r>
            <a:r>
              <a:rPr lang="en-US" dirty="0">
                <a:ea typeface="ＭＳ Ｐゴシック" charset="0"/>
                <a:cs typeface="ＭＳ Ｐゴシック" charset="0"/>
              </a:rPr>
              <a:t>, M. F., &amp; Whiteman, C. (2010). Cognitive and psychosocial </a:t>
            </a:r>
            <a:r>
              <a:rPr lang="en-US" dirty="0">
                <a:latin typeface="Calibri" charset="0"/>
                <a:ea typeface="ＭＳ Ｐゴシック" charset="0"/>
                <a:cs typeface="ＭＳ Ｐゴシック" charset="0"/>
              </a:rPr>
              <a:t>characteristics of gifted students with written language disability. </a:t>
            </a:r>
            <a:r>
              <a:rPr lang="en-US" i="1" dirty="0">
                <a:latin typeface="Calibri" charset="0"/>
                <a:ea typeface="ＭＳ Ｐゴシック" charset="0"/>
                <a:cs typeface="ＭＳ Ｐゴシック" charset="0"/>
              </a:rPr>
              <a:t>Gifted Child Quarterly, 54</a:t>
            </a:r>
            <a:r>
              <a:rPr lang="en-US" dirty="0">
                <a:latin typeface="Calibri" charset="0"/>
                <a:ea typeface="ＭＳ Ｐゴシック" charset="0"/>
                <a:cs typeface="ＭＳ Ｐゴシック" charset="0"/>
              </a:rPr>
              <a:t>, 102-115.</a:t>
            </a:r>
          </a:p>
          <a:p>
            <a:endParaRPr lang="en-US" b="1" baseline="0" dirty="0" smtClean="0">
              <a:latin typeface="Calibri" charset="0"/>
              <a:ea typeface="ＭＳ Ｐゴシック" charset="0"/>
              <a:cs typeface="ＭＳ Ｐゴシック" charset="0"/>
            </a:endParaRPr>
          </a:p>
          <a:p>
            <a:pPr marL="457200" indent="-457200"/>
            <a:r>
              <a:rPr lang="en-US" b="0" baseline="0" dirty="0" smtClean="0">
                <a:latin typeface="Calibri" charset="0"/>
                <a:ea typeface="ＭＳ Ｐゴシック" charset="0"/>
                <a:cs typeface="ＭＳ Ｐゴシック" charset="0"/>
              </a:rPr>
              <a:t>Callahan, C. M. (2005). Identifying gifted students from underrepresented populations.  </a:t>
            </a:r>
            <a:r>
              <a:rPr lang="en-US" b="0" i="1" baseline="0" dirty="0" smtClean="0">
                <a:latin typeface="Calibri" charset="0"/>
                <a:ea typeface="ＭＳ Ｐゴシック" charset="0"/>
                <a:cs typeface="ＭＳ Ｐゴシック" charset="0"/>
              </a:rPr>
              <a:t>Theory into Practice, 44</a:t>
            </a:r>
            <a:r>
              <a:rPr lang="en-US" b="0" baseline="0" dirty="0" smtClean="0">
                <a:latin typeface="Calibri" charset="0"/>
                <a:ea typeface="ＭＳ Ｐゴシック" charset="0"/>
                <a:cs typeface="ＭＳ Ｐゴシック" charset="0"/>
              </a:rPr>
              <a:t>, 98-104.</a:t>
            </a:r>
          </a:p>
          <a:p>
            <a:endParaRPr lang="en-US" b="0" baseline="0" dirty="0" smtClean="0">
              <a:latin typeface="Calibri" charset="0"/>
              <a:ea typeface="ＭＳ Ｐゴシック" charset="0"/>
              <a:cs typeface="ＭＳ Ｐゴシック" charset="0"/>
            </a:endParaRPr>
          </a:p>
          <a:p>
            <a:pPr marL="457200" indent="-457200"/>
            <a:r>
              <a:rPr lang="en-US" b="0" baseline="0" dirty="0" err="1" smtClean="0">
                <a:latin typeface="Calibri" charset="0"/>
                <a:ea typeface="ＭＳ Ｐゴシック" charset="0"/>
                <a:cs typeface="ＭＳ Ｐゴシック" charset="0"/>
              </a:rPr>
              <a:t>Colangelo</a:t>
            </a:r>
            <a:r>
              <a:rPr lang="en-US" b="0" baseline="0" dirty="0" smtClean="0">
                <a:latin typeface="Calibri" charset="0"/>
                <a:ea typeface="ＭＳ Ｐゴシック" charset="0"/>
                <a:cs typeface="ＭＳ Ｐゴシック" charset="0"/>
              </a:rPr>
              <a:t>, N., </a:t>
            </a:r>
            <a:r>
              <a:rPr lang="en-US" b="0" baseline="0" dirty="0" err="1" smtClean="0">
                <a:latin typeface="Calibri" charset="0"/>
                <a:ea typeface="ＭＳ Ｐゴシック" charset="0"/>
                <a:cs typeface="ＭＳ Ｐゴシック" charset="0"/>
              </a:rPr>
              <a:t>Assouline</a:t>
            </a:r>
            <a:r>
              <a:rPr lang="en-US" b="0" baseline="0" dirty="0" smtClean="0">
                <a:latin typeface="Calibri" charset="0"/>
                <a:ea typeface="ＭＳ Ｐゴシック" charset="0"/>
                <a:cs typeface="ＭＳ Ｐゴシック" charset="0"/>
              </a:rPr>
              <a:t>, S. G., Marron, M. A., Castellano, J. A., </a:t>
            </a:r>
            <a:r>
              <a:rPr lang="en-US" b="0" baseline="0" dirty="0" err="1" smtClean="0">
                <a:latin typeface="Calibri" charset="0"/>
                <a:ea typeface="ＭＳ Ｐゴシック" charset="0"/>
                <a:cs typeface="ＭＳ Ｐゴシック" charset="0"/>
              </a:rPr>
              <a:t>Clinkenbeard</a:t>
            </a:r>
            <a:r>
              <a:rPr lang="en-US" b="0" baseline="0" dirty="0" smtClean="0">
                <a:latin typeface="Calibri" charset="0"/>
                <a:ea typeface="ＭＳ Ｐゴシック" charset="0"/>
                <a:cs typeface="ＭＳ Ｐゴシック" charset="0"/>
              </a:rPr>
              <a:t>, P. R., Rogers, K., et al. (2010). Guidelines for developing an academic acceleration policy. </a:t>
            </a:r>
            <a:r>
              <a:rPr lang="en-US" b="0" i="1" baseline="0" dirty="0" smtClean="0">
                <a:latin typeface="Calibri" charset="0"/>
                <a:ea typeface="ＭＳ Ｐゴシック" charset="0"/>
                <a:cs typeface="ＭＳ Ｐゴシック" charset="0"/>
              </a:rPr>
              <a:t>Journal of Advanced Academics, 21</a:t>
            </a:r>
            <a:r>
              <a:rPr lang="en-US" b="0" baseline="0" dirty="0" smtClean="0">
                <a:latin typeface="Calibri" charset="0"/>
                <a:ea typeface="ＭＳ Ｐゴシック" charset="0"/>
                <a:cs typeface="ＭＳ Ｐゴシック" charset="0"/>
              </a:rPr>
              <a:t>, 180-203.</a:t>
            </a:r>
          </a:p>
          <a:p>
            <a:pPr marL="457200" indent="-457200"/>
            <a:endParaRPr lang="en-US" b="0"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baseline="0" dirty="0" err="1" smtClean="0">
                <a:latin typeface="Calibri" charset="0"/>
                <a:ea typeface="ＭＳ Ｐゴシック" charset="0"/>
                <a:cs typeface="ＭＳ Ｐゴシック" charset="0"/>
              </a:rPr>
              <a:t>Kalbfleisch</a:t>
            </a:r>
            <a:r>
              <a:rPr lang="en-US" b="0" baseline="0" dirty="0" smtClean="0">
                <a:latin typeface="Calibri" charset="0"/>
                <a:ea typeface="ＭＳ Ｐゴシック" charset="0"/>
                <a:cs typeface="ＭＳ Ｐゴシック" charset="0"/>
              </a:rPr>
              <a:t>, M. L., &amp; Iguchi, C. M. (2008).  Twice-exceptional learners. In J. A. </a:t>
            </a:r>
            <a:r>
              <a:rPr lang="en-US" b="0" baseline="0" dirty="0" err="1" smtClean="0">
                <a:latin typeface="Calibri" charset="0"/>
                <a:ea typeface="ＭＳ Ｐゴシック" charset="0"/>
                <a:cs typeface="ＭＳ Ｐゴシック" charset="0"/>
              </a:rPr>
              <a:t>Plucker</a:t>
            </a:r>
            <a:r>
              <a:rPr lang="en-US" b="0" baseline="0" dirty="0" smtClean="0">
                <a:latin typeface="Calibri" charset="0"/>
                <a:ea typeface="ＭＳ Ｐゴシック" charset="0"/>
                <a:cs typeface="ＭＳ Ｐゴシック" charset="0"/>
              </a:rPr>
              <a:t> &amp; C. M. Callahan (Eds.), </a:t>
            </a:r>
            <a:r>
              <a:rPr lang="en-US" b="0" i="1" baseline="0" dirty="0" smtClean="0">
                <a:latin typeface="Calibri" charset="0"/>
                <a:ea typeface="ＭＳ Ｐゴシック" charset="0"/>
                <a:cs typeface="ＭＳ Ｐゴシック" charset="0"/>
              </a:rPr>
              <a:t>Critical issues and practices in gifted education: What the research says </a:t>
            </a:r>
            <a:r>
              <a:rPr lang="en-US" b="0" baseline="0" dirty="0" smtClean="0">
                <a:latin typeface="Calibri" charset="0"/>
                <a:ea typeface="ＭＳ Ｐゴシック" charset="0"/>
                <a:cs typeface="ＭＳ Ｐゴシック" charset="0"/>
              </a:rPr>
              <a:t>(pp. 707-719).  Waco, TX: </a:t>
            </a:r>
            <a:r>
              <a:rPr lang="en-US" b="0" baseline="0" dirty="0" err="1" smtClean="0">
                <a:latin typeface="Calibri" charset="0"/>
                <a:ea typeface="ＭＳ Ｐゴシック" charset="0"/>
                <a:cs typeface="ＭＳ Ｐゴシック" charset="0"/>
              </a:rPr>
              <a:t>Prufrock</a:t>
            </a:r>
            <a:r>
              <a:rPr lang="en-US" b="0" baseline="0" dirty="0" smtClean="0">
                <a:latin typeface="Calibri" charset="0"/>
                <a:ea typeface="ＭＳ Ｐゴシック" charset="0"/>
                <a:cs typeface="ＭＳ Ｐゴシック" charset="0"/>
              </a:rPr>
              <a:t> Press.</a:t>
            </a:r>
          </a:p>
          <a:p>
            <a:pPr marL="457200" indent="-457200"/>
            <a:endParaRPr lang="en-US" b="0" baseline="0" dirty="0" smtClean="0">
              <a:latin typeface="Calibri" charset="0"/>
              <a:ea typeface="ＭＳ Ｐゴシック" charset="0"/>
              <a:cs typeface="ＭＳ Ｐゴシック" charset="0"/>
            </a:endParaRPr>
          </a:p>
          <a:p>
            <a:pPr marL="457200" indent="-457200"/>
            <a:r>
              <a:rPr lang="en-US" b="0" baseline="0" dirty="0" smtClean="0">
                <a:latin typeface="Calibri" charset="0"/>
                <a:ea typeface="ＭＳ Ｐゴシック" charset="0"/>
                <a:cs typeface="ＭＳ Ｐゴシック" charset="0"/>
              </a:rPr>
              <a:t>Robinson, N. M. (2005). In defense of a psychometric approach to the definition of academic giftedness: A conservative view from a die-hard liberal.  In R. J. Sternberg, &amp; J. E. Davidson (Eds.), </a:t>
            </a:r>
            <a:r>
              <a:rPr lang="en-US" b="0" i="1" baseline="0" dirty="0" smtClean="0">
                <a:latin typeface="Calibri" charset="0"/>
                <a:ea typeface="ＭＳ Ｐゴシック" charset="0"/>
                <a:cs typeface="ＭＳ Ｐゴシック" charset="0"/>
              </a:rPr>
              <a:t>Conceptions of giftedness </a:t>
            </a:r>
            <a:r>
              <a:rPr lang="en-US" b="0" baseline="0" dirty="0" smtClean="0">
                <a:latin typeface="Calibri" charset="0"/>
                <a:ea typeface="ＭＳ Ｐゴシック" charset="0"/>
                <a:cs typeface="ＭＳ Ｐゴシック" charset="0"/>
              </a:rPr>
              <a:t>(2</a:t>
            </a:r>
            <a:r>
              <a:rPr lang="en-US" b="0" baseline="30000" dirty="0" smtClean="0">
                <a:latin typeface="Calibri" charset="0"/>
                <a:ea typeface="ＭＳ Ｐゴシック" charset="0"/>
                <a:cs typeface="ＭＳ Ｐゴシック" charset="0"/>
              </a:rPr>
              <a:t>nd</a:t>
            </a:r>
            <a:r>
              <a:rPr lang="en-US" b="0" baseline="0" dirty="0" smtClean="0">
                <a:latin typeface="Calibri" charset="0"/>
                <a:ea typeface="ＭＳ Ｐゴシック" charset="0"/>
                <a:cs typeface="ＭＳ Ｐゴシック" charset="0"/>
              </a:rPr>
              <a:t> ed., pp. 417-435).  Boston: Cambridge University Press.</a:t>
            </a:r>
          </a:p>
          <a:p>
            <a:pPr marL="457200" indent="-457200"/>
            <a:endParaRPr lang="en-US" b="0" baseline="0" dirty="0" smtClean="0">
              <a:latin typeface="Calibri" charset="0"/>
              <a:ea typeface="ＭＳ Ｐゴシック" charset="0"/>
              <a:cs typeface="ＭＳ Ｐゴシック" charset="0"/>
            </a:endParaRPr>
          </a:p>
          <a:p>
            <a:pPr marL="457200" indent="-457200"/>
            <a:r>
              <a:rPr lang="en-US" b="0" baseline="0" dirty="0" err="1" smtClean="0">
                <a:latin typeface="Calibri" charset="0"/>
                <a:ea typeface="ＭＳ Ｐゴシック" charset="0"/>
                <a:cs typeface="ＭＳ Ｐゴシック" charset="0"/>
              </a:rPr>
              <a:t>VanTassel-Baska</a:t>
            </a:r>
            <a:r>
              <a:rPr lang="en-US" b="0" baseline="0" dirty="0" smtClean="0">
                <a:latin typeface="Calibri" charset="0"/>
                <a:ea typeface="ＭＳ Ｐゴシック" charset="0"/>
                <a:cs typeface="ＭＳ Ｐゴシック" charset="0"/>
              </a:rPr>
              <a:t>, J., Feng, A. X.,  &amp; de </a:t>
            </a:r>
            <a:r>
              <a:rPr lang="en-US" b="0" baseline="0" dirty="0" err="1" smtClean="0">
                <a:latin typeface="Calibri" charset="0"/>
                <a:ea typeface="ＭＳ Ｐゴシック" charset="0"/>
                <a:cs typeface="ＭＳ Ｐゴシック" charset="0"/>
              </a:rPr>
              <a:t>Brux</a:t>
            </a:r>
            <a:r>
              <a:rPr lang="en-US" b="0" baseline="0" dirty="0" smtClean="0">
                <a:latin typeface="Calibri" charset="0"/>
                <a:ea typeface="ＭＳ Ｐゴシック" charset="0"/>
                <a:cs typeface="ＭＳ Ｐゴシック" charset="0"/>
              </a:rPr>
              <a:t>, E. (2007).  A study of identification and achievement profiles of performance task-identified gifted students over 6 years. </a:t>
            </a:r>
            <a:r>
              <a:rPr lang="en-US" b="0" i="1" baseline="0" dirty="0" smtClean="0">
                <a:latin typeface="Calibri" charset="0"/>
                <a:ea typeface="ＭＳ Ｐゴシック" charset="0"/>
                <a:cs typeface="ＭＳ Ｐゴシック" charset="0"/>
              </a:rPr>
              <a:t>Journal for the Education of the Gifted, 31</a:t>
            </a:r>
            <a:r>
              <a:rPr lang="en-US" b="0" baseline="0" dirty="0" smtClean="0">
                <a:latin typeface="Calibri" charset="0"/>
                <a:ea typeface="ＭＳ Ｐゴシック" charset="0"/>
                <a:cs typeface="ＭＳ Ｐゴシック" charset="0"/>
              </a:rPr>
              <a:t>, 7-34.</a:t>
            </a:r>
          </a:p>
          <a:p>
            <a:endParaRPr lang="en-US" b="0" baseline="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6D6816-E8FB-6643-A44E-FA97F2EDAF4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95206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categories of assessment data are often gathered to identify the strengths and readiness levels of students for certain types of services that the Highly Capable Program will provide. These may include:</a:t>
            </a:r>
          </a:p>
          <a:p>
            <a:pPr marL="171450" indent="-171450">
              <a:buFont typeface="Arial" panose="020B0604020202020204" pitchFamily="34" charset="0"/>
              <a:buChar char="•"/>
            </a:pPr>
            <a:endParaRPr lang="en-US"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Achievement Tests</a:t>
            </a:r>
            <a:r>
              <a:rPr lang="en-US" sz="1200" kern="1200" dirty="0" smtClean="0">
                <a:solidFill>
                  <a:schemeClr val="tx1"/>
                </a:solidFill>
                <a:effectLst/>
                <a:latin typeface="+mn-lt"/>
                <a:ea typeface="+mn-ea"/>
                <a:cs typeface="+mn-cs"/>
              </a:rPr>
              <a:t>—Measure knowledge of or proficiency in something learned or taught about in a content area (i.e., math). Commonly administered achievement tests include: Iowa Test of Basic Skills (ITBS); California Achievement Test (CAT); and the Stanford Achievement Test. The ACT Assessment used for college entrance falls under the category of an achievement test.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Aptitude Tests</a:t>
            </a:r>
            <a:r>
              <a:rPr lang="en-US" sz="1200" kern="1200" dirty="0" smtClean="0">
                <a:solidFill>
                  <a:schemeClr val="tx1"/>
                </a:solidFill>
                <a:effectLst/>
                <a:latin typeface="+mn-lt"/>
                <a:ea typeface="+mn-ea"/>
                <a:cs typeface="+mn-cs"/>
              </a:rPr>
              <a:t>—Predict future performance in a particular domain. Examples of such tests include: Cognitive Abilities Test </a:t>
            </a:r>
            <a:r>
              <a:rPr lang="en-US" sz="1200" kern="1200" dirty="0" err="1" smtClean="0">
                <a:solidFill>
                  <a:schemeClr val="tx1"/>
                </a:solidFill>
                <a:effectLst/>
                <a:latin typeface="+mn-lt"/>
                <a:ea typeface="+mn-ea"/>
                <a:cs typeface="+mn-cs"/>
              </a:rPr>
              <a:t>CogAT</a:t>
            </a:r>
            <a:r>
              <a:rPr lang="en-US" sz="1200" kern="1200" dirty="0" smtClean="0">
                <a:solidFill>
                  <a:schemeClr val="tx1"/>
                </a:solidFill>
                <a:effectLst/>
                <a:latin typeface="+mn-lt"/>
                <a:ea typeface="+mn-ea"/>
                <a:cs typeface="+mn-cs"/>
              </a:rPr>
              <a:t> 7 and the </a:t>
            </a:r>
            <a:r>
              <a:rPr lang="en-US" sz="1200" kern="1200" dirty="0" err="1" smtClean="0">
                <a:solidFill>
                  <a:schemeClr val="tx1"/>
                </a:solidFill>
                <a:effectLst/>
                <a:latin typeface="+mn-lt"/>
                <a:ea typeface="+mn-ea"/>
                <a:cs typeface="+mn-cs"/>
              </a:rPr>
              <a:t>CogAT</a:t>
            </a:r>
            <a:r>
              <a:rPr lang="en-US" sz="1200" kern="1200" dirty="0" smtClean="0">
                <a:solidFill>
                  <a:schemeClr val="tx1"/>
                </a:solidFill>
                <a:effectLst/>
                <a:latin typeface="+mn-lt"/>
                <a:ea typeface="+mn-ea"/>
                <a:cs typeface="+mn-cs"/>
              </a:rPr>
              <a:t> Screening Form 7, OLSAT 8, SAT Reasoning Test (SAT); and the Differential Aptitude Test (DAT).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Intelligence Tests</a:t>
            </a:r>
            <a:r>
              <a:rPr lang="en-US" sz="1200" kern="1200" dirty="0" smtClean="0">
                <a:solidFill>
                  <a:schemeClr val="tx1"/>
                </a:solidFill>
                <a:effectLst/>
                <a:latin typeface="+mn-lt"/>
                <a:ea typeface="+mn-ea"/>
                <a:cs typeface="+mn-cs"/>
              </a:rPr>
              <a:t>—Measure some of the structures and processes underlying intelligence as an internal trait.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tests sample behavior already learned in an attempt to predict future learning. The Wechsler Intelligence Scale for Children, Fifth Edition (WISC-V); the Stanford-</a:t>
            </a:r>
            <a:r>
              <a:rPr lang="en-US" sz="1200" kern="1200" dirty="0" err="1" smtClean="0">
                <a:solidFill>
                  <a:schemeClr val="tx1"/>
                </a:solidFill>
                <a:effectLst/>
                <a:latin typeface="+mn-lt"/>
                <a:ea typeface="+mn-ea"/>
                <a:cs typeface="+mn-cs"/>
              </a:rPr>
              <a:t>Binet</a:t>
            </a:r>
            <a:r>
              <a:rPr lang="en-US" sz="1200" kern="1200" dirty="0" smtClean="0">
                <a:solidFill>
                  <a:schemeClr val="tx1"/>
                </a:solidFill>
                <a:effectLst/>
                <a:latin typeface="+mn-lt"/>
                <a:ea typeface="+mn-ea"/>
                <a:cs typeface="+mn-cs"/>
              </a:rPr>
              <a:t> Intelligence Scales-Fifth Edition (SB-V); and the </a:t>
            </a:r>
            <a:r>
              <a:rPr lang="en-US" sz="1200" kern="1200" dirty="0" err="1" smtClean="0">
                <a:solidFill>
                  <a:schemeClr val="tx1"/>
                </a:solidFill>
                <a:effectLst/>
                <a:latin typeface="+mn-lt"/>
                <a:ea typeface="+mn-ea"/>
                <a:cs typeface="+mn-cs"/>
              </a:rPr>
              <a:t>Naglieri</a:t>
            </a:r>
            <a:r>
              <a:rPr lang="en-US" sz="1200" kern="1200" dirty="0" smtClean="0">
                <a:solidFill>
                  <a:schemeClr val="tx1"/>
                </a:solidFill>
                <a:effectLst/>
                <a:latin typeface="+mn-lt"/>
                <a:ea typeface="+mn-ea"/>
                <a:cs typeface="+mn-cs"/>
              </a:rPr>
              <a:t> Nonverbal Ability Test (NNAT2) are examples of IQ measures.</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Teacher Rating Scales</a:t>
            </a:r>
            <a:r>
              <a:rPr lang="en-US" sz="1200" kern="1200" dirty="0" smtClean="0">
                <a:solidFill>
                  <a:schemeClr val="tx1"/>
                </a:solidFill>
                <a:effectLst/>
                <a:latin typeface="+mn-lt"/>
                <a:ea typeface="+mn-ea"/>
                <a:cs typeface="+mn-cs"/>
              </a:rPr>
              <a:t>–Teacher rating or judgment scales provide additional and different information about the characteristics and behaviors we associate with giftedness. Experts in the field of gifted education have long recommended using teacher judgment measures among the multiple sources of information for screening and identifying students for gifted education services.</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Tests of Creative Abilities-</a:t>
            </a:r>
            <a:r>
              <a:rPr lang="en-US" sz="1200" kern="1200" dirty="0" smtClean="0">
                <a:solidFill>
                  <a:schemeClr val="tx1"/>
                </a:solidFill>
                <a:effectLst/>
                <a:latin typeface="+mn-lt"/>
                <a:ea typeface="+mn-ea"/>
                <a:cs typeface="+mn-cs"/>
              </a:rPr>
              <a:t> These tests purport to measure students’ creative 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views on intelligence and giftedness have broadened beyond IQ, a new paradigm for identifying a diverse range of students appears appropriate and necessary (Callahan, 2005; </a:t>
            </a:r>
            <a:r>
              <a:rPr lang="en-US" sz="1200" kern="1200" dirty="0" err="1" smtClean="0">
                <a:solidFill>
                  <a:schemeClr val="tx1"/>
                </a:solidFill>
                <a:effectLst/>
                <a:latin typeface="+mn-lt"/>
                <a:ea typeface="+mn-ea"/>
                <a:cs typeface="+mn-cs"/>
              </a:rPr>
              <a:t>VanTassel-Baska</a:t>
            </a:r>
            <a:r>
              <a:rPr lang="en-US" sz="1200" kern="1200" dirty="0" smtClean="0">
                <a:solidFill>
                  <a:schemeClr val="tx1"/>
                </a:solidFill>
                <a:effectLst/>
                <a:latin typeface="+mn-lt"/>
                <a:ea typeface="+mn-ea"/>
                <a:cs typeface="+mn-cs"/>
              </a:rPr>
              <a:t>, Feng, &amp; de </a:t>
            </a:r>
            <a:r>
              <a:rPr lang="en-US" sz="1200" kern="1200" dirty="0" err="1" smtClean="0">
                <a:solidFill>
                  <a:schemeClr val="tx1"/>
                </a:solidFill>
                <a:effectLst/>
                <a:latin typeface="+mn-lt"/>
                <a:ea typeface="+mn-ea"/>
                <a:cs typeface="+mn-cs"/>
              </a:rPr>
              <a:t>Brux</a:t>
            </a:r>
            <a:r>
              <a:rPr lang="en-US" sz="1200" kern="1200" dirty="0" smtClean="0">
                <a:solidFill>
                  <a:schemeClr val="tx1"/>
                </a:solidFill>
                <a:effectLst/>
                <a:latin typeface="+mn-lt"/>
                <a:ea typeface="+mn-ea"/>
                <a:cs typeface="+mn-cs"/>
              </a:rPr>
              <a:t>, 2007).  Researchers have recommended the use of multiple criteria including the use of portfolios, scores from traditional assessments, creativity measures, and authentic classroom assessments that are also valid and reliable. However, it must be noted that traditional assessment tests have been shown to be effective when trying to: (1) estimate a student’s readiness for the next level of instruction or services provided to identified students or for students whose ability and performance levels exceed their peers; and (2) make decisions or design accelerative interventions for students who benefit from more advanced interventions (</a:t>
            </a:r>
            <a:r>
              <a:rPr lang="en-US" sz="1200" kern="1200" dirty="0" err="1" smtClean="0">
                <a:solidFill>
                  <a:schemeClr val="tx1"/>
                </a:solidFill>
                <a:effectLst/>
                <a:latin typeface="+mn-lt"/>
                <a:ea typeface="+mn-ea"/>
                <a:cs typeface="+mn-cs"/>
              </a:rPr>
              <a:t>Colangelo</a:t>
            </a:r>
            <a:r>
              <a:rPr lang="en-US" sz="1200" kern="1200" dirty="0" smtClean="0">
                <a:solidFill>
                  <a:schemeClr val="tx1"/>
                </a:solidFill>
                <a:effectLst/>
                <a:latin typeface="+mn-lt"/>
                <a:ea typeface="+mn-ea"/>
                <a:cs typeface="+mn-cs"/>
              </a:rPr>
              <a:t>, et. al., 2010; Robinson, 2005).  Other researchers have argued that ability and achievement tests may be useful in the identification of twice-exceptional learners where discrepancies between and within achievement and ability scores are seen, (</a:t>
            </a:r>
            <a:r>
              <a:rPr lang="en-US" sz="1200" kern="1200" dirty="0" err="1" smtClean="0">
                <a:solidFill>
                  <a:schemeClr val="tx1"/>
                </a:solidFill>
                <a:effectLst/>
                <a:latin typeface="+mn-lt"/>
                <a:ea typeface="+mn-ea"/>
                <a:cs typeface="+mn-cs"/>
              </a:rPr>
              <a:t>Assouline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Nicpon</a:t>
            </a:r>
            <a:r>
              <a:rPr lang="en-US" sz="1200" kern="1200" dirty="0" smtClean="0">
                <a:solidFill>
                  <a:schemeClr val="tx1"/>
                </a:solidFill>
                <a:effectLst/>
                <a:latin typeface="+mn-lt"/>
                <a:ea typeface="+mn-ea"/>
                <a:cs typeface="+mn-cs"/>
              </a:rPr>
              <a:t>, &amp; Whiteman, 2010; </a:t>
            </a:r>
            <a:r>
              <a:rPr lang="en-US" sz="1200" kern="1200" dirty="0" err="1" smtClean="0">
                <a:solidFill>
                  <a:schemeClr val="tx1"/>
                </a:solidFill>
                <a:effectLst/>
                <a:latin typeface="+mn-lt"/>
                <a:ea typeface="+mn-ea"/>
                <a:cs typeface="+mn-cs"/>
              </a:rPr>
              <a:t>Kalbfleisch</a:t>
            </a:r>
            <a:r>
              <a:rPr lang="en-US" sz="1200" kern="1200" dirty="0" smtClean="0">
                <a:solidFill>
                  <a:schemeClr val="tx1"/>
                </a:solidFill>
                <a:effectLst/>
                <a:latin typeface="+mn-lt"/>
                <a:ea typeface="+mn-ea"/>
                <a:cs typeface="+mn-cs"/>
              </a:rPr>
              <a:t> &amp; Iguchi, 2008). </a:t>
            </a:r>
          </a:p>
        </p:txBody>
      </p:sp>
      <p:sp>
        <p:nvSpPr>
          <p:cNvPr id="4" name="Slide Number Placeholder 3"/>
          <p:cNvSpPr>
            <a:spLocks noGrp="1"/>
          </p:cNvSpPr>
          <p:nvPr>
            <p:ph type="sldNum" sz="quarter" idx="10"/>
          </p:nvPr>
        </p:nvSpPr>
        <p:spPr/>
        <p:txBody>
          <a:bodyPr/>
          <a:lstStyle/>
          <a:p>
            <a:fld id="{857E1BCC-6D91-4042-9B51-B554610FF476}" type="slidenum">
              <a:rPr lang="en-US" smtClean="0"/>
              <a:t>16</a:t>
            </a:fld>
            <a:endParaRPr lang="en-US"/>
          </a:p>
        </p:txBody>
      </p:sp>
    </p:spTree>
    <p:extLst>
      <p:ext uri="{BB962C8B-B14F-4D97-AF65-F5344CB8AC3E}">
        <p14:creationId xmlns:p14="http://schemas.microsoft.com/office/powerpoint/2010/main" val="60794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are other sources of data that provide additional information about the learning needs of students.  No one source is necessarily more important than another unless it is used to design a specific academic or behavioral intervention. For example, if the school is setting up a student government council, a leadership checklist or scale may be used to identify students that they wish to encourage to participate.  Another example might be a student who has a strong interest in a topic and has completed an investigative project and presented it to the class, this student may be recognized as needing more opportunities to pursue strong interests in more depth and at higher levels of involvement. Teachers often use curriculum-based assessments to measure student growth.  Teachers who note that students have mastered the grade-level curriculum might or may use this data to refer students for further assessment or to enhance our knowledge about the academic profiles of particular students.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sources are not restricted to a school setting. Talent may arise through involvement in extra-curricular or community activities that reveal deep interests, strengths, and engagement that are also tied to deeper levels of knowledge in one or more specific fields of study. Securing referrals from parents, community leaders, religious leaders, etc. help us to identify students’ interests and build a more comprehensive portfolio should guide decisions about how to support, challenge, and accelerate student growth.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53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 list of the articles that are related to these topics.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17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47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highlights the importance of using multiple criteria and assessment sources by which students can enter the identification pool for consideration at various points in their school careers.  By using multiple pathways in the identification process, a more holistic view of students’ gifts and talents can be brought to the attention of the Multidisciplinary Selection Committee, who will also make suggestions as to the types of services that would best serve students identified as highly capable. Program personnel should consider </a:t>
            </a:r>
            <a:r>
              <a:rPr lang="en-US" sz="1200" u="sng" kern="1200" dirty="0" smtClean="0">
                <a:solidFill>
                  <a:schemeClr val="tx1"/>
                </a:solidFill>
                <a:effectLst/>
                <a:latin typeface="+mn-lt"/>
                <a:ea typeface="+mn-ea"/>
                <a:cs typeface="+mn-cs"/>
              </a:rPr>
              <a:t>several sources of data</a:t>
            </a:r>
            <a:r>
              <a:rPr lang="en-US" sz="1200" kern="1200" dirty="0" smtClean="0">
                <a:solidFill>
                  <a:schemeClr val="tx1"/>
                </a:solidFill>
                <a:effectLst/>
                <a:latin typeface="+mn-lt"/>
                <a:ea typeface="+mn-ea"/>
                <a:cs typeface="+mn-cs"/>
              </a:rPr>
              <a:t> in determining who will receive further consideration since this provides a more comprehensive profile of a student’s strengths. It is also important to recognize that talent can be latent, which suggests that a child who may have not exhibited gifted behaviors in second grade, for example, may emerge as very talented in fourth grade and should merit consideration for placement.  Exemplary practices in identification also call for ongoing identification by designing a means through which students whose talents emerge after the first screening and identification take place can be given consideration for receiving highly capable services at another point in a student’s academic career. </a:t>
            </a:r>
          </a:p>
          <a:p>
            <a:endParaRPr lang="en-US" dirty="0"/>
          </a:p>
        </p:txBody>
      </p:sp>
      <p:sp>
        <p:nvSpPr>
          <p:cNvPr id="4" name="Slide Number Placeholder 3"/>
          <p:cNvSpPr>
            <a:spLocks noGrp="1"/>
          </p:cNvSpPr>
          <p:nvPr>
            <p:ph type="sldNum" sz="quarter" idx="10"/>
          </p:nvPr>
        </p:nvSpPr>
        <p:spPr/>
        <p:txBody>
          <a:bodyPr/>
          <a:lstStyle/>
          <a:p>
            <a:fld id="{857E1BCC-6D91-4042-9B51-B554610FF476}" type="slidenum">
              <a:rPr lang="en-US" smtClean="0"/>
              <a:t>2</a:t>
            </a:fld>
            <a:endParaRPr lang="en-US"/>
          </a:p>
        </p:txBody>
      </p:sp>
    </p:spTree>
    <p:extLst>
      <p:ext uri="{BB962C8B-B14F-4D97-AF65-F5344CB8AC3E}">
        <p14:creationId xmlns:p14="http://schemas.microsoft.com/office/powerpoint/2010/main" val="692296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699770" y="4461669"/>
            <a:ext cx="5598160" cy="2428415"/>
          </a:xfrm>
        </p:spPr>
        <p:txBody>
          <a:bodyPr>
            <a:normAutofit fontScale="85000" lnSpcReduction="10000"/>
          </a:bodyPr>
          <a:lstStyle/>
          <a:p>
            <a:pPr>
              <a:defRPr/>
            </a:pPr>
            <a:r>
              <a:rPr lang="en-US" sz="1700" dirty="0" smtClean="0">
                <a:latin typeface="Calibri" charset="0"/>
                <a:ea typeface="ＭＳ Ｐゴシック" charset="0"/>
                <a:cs typeface="ＭＳ Ｐゴシック" charset="0"/>
              </a:rPr>
              <a:t>To better understand standardized instruments used during the identification process, we should examine the psychometrics behind any instrument selected.  Each instrument has psychometric properties such as reliability and validity.  Published instruments have technical manuals with directions for administration and appropriate use. The manual also includes information about reliability, validity, standard errors of measurement, and norming samples. For more information and reviews of published instruments, you may wish to consult the Mental Measurements Yearbook and Test Reviews available from the </a:t>
            </a:r>
            <a:r>
              <a:rPr lang="en-US" sz="1700" dirty="0" err="1" smtClean="0">
                <a:latin typeface="Calibri" charset="0"/>
                <a:ea typeface="ＭＳ Ｐゴシック" charset="0"/>
                <a:cs typeface="ＭＳ Ｐゴシック" charset="0"/>
              </a:rPr>
              <a:t>Buros</a:t>
            </a:r>
            <a:r>
              <a:rPr lang="en-US" sz="1700" dirty="0" smtClean="0">
                <a:latin typeface="Calibri" charset="0"/>
                <a:ea typeface="ＭＳ Ｐゴシック" charset="0"/>
                <a:cs typeface="ＭＳ Ｐゴシック" charset="0"/>
              </a:rPr>
              <a:t> Center for Testing. In this video, we’ll focus on the essential properties of standardized instruments. </a:t>
            </a:r>
            <a:endParaRPr lang="en-US" sz="2200" baseline="0" dirty="0" smtClean="0">
              <a:latin typeface="Calibri" charset="0"/>
              <a:ea typeface="ＭＳ Ｐゴシック" charset="0"/>
              <a:cs typeface="ＭＳ Ｐゴシック"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0FDB33-1C3B-4847-A29E-185A454D905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28644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0F5486-304C-084A-9BC1-5AD87364B63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ea typeface="ＭＳ Ｐゴシック" charset="0"/>
                <a:cs typeface="ＭＳ Ｐゴシック" charset="0"/>
              </a:rPr>
              <a:t>Validity, reliability, and standard error of measurement are the criteria that define high quality measurement tools. Within each testing manual you will find information about these properties, and how the tests were normed.  </a:t>
            </a:r>
          </a:p>
          <a:p>
            <a:pPr>
              <a:defRPr/>
            </a:pPr>
            <a:endParaRPr lang="en-US" dirty="0" smtClean="0">
              <a:ea typeface="ＭＳ Ｐゴシック" charset="0"/>
              <a:cs typeface="ＭＳ Ｐゴシック" charset="0"/>
            </a:endParaRPr>
          </a:p>
          <a:p>
            <a:pPr>
              <a:defRPr/>
            </a:pPr>
            <a:r>
              <a:rPr lang="en-US" b="1" u="sng" dirty="0" smtClean="0">
                <a:ea typeface="ＭＳ Ｐゴシック" charset="0"/>
                <a:cs typeface="ＭＳ Ｐゴシック" charset="0"/>
              </a:rPr>
              <a:t>Validity</a:t>
            </a:r>
            <a:r>
              <a:rPr lang="en-US" dirty="0" smtClean="0">
                <a:ea typeface="ＭＳ Ｐゴシック" charset="0"/>
                <a:cs typeface="ＭＳ Ｐゴシック" charset="0"/>
              </a:rPr>
              <a:t> asks the question, “Does this test measure what it says it does”? If it doesn’t, then results will not be meaningful. Validity is a matter of degree. The more valid an instrument is, the more you can trust the results to provide you with information about the child based on what it measures.</a:t>
            </a:r>
          </a:p>
          <a:p>
            <a:pPr>
              <a:defRPr/>
            </a:pPr>
            <a:endParaRPr lang="en-US" dirty="0" smtClean="0">
              <a:ea typeface="ＭＳ Ｐゴシック" charset="0"/>
              <a:cs typeface="ＭＳ Ｐゴシック" charset="0"/>
            </a:endParaRPr>
          </a:p>
          <a:p>
            <a:pPr>
              <a:defRPr/>
            </a:pPr>
            <a:r>
              <a:rPr lang="en-US" b="1" u="sng" dirty="0" smtClean="0">
                <a:ea typeface="ＭＳ Ｐゴシック" charset="0"/>
                <a:cs typeface="ＭＳ Ｐゴシック" charset="0"/>
              </a:rPr>
              <a:t>Reliability</a:t>
            </a:r>
            <a:r>
              <a:rPr lang="en-US" dirty="0" smtClean="0">
                <a:ea typeface="ＭＳ Ｐゴシック" charset="0"/>
                <a:cs typeface="ＭＳ Ｐゴシック" charset="0"/>
              </a:rPr>
              <a:t> means that the results should be consistent every time the test is taken.  In other words, are the scores stable over time? Reliability coefficient range from 0-1.  The higher the reliability coefficient score, the more reliable the instrument.  </a:t>
            </a:r>
          </a:p>
          <a:p>
            <a:pPr>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When we administer a test and make decisions about a student’s educational program, we want to assume that the score will be reliable.  It is also important to realize that rating scales and other instruments used in the identification process should have interrater reliability.  This means that when two raters are scoring a student’s work, their scores yield similar results. This ensures results are not affected by rater bias, regardless of a student’s performance level (Callahan, </a:t>
            </a:r>
            <a:r>
              <a:rPr lang="en-US" dirty="0" err="1" smtClean="0">
                <a:ea typeface="ＭＳ Ｐゴシック" charset="0"/>
                <a:cs typeface="ＭＳ Ｐゴシック" charset="0"/>
              </a:rPr>
              <a:t>Renzulli</a:t>
            </a:r>
            <a:r>
              <a:rPr lang="en-US" dirty="0" smtClean="0">
                <a:ea typeface="ＭＳ Ｐゴシック" charset="0"/>
                <a:cs typeface="ＭＳ Ｐゴシック" charset="0"/>
              </a:rPr>
              <a:t>, </a:t>
            </a:r>
            <a:r>
              <a:rPr lang="en-US" dirty="0" err="1" smtClean="0">
                <a:ea typeface="ＭＳ Ｐゴシック" charset="0"/>
                <a:cs typeface="ＭＳ Ｐゴシック" charset="0"/>
              </a:rPr>
              <a:t>Delcourt</a:t>
            </a:r>
            <a:r>
              <a:rPr lang="en-US" dirty="0" smtClean="0">
                <a:ea typeface="ＭＳ Ｐゴシック" charset="0"/>
                <a:cs typeface="ＭＳ Ｐゴシック" charset="0"/>
              </a:rPr>
              <a:t>, &amp; </a:t>
            </a:r>
            <a:r>
              <a:rPr lang="en-US" dirty="0" err="1" smtClean="0">
                <a:ea typeface="ＭＳ Ｐゴシック" charset="0"/>
                <a:cs typeface="ＭＳ Ｐゴシック" charset="0"/>
              </a:rPr>
              <a:t>Hertbert</a:t>
            </a:r>
            <a:r>
              <a:rPr lang="en-US" dirty="0" smtClean="0">
                <a:ea typeface="ＭＳ Ｐゴシック" charset="0"/>
                <a:cs typeface="ＭＳ Ｐゴシック" charset="0"/>
              </a:rPr>
              <a:t>-Davis, 2013).</a:t>
            </a:r>
          </a:p>
          <a:p>
            <a:pPr>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Questions that might be considered when selecting a reliable instrument:</a:t>
            </a:r>
          </a:p>
          <a:p>
            <a:pPr marL="171450" indent="-171450">
              <a:buFont typeface="Arial" panose="020B0604020202020204" pitchFamily="34" charset="0"/>
              <a:buChar char="•"/>
              <a:defRPr/>
            </a:pPr>
            <a:r>
              <a:rPr lang="en-US" dirty="0" smtClean="0">
                <a:ea typeface="ＭＳ Ｐゴシック" charset="0"/>
                <a:cs typeface="ＭＳ Ｐゴシック" charset="0"/>
              </a:rPr>
              <a:t>Stability: Are the test results consistent over time?</a:t>
            </a:r>
          </a:p>
          <a:p>
            <a:pPr marL="171450" indent="-171450">
              <a:buFont typeface="Arial" panose="020B0604020202020204" pitchFamily="34" charset="0"/>
              <a:buChar char="•"/>
              <a:defRPr/>
            </a:pPr>
            <a:r>
              <a:rPr lang="en-US" dirty="0" smtClean="0">
                <a:ea typeface="ＭＳ Ｐゴシック" charset="0"/>
                <a:cs typeface="ＭＳ Ｐゴシック" charset="0"/>
              </a:rPr>
              <a:t>Equivalence:  Are the test results similar with different forms of the test?</a:t>
            </a:r>
          </a:p>
          <a:p>
            <a:pPr marL="171450" indent="-171450">
              <a:buFont typeface="Arial" panose="020B0604020202020204" pitchFamily="34" charset="0"/>
              <a:buChar char="•"/>
              <a:defRPr/>
            </a:pPr>
            <a:r>
              <a:rPr lang="en-US" dirty="0" smtClean="0">
                <a:ea typeface="ＭＳ Ｐゴシック" charset="0"/>
                <a:cs typeface="ＭＳ Ｐゴシック" charset="0"/>
              </a:rPr>
              <a:t>Internal Consistency: Are the items in the test homogeneous?</a:t>
            </a:r>
          </a:p>
          <a:p>
            <a:pPr marL="171450" indent="-171450">
              <a:buFont typeface="Arial" panose="020B0604020202020204" pitchFamily="34" charset="0"/>
              <a:buChar char="•"/>
              <a:defRPr/>
            </a:pPr>
            <a:r>
              <a:rPr lang="en-US" dirty="0" smtClean="0">
                <a:ea typeface="ＭＳ Ｐゴシック" charset="0"/>
                <a:cs typeface="ＭＳ Ｐゴシック" charset="0"/>
              </a:rPr>
              <a:t>Reliability Coefficient Range: Is the reliability coefficient high enough? In general, it should be .80 or higher</a:t>
            </a:r>
          </a:p>
          <a:p>
            <a:pPr>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The Standard Error of Measurement or SEM is the estimate of the amount of variation in a student’s test scores due to random fluctuations. If a particular test reports that the SEM is low, then we have greater confidence that the score we obtained is dependable.  The publishers of commercial tests should report this information in their technical manuals or on their websites. SEM will also vary among tests. A test’s SEM has important implications for districts using definitive cut scores in their highly capable selection process.  If a student’s score is within the SEM of the cut score, you cannot definitively say whether that student is actually above or below that cut score. Another caution to consider is that when cut-scores are used for making decisions about placement, you might be eliminating a child from placement despite the fact that he or she might obtain a different test score on another day. This elimination has nothing to do with what a child knows or does not know—it has to do with the imprecision of tests, found (</a:t>
            </a:r>
            <a:r>
              <a:rPr lang="en-US" dirty="0" err="1" smtClean="0">
                <a:ea typeface="ＭＳ Ｐゴシック" charset="0"/>
                <a:cs typeface="ＭＳ Ｐゴシック" charset="0"/>
              </a:rPr>
              <a:t>Westberg</a:t>
            </a:r>
            <a:r>
              <a:rPr lang="en-US" dirty="0" smtClean="0">
                <a:ea typeface="ＭＳ Ｐゴシック" charset="0"/>
                <a:cs typeface="ＭＳ Ｐゴシック" charset="0"/>
              </a:rPr>
              <a:t>, 2011).  Those students scoring close to a cut score will need further investigation (Callahan, </a:t>
            </a:r>
            <a:r>
              <a:rPr lang="en-US" dirty="0" err="1" smtClean="0">
                <a:ea typeface="ＭＳ Ｐゴシック" charset="0"/>
                <a:cs typeface="ＭＳ Ｐゴシック" charset="0"/>
              </a:rPr>
              <a:t>Renzulli</a:t>
            </a:r>
            <a:r>
              <a:rPr lang="en-US" dirty="0" smtClean="0">
                <a:ea typeface="ＭＳ Ｐゴシック" charset="0"/>
                <a:cs typeface="ＭＳ Ｐゴシック" charset="0"/>
              </a:rPr>
              <a:t>, </a:t>
            </a:r>
            <a:r>
              <a:rPr lang="en-US" dirty="0" err="1" smtClean="0">
                <a:ea typeface="ＭＳ Ｐゴシック" charset="0"/>
                <a:cs typeface="ＭＳ Ｐゴシック" charset="0"/>
              </a:rPr>
              <a:t>Delcourt</a:t>
            </a:r>
            <a:r>
              <a:rPr lang="en-US" dirty="0" smtClean="0">
                <a:ea typeface="ＭＳ Ｐゴシック" charset="0"/>
                <a:cs typeface="ＭＳ Ｐゴシック" charset="0"/>
              </a:rPr>
              <a:t>, &amp; </a:t>
            </a:r>
            <a:r>
              <a:rPr lang="en-US" dirty="0" err="1" smtClean="0">
                <a:ea typeface="ＭＳ Ｐゴシック" charset="0"/>
                <a:cs typeface="ＭＳ Ｐゴシック" charset="0"/>
              </a:rPr>
              <a:t>Hertbert</a:t>
            </a:r>
            <a:r>
              <a:rPr lang="en-US" dirty="0" smtClean="0">
                <a:ea typeface="ＭＳ Ｐゴシック" charset="0"/>
                <a:cs typeface="ＭＳ Ｐゴシック" charset="0"/>
              </a:rPr>
              <a:t>-Davis 2013).</a:t>
            </a:r>
          </a:p>
          <a:p>
            <a:pPr>
              <a:defRPr/>
            </a:pPr>
            <a:endParaRPr lang="en-US" dirty="0" smtClean="0">
              <a:ea typeface="ＭＳ Ｐゴシック" charset="0"/>
            </a:endParaRPr>
          </a:p>
          <a:p>
            <a:r>
              <a:rPr lang="en-US" b="1" dirty="0" smtClean="0">
                <a:ea typeface="ＭＳ Ｐゴシック" charset="0"/>
                <a:cs typeface="ＭＳ Ｐゴシック" charset="0"/>
              </a:rPr>
              <a:t>References:</a:t>
            </a:r>
          </a:p>
          <a:p>
            <a:endParaRPr lang="en-US" b="1" dirty="0" smtClean="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dirty="0" smtClean="0">
                <a:ea typeface="ＭＳ Ｐゴシック" charset="0"/>
                <a:cs typeface="ＭＳ Ｐゴシック" charset="0"/>
              </a:rPr>
              <a:t>Callahan,</a:t>
            </a:r>
            <a:r>
              <a:rPr lang="en-US" b="0" baseline="0" dirty="0" smtClean="0">
                <a:ea typeface="ＭＳ Ｐゴシック" charset="0"/>
                <a:cs typeface="ＭＳ Ｐゴシック" charset="0"/>
              </a:rPr>
              <a:t> C. M., </a:t>
            </a:r>
            <a:r>
              <a:rPr lang="en-US" b="0" baseline="0" dirty="0" err="1" smtClean="0">
                <a:ea typeface="ＭＳ Ｐゴシック" charset="0"/>
                <a:cs typeface="ＭＳ Ｐゴシック" charset="0"/>
              </a:rPr>
              <a:t>Renzulli</a:t>
            </a:r>
            <a:r>
              <a:rPr lang="en-US" b="0" baseline="0" dirty="0" smtClean="0">
                <a:ea typeface="ＭＳ Ｐゴシック" charset="0"/>
                <a:cs typeface="ＭＳ Ｐゴシック" charset="0"/>
              </a:rPr>
              <a:t>, J. S., </a:t>
            </a:r>
            <a:r>
              <a:rPr lang="en-US" b="0" baseline="0" dirty="0" err="1" smtClean="0">
                <a:ea typeface="ＭＳ Ｐゴシック" charset="0"/>
                <a:cs typeface="ＭＳ Ｐゴシック" charset="0"/>
              </a:rPr>
              <a:t>Delcourt</a:t>
            </a:r>
            <a:r>
              <a:rPr lang="en-US" b="0" baseline="0" dirty="0" smtClean="0">
                <a:ea typeface="ＭＳ Ｐゴシック" charset="0"/>
                <a:cs typeface="ＭＳ Ｐゴシック" charset="0"/>
              </a:rPr>
              <a:t>, M. A. B., &amp; </a:t>
            </a:r>
            <a:r>
              <a:rPr lang="en-US" b="0" baseline="0" dirty="0" err="1" smtClean="0">
                <a:ea typeface="ＭＳ Ｐゴシック" charset="0"/>
                <a:cs typeface="ＭＳ Ｐゴシック" charset="0"/>
              </a:rPr>
              <a:t>Hertberg</a:t>
            </a:r>
            <a:r>
              <a:rPr lang="en-US" b="0" baseline="0" dirty="0" smtClean="0">
                <a:ea typeface="ＭＳ Ｐゴシック" charset="0"/>
                <a:cs typeface="ＭＳ Ｐゴシック" charset="0"/>
              </a:rPr>
              <a:t>-Davis, H. L. (2013). Considerations for identification of gifted and talented students: An introduction to identification. In C. M. Callahan &amp; H. L. </a:t>
            </a:r>
            <a:r>
              <a:rPr lang="en-US" b="0" baseline="0" dirty="0" err="1" smtClean="0">
                <a:ea typeface="ＭＳ Ｐゴシック" charset="0"/>
                <a:cs typeface="ＭＳ Ｐゴシック" charset="0"/>
              </a:rPr>
              <a:t>Hertberg</a:t>
            </a:r>
            <a:r>
              <a:rPr lang="en-US" b="0" baseline="0" dirty="0" smtClean="0">
                <a:ea typeface="ＭＳ Ｐゴシック" charset="0"/>
                <a:cs typeface="ＭＳ Ｐゴシック" charset="0"/>
              </a:rPr>
              <a:t>-Davis (Eds.),  </a:t>
            </a:r>
            <a:r>
              <a:rPr lang="en-US" b="0" i="1" baseline="0" dirty="0" smtClean="0">
                <a:ea typeface="ＭＳ Ｐゴシック" charset="0"/>
                <a:cs typeface="ＭＳ Ｐゴシック" charset="0"/>
              </a:rPr>
              <a:t>Fundamentals of gifted education: Considering multiple perspectives </a:t>
            </a:r>
            <a:r>
              <a:rPr lang="en-US" b="0" baseline="0" dirty="0" smtClean="0">
                <a:ea typeface="ＭＳ Ｐゴシック" charset="0"/>
                <a:cs typeface="ＭＳ Ｐゴシック" charset="0"/>
              </a:rPr>
              <a:t>(pp. 83-91).  New York: Routledge, Taylor and Francis Group.</a:t>
            </a:r>
            <a:endParaRPr lang="en-US" b="0" dirty="0" smtClean="0">
              <a:ea typeface="ＭＳ Ｐゴシック" charset="0"/>
              <a:cs typeface="ＭＳ Ｐゴシック" charset="0"/>
            </a:endParaRPr>
          </a:p>
          <a:p>
            <a:endParaRPr lang="en-US" dirty="0" smtClean="0">
              <a:ea typeface="ＭＳ Ｐゴシック" charset="0"/>
              <a:cs typeface="ＭＳ Ｐゴシック" charset="0"/>
            </a:endParaRPr>
          </a:p>
          <a:p>
            <a:pPr marL="457200" indent="-457200"/>
            <a:r>
              <a:rPr lang="en-US" dirty="0" err="1" smtClean="0">
                <a:ea typeface="ＭＳ Ｐゴシック" charset="0"/>
                <a:cs typeface="ＭＳ Ｐゴシック" charset="0"/>
              </a:rPr>
              <a:t>Westberg</a:t>
            </a:r>
            <a:r>
              <a:rPr lang="en-US" dirty="0" smtClean="0">
                <a:ea typeface="ＭＳ Ｐゴシック" charset="0"/>
                <a:cs typeface="ＭＳ Ｐゴシック" charset="0"/>
              </a:rPr>
              <a:t>,</a:t>
            </a:r>
            <a:r>
              <a:rPr lang="en-US" baseline="0" dirty="0" smtClean="0">
                <a:ea typeface="ＭＳ Ｐゴシック" charset="0"/>
                <a:cs typeface="ＭＳ Ｐゴシック" charset="0"/>
              </a:rPr>
              <a:t> K. L. (2011, May). </a:t>
            </a:r>
            <a:r>
              <a:rPr lang="en-US" i="1" baseline="0" dirty="0" smtClean="0">
                <a:ea typeface="ＭＳ Ｐゴシック" charset="0"/>
                <a:cs typeface="ＭＳ Ｐゴシック" charset="0"/>
              </a:rPr>
              <a:t>Standard error of measurement: A concept that every gifted education specialist must understand. </a:t>
            </a:r>
            <a:r>
              <a:rPr lang="en-US" baseline="0" dirty="0" smtClean="0">
                <a:ea typeface="ＭＳ Ｐゴシック" charset="0"/>
                <a:cs typeface="ＭＳ Ｐゴシック" charset="0"/>
              </a:rPr>
              <a:t> MEGT Voice Newsletter, pp. 9-10.</a:t>
            </a:r>
            <a:endParaRPr lang="en-US" dirty="0">
              <a:ea typeface="ＭＳ Ｐゴシック" charset="0"/>
              <a:cs typeface="ＭＳ Ｐゴシック" charset="0"/>
            </a:endParaRPr>
          </a:p>
        </p:txBody>
      </p:sp>
    </p:spTree>
    <p:extLst>
      <p:ext uri="{BB962C8B-B14F-4D97-AF65-F5344CB8AC3E}">
        <p14:creationId xmlns:p14="http://schemas.microsoft.com/office/powerpoint/2010/main" val="53256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If properly validated tests are not available, the professional judgment of the qualified district personnel shall determine eligibility of the student based upon evidence of </a:t>
            </a:r>
            <a:r>
              <a:rPr lang="en-US" u="sng" dirty="0">
                <a:latin typeface="Calibri" charset="0"/>
                <a:ea typeface="ＭＳ Ｐゴシック" charset="0"/>
                <a:cs typeface="ＭＳ Ｐゴシック" charset="0"/>
              </a:rPr>
              <a:t>cognitive ability and/or academic achievement</a:t>
            </a:r>
            <a:r>
              <a:rPr lang="en-US" dirty="0">
                <a:latin typeface="Calibri" charset="0"/>
                <a:ea typeface="ＭＳ Ｐゴシック" charset="0"/>
                <a:cs typeface="ＭＳ Ｐゴシック" charset="0"/>
              </a:rPr>
              <a:t>. This professional judgment shall be documented in writing. </a:t>
            </a:r>
          </a:p>
          <a:p>
            <a:endParaRPr lang="en-US" dirty="0">
              <a:latin typeface="Calibri" charset="0"/>
              <a:ea typeface="ＭＳ Ｐゴシック" charset="0"/>
              <a:cs typeface="ＭＳ Ｐゴシック"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78E0065-384A-E941-8F69-82987492531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938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0F5486-304C-084A-9BC1-5AD87364B63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Norm Scores </a:t>
            </a:r>
            <a:r>
              <a:rPr lang="en-US" sz="1200" kern="1200" dirty="0" smtClean="0">
                <a:solidFill>
                  <a:schemeClr val="tx1"/>
                </a:solidFill>
                <a:effectLst/>
                <a:latin typeface="+mn-lt"/>
                <a:ea typeface="+mn-ea"/>
                <a:cs typeface="+mn-cs"/>
              </a:rPr>
              <a:t>- When standardized tests are created for the purpose of comparing students to one another on some factor, decisions must be made about whom they will be compared to.  Those selected for the comparison group are the norming sample.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Norms can be national or local.  NAGC (2010) suggests that school districts consider the use of local norms rather than national norms. In a 2006 monograph by David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entitled </a:t>
            </a:r>
            <a:r>
              <a:rPr lang="en-US" sz="1200" i="1" kern="1200" dirty="0" smtClean="0">
                <a:solidFill>
                  <a:schemeClr val="tx1"/>
                </a:solidFill>
                <a:effectLst/>
                <a:latin typeface="+mn-lt"/>
                <a:ea typeface="+mn-ea"/>
                <a:cs typeface="+mn-cs"/>
              </a:rPr>
              <a:t>Identifying Academically Talented Minority Students, </a:t>
            </a:r>
            <a:r>
              <a:rPr lang="en-US" sz="1200" kern="1200" dirty="0" smtClean="0">
                <a:solidFill>
                  <a:schemeClr val="tx1"/>
                </a:solidFill>
                <a:effectLst/>
                <a:latin typeface="+mn-lt"/>
                <a:ea typeface="+mn-ea"/>
                <a:cs typeface="+mn-cs"/>
              </a:rPr>
              <a:t>he addresses many problems with respect to underrepresentation. One of his arguments is that a major barrier to proportional identification is based on the fact that most testing is based on national norm comparisons. He explains that while national norms are useful in making comparisons of students or school districts to the rest of the country, this comparison is less useful in making classroom or program placement decisions. He continues, “A better policy, then, is to make decisions about aptitude for academic excellence using the most valid and reliable measures for all students, but to compare each student’s scores only to the scores of other students who share roughly similar learning opportunities or background characteristics” (p. 38).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making decisions about identification and acceleration, local norms are recommended (p. 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local norms are recommended, it is important to understand their limitations.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(2013) has articulated the limitations of local norms, “they require census testing (i.e., </a:t>
            </a:r>
            <a:r>
              <a:rPr lang="en-US" sz="1200" u="sng" kern="1200" dirty="0" smtClean="0">
                <a:solidFill>
                  <a:schemeClr val="tx1"/>
                </a:solidFill>
                <a:effectLst/>
                <a:latin typeface="+mn-lt"/>
                <a:ea typeface="+mn-ea"/>
                <a:cs typeface="+mn-cs"/>
              </a:rPr>
              <a:t>testing all</a:t>
            </a:r>
            <a:r>
              <a:rPr lang="en-US" sz="1200" kern="1200" dirty="0" smtClean="0">
                <a:solidFill>
                  <a:schemeClr val="tx1"/>
                </a:solidFill>
                <a:effectLst/>
                <a:latin typeface="+mn-lt"/>
                <a:ea typeface="+mn-ea"/>
                <a:cs typeface="+mn-cs"/>
              </a:rPr>
              <a:t> second grade students rather than testing only those individual nominated for the program)” (p. 115).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more information about the use of national and local norms see the references. To learn how to calculate local norms, see the document called </a:t>
            </a:r>
            <a:r>
              <a:rPr lang="en-US" sz="1200" i="1" kern="1200" dirty="0" smtClean="0">
                <a:solidFill>
                  <a:schemeClr val="tx1"/>
                </a:solidFill>
                <a:effectLst/>
                <a:latin typeface="+mn-lt"/>
                <a:ea typeface="+mn-ea"/>
                <a:cs typeface="+mn-cs"/>
              </a:rPr>
              <a:t>Local PR Excel Computations</a:t>
            </a:r>
            <a:r>
              <a:rPr lang="en-US" sz="1200" kern="1200" dirty="0" smtClean="0">
                <a:solidFill>
                  <a:schemeClr val="tx1"/>
                </a:solidFill>
                <a:effectLst/>
                <a:latin typeface="+mn-lt"/>
                <a:ea typeface="+mn-ea"/>
                <a:cs typeface="+mn-cs"/>
              </a:rPr>
              <a:t> written by Dr. David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and obtained on his website: </a:t>
            </a:r>
            <a:r>
              <a:rPr lang="en-US" sz="1200" u="sng" kern="1200" dirty="0" smtClean="0">
                <a:solidFill>
                  <a:schemeClr val="tx1"/>
                </a:solidFill>
                <a:effectLst/>
                <a:latin typeface="+mn-lt"/>
                <a:ea typeface="+mn-ea"/>
                <a:cs typeface="+mn-cs"/>
                <a:hlinkClick r:id="rId3"/>
              </a:rPr>
              <a:t>https://faculty.education.uiowa.edu/david-lohman/home</a:t>
            </a:r>
            <a:endParaRPr lang="en-US" sz="1200"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u="sng" kern="1200" dirty="0" smtClean="0">
                <a:solidFill>
                  <a:schemeClr val="tx1"/>
                </a:solidFill>
                <a:effectLst/>
                <a:latin typeface="+mn-lt"/>
                <a:ea typeface="+mn-ea"/>
                <a:cs typeface="+mn-cs"/>
              </a:rPr>
              <a:t>General questions to ask about any test you consider include: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smtClean="0">
                <a:solidFill>
                  <a:schemeClr val="tx1"/>
                </a:solidFill>
                <a:effectLst/>
                <a:latin typeface="+mn-lt"/>
                <a:ea typeface="+mn-ea"/>
                <a:cs typeface="+mn-cs"/>
              </a:rPr>
              <a:t>Age</a:t>
            </a:r>
            <a:r>
              <a:rPr lang="en-US" sz="1200" kern="1200" dirty="0" smtClean="0">
                <a:solidFill>
                  <a:schemeClr val="tx1"/>
                </a:solidFill>
                <a:effectLst/>
                <a:latin typeface="+mn-lt"/>
                <a:ea typeface="+mn-ea"/>
                <a:cs typeface="+mn-cs"/>
              </a:rPr>
              <a:t>-How long ago was the instrument developed or updated. You want to be using the most recent norms.</a:t>
            </a:r>
          </a:p>
          <a:p>
            <a:pPr marL="171450" lvl="0" indent="-171450">
              <a:buFont typeface="Arial" panose="020B0604020202020204" pitchFamily="34" charset="0"/>
              <a:buChar char="•"/>
            </a:pPr>
            <a:r>
              <a:rPr lang="en-US" sz="1200" u="sng" kern="1200" dirty="0" smtClean="0">
                <a:solidFill>
                  <a:schemeClr val="tx1"/>
                </a:solidFill>
                <a:effectLst/>
                <a:latin typeface="+mn-lt"/>
                <a:ea typeface="+mn-ea"/>
                <a:cs typeface="+mn-cs"/>
              </a:rPr>
              <a:t>Appropriate</a:t>
            </a:r>
            <a:r>
              <a:rPr lang="en-US" sz="1200" kern="1200" dirty="0" smtClean="0">
                <a:solidFill>
                  <a:schemeClr val="tx1"/>
                </a:solidFill>
                <a:effectLst/>
                <a:latin typeface="+mn-lt"/>
                <a:ea typeface="+mn-ea"/>
                <a:cs typeface="+mn-cs"/>
              </a:rPr>
              <a:t>-What is the instrument’s purpose?</a:t>
            </a:r>
          </a:p>
          <a:p>
            <a:pPr marL="171450" lvl="0" indent="-171450">
              <a:buFont typeface="Arial" panose="020B0604020202020204" pitchFamily="34" charset="0"/>
              <a:buChar char="•"/>
            </a:pPr>
            <a:r>
              <a:rPr lang="en-US" sz="1200" u="sng" kern="1200" dirty="0" smtClean="0">
                <a:solidFill>
                  <a:schemeClr val="tx1"/>
                </a:solidFill>
                <a:effectLst/>
                <a:latin typeface="+mn-lt"/>
                <a:ea typeface="+mn-ea"/>
                <a:cs typeface="+mn-cs"/>
              </a:rPr>
              <a:t>Application</a:t>
            </a:r>
            <a:r>
              <a:rPr lang="en-US" sz="1200" kern="1200" dirty="0" smtClean="0">
                <a:solidFill>
                  <a:schemeClr val="tx1"/>
                </a:solidFill>
                <a:effectLst/>
                <a:latin typeface="+mn-lt"/>
                <a:ea typeface="+mn-ea"/>
                <a:cs typeface="+mn-cs"/>
              </a:rPr>
              <a:t>-How are you supposed to use the results? (Local vs. National Norms)</a:t>
            </a:r>
          </a:p>
          <a:p>
            <a:pPr marL="171450" lvl="0" indent="-171450">
              <a:buFont typeface="Arial" panose="020B0604020202020204" pitchFamily="34" charset="0"/>
              <a:buChar char="•"/>
            </a:pPr>
            <a:r>
              <a:rPr lang="en-US" sz="1200" u="sng" kern="1200" dirty="0" smtClean="0">
                <a:solidFill>
                  <a:schemeClr val="tx1"/>
                </a:solidFill>
                <a:effectLst/>
                <a:latin typeface="+mn-lt"/>
                <a:ea typeface="+mn-ea"/>
                <a:cs typeface="+mn-cs"/>
              </a:rPr>
              <a:t>Analysis</a:t>
            </a:r>
            <a:r>
              <a:rPr lang="en-US" sz="1200" kern="1200" dirty="0" smtClean="0">
                <a:solidFill>
                  <a:schemeClr val="tx1"/>
                </a:solidFill>
                <a:effectLst/>
                <a:latin typeface="+mn-lt"/>
                <a:ea typeface="+mn-ea"/>
                <a:cs typeface="+mn-cs"/>
              </a:rPr>
              <a:t>-Who made up the pilot sample?  Was it representative of your population/school?  What research has been done on the instrument? Is reliability and validity evidence available? </a:t>
            </a:r>
          </a:p>
          <a:p>
            <a:pPr lvl="0"/>
            <a:endParaRPr lang="en-US" dirty="0" smtClean="0">
              <a:ea typeface="ＭＳ Ｐゴシック" charset="0"/>
            </a:endParaRPr>
          </a:p>
          <a:p>
            <a:r>
              <a:rPr lang="en-US" b="1" dirty="0" smtClean="0">
                <a:ea typeface="ＭＳ Ｐゴシック" charset="0"/>
                <a:cs typeface="ＭＳ Ｐゴシック" charset="0"/>
              </a:rPr>
              <a:t>References: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dirty="0" smtClean="0">
                <a:ea typeface="ＭＳ Ｐゴシック" charset="0"/>
                <a:cs typeface="ＭＳ Ｐゴシック" charset="0"/>
              </a:rPr>
              <a:t>Callahan,</a:t>
            </a:r>
            <a:r>
              <a:rPr lang="en-US" b="0" baseline="0" dirty="0" smtClean="0">
                <a:ea typeface="ＭＳ Ｐゴシック" charset="0"/>
                <a:cs typeface="ＭＳ Ｐゴシック" charset="0"/>
              </a:rPr>
              <a:t> C. M., </a:t>
            </a:r>
            <a:r>
              <a:rPr lang="en-US" b="0" baseline="0" dirty="0" err="1" smtClean="0">
                <a:ea typeface="ＭＳ Ｐゴシック" charset="0"/>
                <a:cs typeface="ＭＳ Ｐゴシック" charset="0"/>
              </a:rPr>
              <a:t>Renzulli</a:t>
            </a:r>
            <a:r>
              <a:rPr lang="en-US" b="0" baseline="0" dirty="0" smtClean="0">
                <a:ea typeface="ＭＳ Ｐゴシック" charset="0"/>
                <a:cs typeface="ＭＳ Ｐゴシック" charset="0"/>
              </a:rPr>
              <a:t>, J. S., </a:t>
            </a:r>
            <a:r>
              <a:rPr lang="en-US" b="0" baseline="0" dirty="0" err="1" smtClean="0">
                <a:ea typeface="ＭＳ Ｐゴシック" charset="0"/>
                <a:cs typeface="ＭＳ Ｐゴシック" charset="0"/>
              </a:rPr>
              <a:t>Delcourt</a:t>
            </a:r>
            <a:r>
              <a:rPr lang="en-US" b="0" baseline="0" dirty="0" smtClean="0">
                <a:ea typeface="ＭＳ Ｐゴシック" charset="0"/>
                <a:cs typeface="ＭＳ Ｐゴシック" charset="0"/>
              </a:rPr>
              <a:t>, M. A. B., &amp; </a:t>
            </a:r>
            <a:r>
              <a:rPr lang="en-US" b="0" baseline="0" dirty="0" err="1" smtClean="0">
                <a:ea typeface="ＭＳ Ｐゴシック" charset="0"/>
                <a:cs typeface="ＭＳ Ｐゴシック" charset="0"/>
              </a:rPr>
              <a:t>Hertberg</a:t>
            </a:r>
            <a:r>
              <a:rPr lang="en-US" b="0" baseline="0" dirty="0" smtClean="0">
                <a:ea typeface="ＭＳ Ｐゴシック" charset="0"/>
                <a:cs typeface="ＭＳ Ｐゴシック" charset="0"/>
              </a:rPr>
              <a:t>-Davis, H. L. (2013). Considerations for identification of gifted and talented students: An introduction to identification. In C. M. Callahan &amp; H. L. </a:t>
            </a:r>
            <a:r>
              <a:rPr lang="en-US" b="0" baseline="0" dirty="0" err="1" smtClean="0">
                <a:ea typeface="ＭＳ Ｐゴシック" charset="0"/>
                <a:cs typeface="ＭＳ Ｐゴシック" charset="0"/>
              </a:rPr>
              <a:t>Hertberg</a:t>
            </a:r>
            <a:r>
              <a:rPr lang="en-US" b="0" baseline="0" dirty="0" smtClean="0">
                <a:ea typeface="ＭＳ Ｐゴシック" charset="0"/>
                <a:cs typeface="ＭＳ Ｐゴシック" charset="0"/>
              </a:rPr>
              <a:t>-Davis (Eds.), </a:t>
            </a:r>
            <a:r>
              <a:rPr lang="en-US" b="0" i="1" baseline="0" dirty="0" smtClean="0">
                <a:ea typeface="ＭＳ Ｐゴシック" charset="0"/>
                <a:cs typeface="ＭＳ Ｐゴシック" charset="0"/>
              </a:rPr>
              <a:t>Fundamentals of gifted education: Considering multiple perspectives </a:t>
            </a:r>
            <a:r>
              <a:rPr lang="en-US" b="0" baseline="0" dirty="0" smtClean="0">
                <a:ea typeface="ＭＳ Ｐゴシック" charset="0"/>
                <a:cs typeface="ＭＳ Ｐゴシック" charset="0"/>
              </a:rPr>
              <a:t>(pp. 83-71).  New York: Routledge, Taylor and Francis Group.</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baseline="0" dirty="0" err="1" smtClean="0">
                <a:ea typeface="ＭＳ Ｐゴシック" charset="0"/>
                <a:cs typeface="ＭＳ Ｐゴシック" charset="0"/>
              </a:rPr>
              <a:t>Lakin</a:t>
            </a:r>
            <a:r>
              <a:rPr lang="en-US" b="0" baseline="0" dirty="0" smtClean="0">
                <a:ea typeface="ＭＳ Ｐゴシック" charset="0"/>
                <a:cs typeface="ＭＳ Ｐゴシック" charset="0"/>
              </a:rPr>
              <a:t>, J. M., Lohman, D. F. (2011).  The predictive accuracy of verbal, qualitative, and nonverbal reasoning tests: Consequences for talent identification and program diversity. </a:t>
            </a:r>
            <a:r>
              <a:rPr lang="en-US" b="0" i="1" baseline="0" dirty="0" smtClean="0">
                <a:ea typeface="ＭＳ Ｐゴシック" charset="0"/>
                <a:cs typeface="ＭＳ Ｐゴシック" charset="0"/>
              </a:rPr>
              <a:t>Journal for the Education of the Gifted, 34</a:t>
            </a:r>
            <a:r>
              <a:rPr lang="en-US" b="0" baseline="0" dirty="0" smtClean="0">
                <a:ea typeface="ＭＳ Ｐゴシック" charset="0"/>
                <a:cs typeface="ＭＳ Ｐゴシック" charset="0"/>
              </a:rPr>
              <a:t>, 595-623.</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ea typeface="ＭＳ Ｐゴシック" charset="0"/>
                <a:cs typeface="ＭＳ Ｐゴシック" charset="0"/>
              </a:rPr>
              <a:t>Lohman, D. F. (2005, Winter). How to identify academically gifted minority students. </a:t>
            </a:r>
            <a:r>
              <a:rPr lang="en-US" b="0" i="1" baseline="0" dirty="0" smtClean="0">
                <a:ea typeface="ＭＳ Ｐゴシック" charset="0"/>
                <a:cs typeface="ＭＳ Ｐゴシック" charset="0"/>
              </a:rPr>
              <a:t>Cognitively Speaking, 3</a:t>
            </a:r>
            <a:r>
              <a:rPr lang="en-US" b="0" baseline="0" dirty="0" smtClean="0">
                <a:ea typeface="ＭＳ Ｐゴシック" charset="0"/>
                <a:cs typeface="ＭＳ Ｐゴシック" charset="0"/>
              </a:rPr>
              <a:t>, 1-7.  Retrieved July 21, 2016, from </a:t>
            </a:r>
            <a:r>
              <a:rPr lang="en-US" b="0" baseline="0" dirty="0" smtClean="0">
                <a:ea typeface="ＭＳ Ｐゴシック" charset="0"/>
                <a:cs typeface="ＭＳ Ｐゴシック" charset="0"/>
                <a:hlinkClick r:id="rId4"/>
              </a:rPr>
              <a:t>http://www.hmhco.com/~/media/sites/home/hmh-assessments/assessments/cogat/pdf/cogat-cognitively-speaking-v3-winter-2005.pdf?la=en</a:t>
            </a:r>
            <a:endParaRPr lang="en-US" dirty="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Lohman, D. F. (2006). </a:t>
            </a:r>
            <a:r>
              <a:rPr lang="en-US" i="1" kern="1200" dirty="0" smtClean="0">
                <a:solidFill>
                  <a:schemeClr val="tx1"/>
                </a:solidFill>
                <a:effectLst/>
              </a:rPr>
              <a:t>Identifying academically talented minority students </a:t>
            </a:r>
            <a:r>
              <a:rPr lang="en-US" kern="1200" dirty="0" smtClean="0">
                <a:solidFill>
                  <a:schemeClr val="tx1"/>
                </a:solidFill>
                <a:effectLst/>
              </a:rPr>
              <a:t>(Research Monograph RM05216). Storrs, CT: The National Research Center on the Gifted and Talented, University of Connecticut. Retrieved July 21, 2016, from </a:t>
            </a:r>
            <a:r>
              <a:rPr lang="en-US" kern="1200" dirty="0" smtClean="0">
                <a:solidFill>
                  <a:schemeClr val="tx1"/>
                </a:solidFill>
                <a:effectLst/>
                <a:hlinkClick r:id="rId5"/>
              </a:rPr>
              <a:t>http://nrcgt.uconn.edu/wp-content/uploads/sites/953/2015/04/rm05216.pdf</a:t>
            </a:r>
            <a:endParaRPr lang="en-US" dirty="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b="0" dirty="0" smtClean="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dirty="0" smtClean="0">
                <a:ea typeface="ＭＳ Ｐゴシック" charset="0"/>
                <a:cs typeface="ＭＳ Ｐゴシック" charset="0"/>
              </a:rPr>
              <a:t>Lohman, D. F. </a:t>
            </a:r>
            <a:r>
              <a:rPr lang="en-US" b="0" baseline="0" dirty="0" smtClean="0">
                <a:ea typeface="ＭＳ Ｐゴシック" charset="0"/>
                <a:cs typeface="ＭＳ Ｐゴシック" charset="0"/>
              </a:rPr>
              <a:t>(2013). Identifying gifted students: Nontraditional uses of traditional measures. In C. M. Callahan &amp; H. L. </a:t>
            </a:r>
            <a:r>
              <a:rPr lang="en-US" b="0" baseline="0" dirty="0" err="1" smtClean="0">
                <a:ea typeface="ＭＳ Ｐゴシック" charset="0"/>
                <a:cs typeface="ＭＳ Ｐゴシック" charset="0"/>
              </a:rPr>
              <a:t>Hertberg</a:t>
            </a:r>
            <a:r>
              <a:rPr lang="en-US" b="0" baseline="0" dirty="0" smtClean="0">
                <a:ea typeface="ＭＳ Ｐゴシック" charset="0"/>
                <a:cs typeface="ＭＳ Ｐゴシック" charset="0"/>
              </a:rPr>
              <a:t>-Davis (Eds.), </a:t>
            </a:r>
            <a:r>
              <a:rPr lang="en-US" b="0" i="1" baseline="0" dirty="0" smtClean="0">
                <a:ea typeface="ＭＳ Ｐゴシック" charset="0"/>
                <a:cs typeface="ＭＳ Ｐゴシック" charset="0"/>
              </a:rPr>
              <a:t>Fundamentals of gifted education: Considering multiple perspectives </a:t>
            </a:r>
            <a:r>
              <a:rPr lang="en-US" b="0" baseline="0" dirty="0" smtClean="0">
                <a:ea typeface="ＭＳ Ｐゴシック" charset="0"/>
                <a:cs typeface="ＭＳ Ｐゴシック" charset="0"/>
              </a:rPr>
              <a:t>(pp.112-127). New York: Routledge, Taylor and Francis Group.</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ea typeface="ＭＳ Ｐゴシック" charset="0"/>
                <a:cs typeface="ＭＳ Ｐゴシック" charset="0"/>
              </a:rPr>
              <a:t>National Association for Gifted Education (2010). Pre-K to grade 12 gifted programming standards.  Washington, DC: NAGC.</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dirty="0" err="1" smtClean="0">
                <a:ea typeface="ＭＳ Ｐゴシック" charset="0"/>
                <a:cs typeface="ＭＳ Ｐゴシック" charset="0"/>
              </a:rPr>
              <a:t>Westberg</a:t>
            </a:r>
            <a:r>
              <a:rPr lang="en-US" dirty="0" smtClean="0">
                <a:ea typeface="ＭＳ Ｐゴシック" charset="0"/>
                <a:cs typeface="ＭＳ Ｐゴシック" charset="0"/>
              </a:rPr>
              <a:t>,</a:t>
            </a:r>
            <a:r>
              <a:rPr lang="en-US" baseline="0" dirty="0" smtClean="0">
                <a:ea typeface="ＭＳ Ｐゴシック" charset="0"/>
                <a:cs typeface="ＭＳ Ｐゴシック" charset="0"/>
              </a:rPr>
              <a:t> K. L. (2011, May). </a:t>
            </a:r>
            <a:r>
              <a:rPr lang="en-US" i="0" baseline="0" dirty="0" smtClean="0">
                <a:ea typeface="ＭＳ Ｐゴシック" charset="0"/>
                <a:cs typeface="ＭＳ Ｐゴシック" charset="0"/>
              </a:rPr>
              <a:t>Standard error of measurement: A concept that every gifted education specialist must understand.</a:t>
            </a:r>
            <a:r>
              <a:rPr lang="en-US" i="1" baseline="0" dirty="0" smtClean="0">
                <a:ea typeface="ＭＳ Ｐゴシック" charset="0"/>
                <a:cs typeface="ＭＳ Ｐゴシック" charset="0"/>
              </a:rPr>
              <a:t> </a:t>
            </a:r>
            <a:r>
              <a:rPr lang="en-US" baseline="0" dirty="0" smtClean="0">
                <a:ea typeface="ＭＳ Ｐゴシック" charset="0"/>
                <a:cs typeface="ＭＳ Ｐゴシック" charset="0"/>
              </a:rPr>
              <a:t> </a:t>
            </a:r>
            <a:r>
              <a:rPr lang="en-US" i="1" baseline="0" dirty="0" smtClean="0">
                <a:ea typeface="ＭＳ Ｐゴシック" charset="0"/>
                <a:cs typeface="ＭＳ Ｐゴシック" charset="0"/>
              </a:rPr>
              <a:t>MEGT Voice Newsletter</a:t>
            </a:r>
            <a:r>
              <a:rPr lang="en-US" baseline="0" dirty="0" smtClean="0">
                <a:ea typeface="ＭＳ Ｐゴシック" charset="0"/>
                <a:cs typeface="ＭＳ Ｐゴシック" charset="0"/>
              </a:rPr>
              <a:t>, pp. 9-10.</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867124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Take a moment to pause the video and go through these examples.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examples illustrate how, depending on the norms used, we could easily eliminate students who benefit from highly capable services . Comparing students using local norms and even “within groups” will help pre-identify students and provide them with access to instructional and curricular opportunities to develop their talent.</a:t>
            </a:r>
          </a:p>
          <a:p>
            <a:endParaRPr lang="en-US" sz="1200" kern="1200" dirty="0" smtClean="0">
              <a:solidFill>
                <a:schemeClr val="tx1"/>
              </a:solidFill>
              <a:effectLst/>
              <a:latin typeface="+mn-lt"/>
              <a:ea typeface="+mn-ea"/>
              <a:cs typeface="+mn-cs"/>
            </a:endParaRPr>
          </a:p>
          <a:p>
            <a:pPr marL="352425" indent="-342900">
              <a:buFont typeface="+mj-lt"/>
              <a:buAutoNum type="arabicPeriod"/>
            </a:pPr>
            <a:r>
              <a:rPr lang="en-US" sz="1200" dirty="0" smtClean="0">
                <a:latin typeface="Calibri" charset="0"/>
                <a:ea typeface="ＭＳ Ｐゴシック" charset="0"/>
                <a:cs typeface="ＭＳ Ｐゴシック" charset="0"/>
              </a:rPr>
              <a:t>If a 5</a:t>
            </a:r>
            <a:r>
              <a:rPr lang="en-US" sz="1200" baseline="30000" dirty="0" smtClean="0">
                <a:latin typeface="Calibri" charset="0"/>
                <a:ea typeface="ＭＳ Ｐゴシック" charset="0"/>
                <a:cs typeface="ＭＳ Ｐゴシック" charset="0"/>
              </a:rPr>
              <a:t>th</a:t>
            </a:r>
            <a:r>
              <a:rPr lang="en-US" sz="1200" dirty="0" smtClean="0">
                <a:latin typeface="Calibri" charset="0"/>
                <a:ea typeface="ＭＳ Ｐゴシック" charset="0"/>
                <a:cs typeface="ＭＳ Ｐゴシック" charset="0"/>
              </a:rPr>
              <a:t> grade ELL student learns English twice as fast as other ELL students, that student likely has a talent with regard to language. When compared </a:t>
            </a:r>
            <a:r>
              <a:rPr lang="en-US" sz="1200" b="1" dirty="0" smtClean="0">
                <a:latin typeface="Calibri" charset="0"/>
                <a:ea typeface="ＭＳ Ｐゴシック" charset="0"/>
                <a:cs typeface="ＭＳ Ｐゴシック" charset="0"/>
              </a:rPr>
              <a:t>nationally to </a:t>
            </a:r>
            <a:r>
              <a:rPr lang="en-US" sz="1200" b="1" u="sng" dirty="0" smtClean="0">
                <a:latin typeface="Calibri" charset="0"/>
                <a:ea typeface="ＭＳ Ｐゴシック" charset="0"/>
                <a:cs typeface="ＭＳ Ｐゴシック" charset="0"/>
              </a:rPr>
              <a:t>ALL 5</a:t>
            </a:r>
            <a:r>
              <a:rPr lang="en-US" sz="1200" b="1" u="sng" baseline="30000" dirty="0" smtClean="0">
                <a:latin typeface="Calibri" charset="0"/>
                <a:ea typeface="ＭＳ Ｐゴシック" charset="0"/>
                <a:cs typeface="ＭＳ Ｐゴシック" charset="0"/>
              </a:rPr>
              <a:t>th</a:t>
            </a:r>
            <a:r>
              <a:rPr lang="en-US" sz="1200" b="1" u="sng" dirty="0" smtClean="0">
                <a:latin typeface="Calibri" charset="0"/>
                <a:ea typeface="ＭＳ Ｐゴシック" charset="0"/>
                <a:cs typeface="ＭＳ Ｐゴシック" charset="0"/>
              </a:rPr>
              <a:t> grade students</a:t>
            </a:r>
            <a:r>
              <a:rPr lang="en-US" sz="1200" dirty="0" smtClean="0">
                <a:latin typeface="Calibri" charset="0"/>
                <a:ea typeface="ＭＳ Ｐゴシック" charset="0"/>
                <a:cs typeface="ＭＳ Ｐゴシック" charset="0"/>
              </a:rPr>
              <a:t>, this student might score at the average level.  However, if </a:t>
            </a:r>
            <a:r>
              <a:rPr lang="en-US" sz="1200" b="1" u="sng" dirty="0" smtClean="0">
                <a:latin typeface="Calibri" charset="0"/>
                <a:ea typeface="ＭＳ Ｐゴシック" charset="0"/>
                <a:cs typeface="ＭＳ Ｐゴシック" charset="0"/>
              </a:rPr>
              <a:t>local norms were obtained</a:t>
            </a:r>
            <a:r>
              <a:rPr lang="en-US" sz="1200" dirty="0" smtClean="0">
                <a:latin typeface="Calibri" charset="0"/>
                <a:ea typeface="ＭＳ Ｐゴシック" charset="0"/>
                <a:cs typeface="ＭＳ Ｐゴシック" charset="0"/>
              </a:rPr>
              <a:t>, this child might score at a higher level when compared to his/her peers. </a:t>
            </a:r>
          </a:p>
          <a:p>
            <a:pPr marL="352425" indent="-342900">
              <a:buFont typeface="+mj-lt"/>
              <a:buAutoNum type="arabicPeriod"/>
            </a:pPr>
            <a:r>
              <a:rPr lang="en-US" sz="1200" dirty="0" smtClean="0">
                <a:latin typeface="Calibri" charset="0"/>
                <a:ea typeface="ＭＳ Ｐゴシック" charset="0"/>
                <a:cs typeface="ＭＳ Ｐゴシック" charset="0"/>
              </a:rPr>
              <a:t>Using local norms is more appropriate for finding students of potential regardless of the type of school district; namely, the top performing students in a wealthy or a low performing school are the students whose needs are not being met because instruction and curriculum is typically directed toward the average-performing students. </a:t>
            </a:r>
          </a:p>
          <a:p>
            <a:endParaRPr lang="en-US" baseline="0" dirty="0" smtClean="0">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3F9EB4-76CB-2F48-A8D9-332FA1756EA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0470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summary, important identification issues to consider:</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No single test should be used to identify a Highly Capable Student.</a:t>
            </a:r>
          </a:p>
          <a:p>
            <a:pPr marL="228600" lvl="0" indent="-228600">
              <a:buFont typeface="+mj-lt"/>
              <a:buAutoNum type="arabicPeriod"/>
            </a:pPr>
            <a:r>
              <a:rPr lang="en-US" sz="1200" kern="1200" dirty="0" smtClean="0">
                <a:solidFill>
                  <a:schemeClr val="tx1"/>
                </a:solidFill>
                <a:effectLst/>
                <a:latin typeface="+mn-lt"/>
                <a:ea typeface="+mn-ea"/>
                <a:cs typeface="+mn-cs"/>
              </a:rPr>
              <a:t>Stay away from adding the test scores or simply using the composite score for your final selection of students because you lose valuable data that makes a student unique in his/her characteristics and learning profile. </a:t>
            </a:r>
          </a:p>
          <a:p>
            <a:pPr marL="228600" lvl="0" indent="-228600">
              <a:buFont typeface="+mj-lt"/>
              <a:buAutoNum type="arabicPeriod"/>
            </a:pPr>
            <a:r>
              <a:rPr lang="en-US" sz="1200" kern="1200" dirty="0" smtClean="0">
                <a:solidFill>
                  <a:schemeClr val="tx1"/>
                </a:solidFill>
                <a:effectLst/>
                <a:latin typeface="+mn-lt"/>
                <a:ea typeface="+mn-ea"/>
                <a:cs typeface="+mn-cs"/>
              </a:rPr>
              <a:t>Uneven profiles in a student’s scores may warrant further investigation to see if the ability is masked by a disability, language familiarity, etc.</a:t>
            </a:r>
          </a:p>
          <a:p>
            <a:pPr marL="228600" lvl="0" indent="-228600">
              <a:buFont typeface="+mj-lt"/>
              <a:buAutoNum type="arabicPeriod"/>
            </a:pPr>
            <a:r>
              <a:rPr lang="en-US" sz="1200" kern="1200" dirty="0" smtClean="0">
                <a:solidFill>
                  <a:schemeClr val="tx1"/>
                </a:solidFill>
                <a:effectLst/>
                <a:latin typeface="+mn-lt"/>
                <a:ea typeface="+mn-ea"/>
                <a:cs typeface="+mn-cs"/>
              </a:rPr>
              <a:t>Consider using local norms on assessments since they provide more accurate information about how students are performing compared to their peers locally. </a:t>
            </a:r>
          </a:p>
          <a:p>
            <a:pPr marL="0" indent="0">
              <a:buFont typeface="+mj-lt"/>
              <a:buNone/>
            </a:pPr>
            <a:endParaRPr lang="en-US" sz="1200" dirty="0" smtClean="0">
              <a:solidFill>
                <a:srgbClr val="FF0000"/>
              </a:solidFill>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993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Code of Fair Testing Practices in Education (Code) is a guide for professionals in fulfilling their obligation to provide and use tests that are fair to all test takers regardless of age, gender, disability, race, ethnicity, national origin, religion, sexual orientation, linguistic background, or other personal characteristics.  Many statements in the Code refer to the selection and use of existing tests. The recommendations are particularly useful for individuals who will select, administer, and interpret test results, and finally communicate testing and selection results to families. By reviewing this information, a district can more effectively commit themselves to fairness in testing and safeguarding the rights of test takers.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Links to:</a:t>
            </a:r>
          </a:p>
          <a:p>
            <a:r>
              <a:rPr lang="en-US" sz="1200" kern="1200" dirty="0" smtClean="0">
                <a:solidFill>
                  <a:schemeClr val="tx1"/>
                </a:solidFill>
                <a:latin typeface="+mn-lt"/>
                <a:ea typeface="+mn-ea"/>
                <a:cs typeface="+mn-cs"/>
              </a:rPr>
              <a:t>Code of Fair Testing Practices in Education: http://www.apa.org/science/programs/testing/fair-code.aspx</a:t>
            </a:r>
          </a:p>
          <a:p>
            <a:r>
              <a:rPr lang="en-US" sz="1200" kern="1200" dirty="0" smtClean="0">
                <a:solidFill>
                  <a:schemeClr val="tx1"/>
                </a:solidFill>
                <a:latin typeface="+mn-lt"/>
                <a:ea typeface="+mn-ea"/>
                <a:cs typeface="+mn-cs"/>
              </a:rPr>
              <a:t>Test Reviews: </a:t>
            </a:r>
            <a:r>
              <a:rPr lang="en-US" sz="1200" kern="1200" dirty="0" err="1" smtClean="0">
                <a:solidFill>
                  <a:schemeClr val="tx1"/>
                </a:solidFill>
                <a:latin typeface="+mn-lt"/>
                <a:ea typeface="+mn-ea"/>
                <a:cs typeface="+mn-cs"/>
              </a:rPr>
              <a:t>Buros</a:t>
            </a:r>
            <a:r>
              <a:rPr lang="en-US" sz="1200" kern="1200" dirty="0" smtClean="0">
                <a:solidFill>
                  <a:schemeClr val="tx1"/>
                </a:solidFill>
                <a:latin typeface="+mn-lt"/>
                <a:ea typeface="+mn-ea"/>
                <a:cs typeface="+mn-cs"/>
              </a:rPr>
              <a:t> Mental Measurement Yearbook: http://buros.org/mental-measurements-yearbook</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Reference:</a:t>
            </a:r>
          </a:p>
          <a:p>
            <a:endParaRPr lang="en-US" sz="1200" b="1" i="0" kern="1200" dirty="0" smtClean="0">
              <a:solidFill>
                <a:schemeClr val="tx1"/>
              </a:solidFill>
              <a:latin typeface="+mn-lt"/>
              <a:ea typeface="+mn-ea"/>
              <a:cs typeface="+mn-cs"/>
            </a:endParaRPr>
          </a:p>
          <a:p>
            <a:pPr marL="457200" indent="-457200"/>
            <a:r>
              <a:rPr lang="en-US" sz="1200" i="1" kern="1200" dirty="0" smtClean="0">
                <a:solidFill>
                  <a:schemeClr val="tx1"/>
                </a:solidFill>
                <a:latin typeface="+mn-lt"/>
                <a:ea typeface="+mn-ea"/>
                <a:cs typeface="+mn-cs"/>
              </a:rPr>
              <a:t>Joint Committee on Testing Practices. (2004). Code of fair testing practices in education. Washington, DC: American Psychological Association</a:t>
            </a:r>
            <a:r>
              <a:rPr lang="en-US" sz="1200" i="0" kern="1200" dirty="0" smtClean="0">
                <a:solidFill>
                  <a:schemeClr val="tx1"/>
                </a:solidFill>
                <a:latin typeface="+mn-lt"/>
                <a:ea typeface="+mn-ea"/>
                <a:cs typeface="+mn-cs"/>
              </a:rPr>
              <a:t>. Retrieved July 7, 2016 from http://</a:t>
            </a:r>
            <a:r>
              <a:rPr lang="en-US" sz="1200" i="0" kern="1200" dirty="0" err="1" smtClean="0">
                <a:solidFill>
                  <a:schemeClr val="tx1"/>
                </a:solidFill>
                <a:latin typeface="+mn-lt"/>
                <a:ea typeface="+mn-ea"/>
                <a:cs typeface="+mn-cs"/>
              </a:rPr>
              <a:t>www.apa.org</a:t>
            </a:r>
            <a:r>
              <a:rPr lang="en-US" sz="1200" i="0" kern="1200" dirty="0" smtClean="0">
                <a:solidFill>
                  <a:schemeClr val="tx1"/>
                </a:solidFill>
                <a:latin typeface="+mn-lt"/>
                <a:ea typeface="+mn-ea"/>
                <a:cs typeface="+mn-cs"/>
              </a:rPr>
              <a:t>/science/programs/testing/fair-</a:t>
            </a:r>
            <a:r>
              <a:rPr lang="en-US" sz="1200" i="0" kern="1200" dirty="0" err="1" smtClean="0">
                <a:solidFill>
                  <a:schemeClr val="tx1"/>
                </a:solidFill>
                <a:latin typeface="+mn-lt"/>
                <a:ea typeface="+mn-ea"/>
                <a:cs typeface="+mn-cs"/>
              </a:rPr>
              <a:t>code.aspx</a:t>
            </a:r>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6248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4996BF-832A-1C43-81A7-0E9863FD8B5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A very common error during the identification process occurs when scores are combined from multiple sources of data. Since not all tests use the same measurement scale when reporting the results, it is very important when making comparisons between multiple measures to “normalize” the data.  Normalizing data is the process of converting different types of data on the same scale for comparison purposes (i.e., converting to a z-score). By definition a z-score tells us how far a student is above or below the average student in our local population.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For further information on this process, please refer to the references.</a:t>
            </a:r>
          </a:p>
          <a:p>
            <a:endParaRPr lang="en-US" baseline="0" dirty="0" smtClean="0">
              <a:latin typeface="Calibri" charset="0"/>
              <a:ea typeface="ＭＳ Ｐゴシック" charset="0"/>
              <a:cs typeface="ＭＳ Ｐゴシック" charset="0"/>
            </a:endParaRPr>
          </a:p>
          <a:p>
            <a:r>
              <a:rPr lang="en-US" b="1" baseline="0" dirty="0" smtClean="0">
                <a:latin typeface="Calibri" charset="0"/>
                <a:ea typeface="ＭＳ Ｐゴシック" charset="0"/>
                <a:cs typeface="ＭＳ Ｐゴシック" charset="0"/>
              </a:rPr>
              <a:t>Resource:</a:t>
            </a:r>
          </a:p>
          <a:p>
            <a:endParaRPr lang="en-US" b="1" baseline="0" dirty="0" smtClean="0">
              <a:latin typeface="Calibri" charset="0"/>
              <a:ea typeface="ＭＳ Ｐゴシック" charset="0"/>
              <a:cs typeface="ＭＳ Ｐゴシック" charset="0"/>
            </a:endParaRPr>
          </a:p>
          <a:p>
            <a:pPr marL="457200" indent="-457200"/>
            <a:r>
              <a:rPr lang="en-US" b="0" baseline="0" dirty="0" smtClean="0">
                <a:latin typeface="Calibri" charset="0"/>
                <a:ea typeface="ＭＳ Ｐゴシック" charset="0"/>
                <a:cs typeface="ＭＳ Ｐゴシック" charset="0"/>
              </a:rPr>
              <a:t>Ryan, S. (2011). </a:t>
            </a:r>
            <a:r>
              <a:rPr lang="en-US" b="0" i="1" baseline="0" dirty="0" smtClean="0">
                <a:latin typeface="Calibri" charset="0"/>
                <a:ea typeface="ＭＳ Ｐゴシック" charset="0"/>
                <a:cs typeface="ＭＳ Ｐゴシック" charset="0"/>
              </a:rPr>
              <a:t>Normalizing data for identification of gifted students</a:t>
            </a:r>
            <a:r>
              <a:rPr lang="en-US" b="0" baseline="0" dirty="0" smtClean="0">
                <a:latin typeface="Calibri" charset="0"/>
                <a:ea typeface="ＭＳ Ｐゴシック" charset="0"/>
                <a:cs typeface="ＭＳ Ｐゴシック" charset="0"/>
              </a:rPr>
              <a:t>. Unionville, NY: Royal Fireworks Press.</a:t>
            </a:r>
          </a:p>
          <a:p>
            <a:endParaRPr lang="en-US" baseline="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32096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aseline="0" smtClean="0">
                <a:latin typeface="Calibri" charset="0"/>
                <a:ea typeface="ＭＳ Ｐゴシック" charset="0"/>
                <a:cs typeface="ＭＳ Ｐゴシック" charset="0"/>
              </a:rPr>
              <a:t>Consider </a:t>
            </a:r>
            <a:r>
              <a:rPr lang="en-US" baseline="0" dirty="0" smtClean="0">
                <a:latin typeface="Calibri" charset="0"/>
                <a:ea typeface="ＭＳ Ｐゴシック" charset="0"/>
                <a:cs typeface="ＭＳ Ｐゴシック" charset="0"/>
              </a:rPr>
              <a:t>these practices when using multiple measures to identify students for special services.  If you design and use a matrix and the scores are combined that result in one number, you lose some valuable information about a child’s strengths, which guides future programming. However, the use of matrices may be more efficient in larger school districts (see references). </a:t>
            </a:r>
          </a:p>
          <a:p>
            <a:pPr marL="228600" indent="-228600">
              <a:buFont typeface="+mj-lt"/>
              <a:buAutoNum type="arabicPeriod"/>
            </a:pPr>
            <a:r>
              <a:rPr lang="en-US" baseline="0" dirty="0" smtClean="0">
                <a:latin typeface="Calibri" charset="0"/>
                <a:ea typeface="ＭＳ Ｐゴシック" charset="0"/>
                <a:cs typeface="ＭＳ Ｐゴシック" charset="0"/>
              </a:rPr>
              <a:t>Do not add scores together if instruments are commonly reported on different measurement scales (e.g., percentiles on one instrument and raw scores on another instrument).</a:t>
            </a:r>
          </a:p>
          <a:p>
            <a:pPr marL="228600" indent="-228600">
              <a:buFont typeface="+mj-lt"/>
              <a:buAutoNum type="arabicPeriod"/>
            </a:pPr>
            <a:r>
              <a:rPr lang="en-US" baseline="0" dirty="0" smtClean="0">
                <a:latin typeface="Calibri" charset="0"/>
                <a:ea typeface="ＭＳ Ｐゴシック" charset="0"/>
                <a:cs typeface="ＭＳ Ｐゴシック" charset="0"/>
              </a:rPr>
              <a:t>Do not compare test results on different tests before you convert them to a standard score (such as a z-score or national curve equivalent score). A common method for putting all data on the same scale is to convert everything to a z-score. The z-score is a common yard stick for all types of data. Information about these conversions can be found on the Internet. </a:t>
            </a:r>
          </a:p>
          <a:p>
            <a:r>
              <a:rPr lang="en-US" baseline="0" dirty="0" smtClean="0">
                <a:latin typeface="Calibri" charset="0"/>
                <a:ea typeface="ＭＳ Ｐゴシック" charset="0"/>
                <a:cs typeface="ＭＳ Ｐゴシック" charset="0"/>
              </a:rPr>
              <a:t> </a:t>
            </a:r>
          </a:p>
          <a:p>
            <a:r>
              <a:rPr lang="en-US" baseline="0" dirty="0" smtClean="0">
                <a:latin typeface="Calibri" charset="0"/>
                <a:ea typeface="ＭＳ Ｐゴシック" charset="0"/>
                <a:cs typeface="ＭＳ Ｐゴシック" charset="0"/>
              </a:rPr>
              <a:t>When trying to obtain valid information about a student’s status and needs, a variety of assessment procedures should be used (Moon, 2013).  Her list of recommendations regarding what makes for a comprehensive gifted identification system are worth noting:</a:t>
            </a:r>
          </a:p>
          <a:p>
            <a:pPr marL="228600" indent="-228600">
              <a:buFont typeface="+mj-lt"/>
              <a:buAutoNum type="arabicPeriod"/>
            </a:pPr>
            <a:r>
              <a:rPr lang="en-US" baseline="0" dirty="0" smtClean="0">
                <a:latin typeface="Calibri" charset="0"/>
                <a:ea typeface="ＭＳ Ｐゴシック" charset="0"/>
                <a:cs typeface="ＭＳ Ｐゴシック" charset="0"/>
              </a:rPr>
              <a:t>Consider all components of the definition of giftedness as defined by the respective state and district. Multiple assessments should be used that reflect each category of giftedness outlined in the definition.</a:t>
            </a:r>
          </a:p>
          <a:p>
            <a:pPr marL="228600" indent="-228600">
              <a:buFont typeface="+mj-lt"/>
              <a:buAutoNum type="arabicPeriod"/>
            </a:pPr>
            <a:r>
              <a:rPr lang="en-US" baseline="0" dirty="0" smtClean="0">
                <a:latin typeface="Calibri" charset="0"/>
                <a:ea typeface="ＭＳ Ｐゴシック" charset="0"/>
                <a:cs typeface="ＭＳ Ｐゴシック" charset="0"/>
              </a:rPr>
              <a:t>Use the most up-to-date version of any standardized assessment that is supported by strong psychometric data to inform the decisions that will be made about gifted placement.</a:t>
            </a:r>
          </a:p>
          <a:p>
            <a:pPr marL="228600" indent="-228600">
              <a:buFont typeface="+mj-lt"/>
              <a:buAutoNum type="arabicPeriod"/>
            </a:pPr>
            <a:r>
              <a:rPr lang="en-US" baseline="0" dirty="0" smtClean="0">
                <a:latin typeface="Calibri" charset="0"/>
                <a:ea typeface="ＭＳ Ｐゴシック" charset="0"/>
                <a:cs typeface="ＭＳ Ｐゴシック" charset="0"/>
              </a:rPr>
              <a:t>Undertake careful study of the norms of all standardized assessments used in an identification process to ensure that they are up-to-date and representative of the types of students that are being targeted for gifted services.</a:t>
            </a:r>
          </a:p>
          <a:p>
            <a:pPr marL="228600" indent="-228600">
              <a:buFont typeface="+mj-lt"/>
              <a:buAutoNum type="arabicPeriod"/>
            </a:pPr>
            <a:r>
              <a:rPr lang="en-US" baseline="0" dirty="0" smtClean="0">
                <a:latin typeface="Calibri" charset="0"/>
                <a:ea typeface="ＭＳ Ｐゴシック" charset="0"/>
                <a:cs typeface="ＭＳ Ｐゴシック" charset="0"/>
              </a:rPr>
              <a:t>Use multiple measures, including both standardized and non-standardized assessments, as well other data sources including:</a:t>
            </a:r>
          </a:p>
          <a:p>
            <a:pPr marL="685800" lvl="1" indent="-228600">
              <a:buFont typeface="Arial" panose="020B0604020202020204" pitchFamily="34" charset="0"/>
              <a:buChar char="•"/>
            </a:pPr>
            <a:r>
              <a:rPr lang="en-US" baseline="0" dirty="0" smtClean="0">
                <a:latin typeface="Calibri" charset="0"/>
                <a:ea typeface="ＭＳ Ｐゴシック" charset="0"/>
                <a:cs typeface="ＭＳ Ｐゴシック" charset="0"/>
              </a:rPr>
              <a:t>interviews with parent/guardians, teachers, other relevant professionals, and if appropriate, the student;</a:t>
            </a:r>
          </a:p>
          <a:p>
            <a:pPr marL="685800" lvl="1" indent="-228600">
              <a:buFont typeface="Arial" panose="020B0604020202020204" pitchFamily="34" charset="0"/>
              <a:buChar char="•"/>
            </a:pPr>
            <a:r>
              <a:rPr lang="en-US" baseline="0" dirty="0" smtClean="0">
                <a:latin typeface="Calibri" charset="0"/>
                <a:ea typeface="ＭＳ Ｐゴシック" charset="0"/>
                <a:cs typeface="ＭＳ Ｐゴシック" charset="0"/>
              </a:rPr>
              <a:t>direct observations of the student in a variety of settings and on more than one occasion;</a:t>
            </a:r>
          </a:p>
          <a:p>
            <a:pPr marL="685800" lvl="1" indent="-228600">
              <a:buFont typeface="Arial" panose="020B0604020202020204" pitchFamily="34" charset="0"/>
              <a:buChar char="•"/>
            </a:pPr>
            <a:r>
              <a:rPr lang="en-US" baseline="0" dirty="0" smtClean="0">
                <a:latin typeface="Calibri" charset="0"/>
                <a:ea typeface="ＭＳ Ｐゴシック" charset="0"/>
                <a:cs typeface="ＭＳ Ｐゴシック" charset="0"/>
              </a:rPr>
              <a:t>curriculum-based measures designed specifically to elicit the types of knowledge, skills, and understandings that are the focus of the gifted services; and</a:t>
            </a:r>
          </a:p>
          <a:p>
            <a:pPr marL="685800" lvl="1" indent="-228600">
              <a:buFont typeface="Arial" panose="020B0604020202020204" pitchFamily="34" charset="0"/>
              <a:buChar char="•"/>
            </a:pPr>
            <a:r>
              <a:rPr lang="en-US" baseline="0" dirty="0" smtClean="0">
                <a:latin typeface="Calibri" charset="0"/>
                <a:ea typeface="ＭＳ Ｐゴシック" charset="0"/>
                <a:cs typeface="ＭＳ Ｐゴシック" charset="0"/>
              </a:rPr>
              <a:t>student portfolios.</a:t>
            </a:r>
          </a:p>
          <a:p>
            <a:pPr marL="228600" indent="-228600">
              <a:buFont typeface="+mj-lt"/>
              <a:buAutoNum type="arabicPeriod"/>
            </a:pPr>
            <a:r>
              <a:rPr lang="en-US" baseline="0" dirty="0" smtClean="0">
                <a:latin typeface="Calibri" charset="0"/>
                <a:ea typeface="ＭＳ Ｐゴシック" charset="0"/>
                <a:cs typeface="ＭＳ Ｐゴシック" charset="0"/>
              </a:rPr>
              <a:t>Integrate these multiple sources of data in a technically defensible way.  One consideration is to investigate the incremental validity of particular sources of data.  For example, does the use of an interest survey provide a significantly better result for a decision about gifted programming than use only of a group-administered achievement test and ability test?  If it is found that the interest survey significantly aids in the decision, then using the interest form is said to have incremental validity.</a:t>
            </a:r>
          </a:p>
          <a:p>
            <a:pPr marL="228600" indent="-228600">
              <a:buFont typeface="+mj-lt"/>
              <a:buAutoNum type="arabicPeriod"/>
            </a:pPr>
            <a:r>
              <a:rPr lang="en-US" baseline="0" dirty="0" smtClean="0">
                <a:latin typeface="Calibri" charset="0"/>
                <a:ea typeface="ＭＳ Ｐゴシック" charset="0"/>
                <a:cs typeface="ＭＳ Ｐゴシック" charset="0"/>
              </a:rPr>
              <a:t>Consider confidence intervals and standard error of measurement, if appropriate, when making decisions about placement.  Confidence intervals are included in text manuals and provide a range in which a student’s test score would be likely to fall if he or she were tested over several occasions.  This interval allows for test error to be considered in interpreting a score.</a:t>
            </a:r>
          </a:p>
          <a:p>
            <a:pPr marL="228600" indent="-228600">
              <a:buFont typeface="+mj-lt"/>
              <a:buAutoNum type="arabicPeriod"/>
            </a:pPr>
            <a:r>
              <a:rPr lang="en-US" baseline="0" dirty="0" smtClean="0">
                <a:latin typeface="Calibri" charset="0"/>
                <a:ea typeface="ＭＳ Ｐゴシック" charset="0"/>
                <a:cs typeface="ＭＳ Ｐゴシック" charset="0"/>
              </a:rPr>
              <a:t>Adhere to recommended and accepted practices for the administration, scoring, interpretation, and reporting of standardized assessments. </a:t>
            </a:r>
          </a:p>
          <a:p>
            <a:pPr marL="228600" indent="-228600">
              <a:buFont typeface="+mj-lt"/>
              <a:buAutoNum type="arabicPeriod"/>
            </a:pPr>
            <a:r>
              <a:rPr lang="en-US" baseline="0" dirty="0" smtClean="0">
                <a:latin typeface="Calibri" charset="0"/>
                <a:ea typeface="ＭＳ Ｐゴシック" charset="0"/>
                <a:cs typeface="ＭＳ Ｐゴシック" charset="0"/>
              </a:rPr>
              <a:t>Develop case studies/profiles of students. The purpose of the case study is to provide a deeper understanding of a student’s particular strengths, interests, abilities, motivation, and/or learning profile.  Case studies include student data across multiple sources of information representing various areas of the gifted definition.</a:t>
            </a:r>
          </a:p>
          <a:p>
            <a:pPr marL="228600" indent="-228600">
              <a:buFont typeface="+mj-lt"/>
              <a:buAutoNum type="arabicPeriod"/>
            </a:pPr>
            <a:r>
              <a:rPr lang="en-US" baseline="0" dirty="0" smtClean="0">
                <a:latin typeface="Calibri" charset="0"/>
                <a:ea typeface="ＭＳ Ｐゴシック" charset="0"/>
                <a:cs typeface="ＭＳ Ｐゴシック" charset="0"/>
              </a:rPr>
              <a:t>An identification and placement committee made up of professionals with a background in assessment and gifted education should discuss the information gathered from all data sources in a balanced way to determine if the student’s current level of academic performance and skills suggests a need for modifications in educational planning and what those modifications should mean (pp. 133-134).</a:t>
            </a:r>
          </a:p>
          <a:p>
            <a:pPr marL="0" lvl="0" indent="0">
              <a:buFont typeface="+mj-lt"/>
              <a:buNone/>
            </a:pPr>
            <a:endParaRPr lang="en-US" baseline="0" dirty="0" smtClean="0">
              <a:latin typeface="Calibri" charset="0"/>
              <a:ea typeface="ＭＳ Ｐゴシック" charset="0"/>
              <a:cs typeface="ＭＳ Ｐゴシック" charset="0"/>
            </a:endParaRPr>
          </a:p>
          <a:p>
            <a:pPr marL="0" lvl="0" indent="0">
              <a:buFont typeface="+mj-lt"/>
              <a:buNone/>
            </a:pPr>
            <a:r>
              <a:rPr lang="en-US" b="1" baseline="0" dirty="0" smtClean="0">
                <a:latin typeface="Calibri" charset="0"/>
                <a:ea typeface="ＭＳ Ｐゴシック" charset="0"/>
                <a:cs typeface="ＭＳ Ｐゴシック" charset="0"/>
              </a:rPr>
              <a:t>Reference:</a:t>
            </a:r>
          </a:p>
          <a:p>
            <a:pPr marL="457200" marR="0" lvl="0" indent="-457200" algn="l" defTabSz="914400" rtl="0" eaLnBrk="1" fontAlgn="auto" latinLnBrk="0" hangingPunct="1">
              <a:lnSpc>
                <a:spcPct val="100000"/>
              </a:lnSpc>
              <a:spcBef>
                <a:spcPts val="0"/>
              </a:spcBef>
              <a:spcAft>
                <a:spcPts val="0"/>
              </a:spcAft>
              <a:buClrTx/>
              <a:buSzTx/>
              <a:buFont typeface="+mj-lt"/>
              <a:buNone/>
              <a:tabLst/>
              <a:defRPr/>
            </a:pPr>
            <a:r>
              <a:rPr lang="en-US" b="0" dirty="0" smtClean="0">
                <a:latin typeface="Calibri" charset="0"/>
                <a:ea typeface="ＭＳ Ｐゴシック" charset="0"/>
                <a:cs typeface="ＭＳ Ｐゴシック" charset="0"/>
              </a:rPr>
              <a:t>Moon, T. R. </a:t>
            </a:r>
            <a:r>
              <a:rPr lang="en-US" b="0" baseline="0" dirty="0" smtClean="0">
                <a:latin typeface="Calibri" charset="0"/>
                <a:ea typeface="ＭＳ Ｐゴシック" charset="0"/>
                <a:cs typeface="ＭＳ Ｐゴシック" charset="0"/>
              </a:rPr>
              <a:t>(2013).  Uses and misuses of matrices in identifying gifted students.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(pp.128-134).  New York: Routledge, Taylor and Francis Group.</a:t>
            </a:r>
          </a:p>
          <a:p>
            <a:pPr marL="0" lvl="0" indent="0">
              <a:buFont typeface="+mj-lt"/>
              <a:buNone/>
            </a:pPr>
            <a:endParaRPr lang="en-US" baseline="0" dirty="0" smtClean="0">
              <a:latin typeface="Calibri" charset="0"/>
              <a:ea typeface="ＭＳ Ｐゴシック" charset="0"/>
              <a:cs typeface="ＭＳ Ｐゴシック" charset="0"/>
            </a:endParaRPr>
          </a:p>
          <a:p>
            <a:pPr marL="685800" lvl="1" indent="-228600">
              <a:buFont typeface="Arial" charset="0"/>
              <a:buChar char="•"/>
            </a:pPr>
            <a:endParaRPr lang="en-US" dirty="0">
              <a:latin typeface="Calibri" charset="0"/>
              <a:ea typeface="ＭＳ Ｐゴシック" charset="0"/>
              <a:cs typeface="ＭＳ Ｐゴシック"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9CD7137-9B67-F74E-8A44-7257311EA08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62195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15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aligns with the following NAGC-CEC Teacher Preparation Standards in Gifted Education-Standard 4: Assessment (NAGC, 2013).</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Professionals must be knowledgeable about how multiple methods of assessment guide effective educational decisions about the identification and services for highly capable students. </a:t>
            </a:r>
          </a:p>
          <a:p>
            <a:pPr marL="228600" lvl="0" indent="-228600">
              <a:buFont typeface="+mj-lt"/>
              <a:buAutoNum type="arabicPeriod"/>
            </a:pPr>
            <a:r>
              <a:rPr lang="en-US" sz="1200" kern="1200" dirty="0" smtClean="0">
                <a:solidFill>
                  <a:schemeClr val="tx1"/>
                </a:solidFill>
                <a:effectLst/>
                <a:latin typeface="+mn-lt"/>
                <a:ea typeface="+mn-ea"/>
                <a:cs typeface="+mn-cs"/>
              </a:rPr>
              <a:t>Professionals should become knowledgeable about measurement principles and practices to interpret results that guide educational decisions for individuals identified as highly capable.</a:t>
            </a:r>
          </a:p>
          <a:p>
            <a:pPr marL="228600" lvl="0" indent="-228600">
              <a:buFont typeface="+mj-lt"/>
              <a:buAutoNum type="arabicPeriod"/>
            </a:pPr>
            <a:r>
              <a:rPr lang="en-US" sz="1200" kern="1200" dirty="0" smtClean="0">
                <a:solidFill>
                  <a:schemeClr val="tx1"/>
                </a:solidFill>
                <a:effectLst/>
                <a:latin typeface="+mn-lt"/>
                <a:ea typeface="+mn-ea"/>
                <a:cs typeface="+mn-cs"/>
              </a:rPr>
              <a:t>Professionals collaborate with colleagues and families in using multiple types of assessment information to make identification and learning program decisions and to minimize bias and assessment decision-making.</a:t>
            </a:r>
          </a:p>
          <a:p>
            <a:pPr marL="228600" lvl="0" indent="-228600">
              <a:buFont typeface="+mj-lt"/>
              <a:buAutoNum type="arabicPeriod"/>
            </a:pPr>
            <a:r>
              <a:rPr lang="en-US" sz="1200" kern="1200" dirty="0" smtClean="0">
                <a:solidFill>
                  <a:schemeClr val="tx1"/>
                </a:solidFill>
                <a:effectLst/>
                <a:latin typeface="+mn-lt"/>
                <a:ea typeface="+mn-ea"/>
                <a:cs typeface="+mn-cs"/>
              </a:rPr>
              <a:t>Multiple criteria assumes a gathering of data from multiple perspectives which provides a more holistic view about the types of services that would best serve students identified as highly capable.</a:t>
            </a:r>
          </a:p>
          <a:p>
            <a:endParaRPr lang="en-US" dirty="0"/>
          </a:p>
        </p:txBody>
      </p:sp>
      <p:sp>
        <p:nvSpPr>
          <p:cNvPr id="4" name="Slide Number Placeholder 3"/>
          <p:cNvSpPr>
            <a:spLocks noGrp="1"/>
          </p:cNvSpPr>
          <p:nvPr>
            <p:ph type="sldNum" sz="quarter" idx="10"/>
          </p:nvPr>
        </p:nvSpPr>
        <p:spPr/>
        <p:txBody>
          <a:bodyPr/>
          <a:lstStyle/>
          <a:p>
            <a:fld id="{857E1BCC-6D91-4042-9B51-B554610FF476}" type="slidenum">
              <a:rPr lang="en-US" smtClean="0"/>
              <a:t>3</a:t>
            </a:fld>
            <a:endParaRPr lang="en-US"/>
          </a:p>
        </p:txBody>
      </p:sp>
    </p:spTree>
    <p:extLst>
      <p:ext uri="{BB962C8B-B14F-4D97-AF65-F5344CB8AC3E}">
        <p14:creationId xmlns:p14="http://schemas.microsoft.com/office/powerpoint/2010/main" val="1036262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94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most common rationale behind the use of teacher judgment scales is that they provide additional information about the characteristics and behaviors associated with giftedness (</a:t>
            </a:r>
            <a:r>
              <a:rPr lang="en-US" sz="1200" kern="1200" dirty="0" err="1" smtClean="0">
                <a:solidFill>
                  <a:schemeClr val="tx1"/>
                </a:solidFill>
                <a:effectLst/>
                <a:latin typeface="+mn-lt"/>
                <a:ea typeface="+mn-ea"/>
                <a:cs typeface="+mn-cs"/>
              </a:rPr>
              <a:t>Westberg</a:t>
            </a:r>
            <a:r>
              <a:rPr lang="en-US" sz="1200" kern="1200" dirty="0" smtClean="0">
                <a:solidFill>
                  <a:schemeClr val="tx1"/>
                </a:solidFill>
                <a:effectLst/>
                <a:latin typeface="+mn-lt"/>
                <a:ea typeface="+mn-ea"/>
                <a:cs typeface="+mn-cs"/>
              </a:rPr>
              <a:t>, 2012). </a:t>
            </a:r>
            <a:r>
              <a:rPr lang="en-US" sz="1200" kern="1200" dirty="0" err="1" smtClean="0">
                <a:solidFill>
                  <a:schemeClr val="tx1"/>
                </a:solidFill>
                <a:effectLst/>
                <a:latin typeface="+mn-lt"/>
                <a:ea typeface="+mn-ea"/>
                <a:cs typeface="+mn-cs"/>
              </a:rPr>
              <a:t>Lohman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Lakin</a:t>
            </a:r>
            <a:r>
              <a:rPr lang="en-US" sz="1200" kern="1200" dirty="0" smtClean="0">
                <a:solidFill>
                  <a:schemeClr val="tx1"/>
                </a:solidFill>
                <a:effectLst/>
                <a:latin typeface="+mn-lt"/>
                <a:ea typeface="+mn-ea"/>
                <a:cs typeface="+mn-cs"/>
              </a:rPr>
              <a:t> (2007) also argue for the inclusion of teacher judgment measures when identifying students for gifted services, stating that “Combining evidence of current achievement, reasoning abilities, and teacher ratings can help increase the diversity of gifted programs while also identifying the students in all ethnic groups most likely to benefit from special instruction” (p. 22). In her chapter </a:t>
            </a:r>
            <a:r>
              <a:rPr lang="en-US" sz="1200" i="1" kern="1200" dirty="0" smtClean="0">
                <a:solidFill>
                  <a:schemeClr val="tx1"/>
                </a:solidFill>
                <a:effectLst/>
                <a:latin typeface="+mn-lt"/>
                <a:ea typeface="+mn-ea"/>
                <a:cs typeface="+mn-cs"/>
              </a:rPr>
              <a:t>Using Teacher Rating Scales in the Identification of Gifted Students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Westberg</a:t>
            </a:r>
            <a:r>
              <a:rPr lang="en-US" sz="1200" kern="1200" dirty="0" smtClean="0">
                <a:solidFill>
                  <a:schemeClr val="tx1"/>
                </a:solidFill>
                <a:effectLst/>
                <a:latin typeface="+mn-lt"/>
                <a:ea typeface="+mn-ea"/>
                <a:cs typeface="+mn-cs"/>
              </a:rPr>
              <a:t>, 2012), she evaluated 3 instruments that have empirical support for their use. She offers advice when using teacher judgement measures in the identification process:</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Screening and identification procedures and instruments should align with the definition and services for which we are identifying students. For example, if a district is providing advanced classes in language arts and mathematics, then it is important to select instruments that better match the talent being served.</a:t>
            </a:r>
          </a:p>
          <a:p>
            <a:pPr marL="228600" lvl="0" indent="-228600">
              <a:buFont typeface="+mj-lt"/>
              <a:buAutoNum type="arabicPeriod"/>
            </a:pPr>
            <a:r>
              <a:rPr lang="en-US" sz="1200" kern="1200" dirty="0" smtClean="0">
                <a:solidFill>
                  <a:schemeClr val="tx1"/>
                </a:solidFill>
                <a:effectLst/>
                <a:latin typeface="+mn-lt"/>
                <a:ea typeface="+mn-ea"/>
                <a:cs typeface="+mn-cs"/>
              </a:rPr>
              <a:t>Modifying teacher judgment instruments is not permissible since the reliability, validity, and technical support for the instrument will be compromised.</a:t>
            </a:r>
          </a:p>
          <a:p>
            <a:pPr marL="228600" lvl="0" indent="-228600">
              <a:buFont typeface="+mj-lt"/>
              <a:buAutoNum type="arabicPeriod"/>
            </a:pPr>
            <a:r>
              <a:rPr lang="en-US" sz="1200" kern="1200" dirty="0" smtClean="0">
                <a:solidFill>
                  <a:schemeClr val="tx1"/>
                </a:solidFill>
                <a:effectLst/>
                <a:latin typeface="+mn-lt"/>
                <a:ea typeface="+mn-ea"/>
                <a:cs typeface="+mn-cs"/>
              </a:rPr>
              <a:t>Scores from each scale on the instrument should not be added together, because valuable data is lost about a child’s unique strengths.</a:t>
            </a:r>
          </a:p>
          <a:p>
            <a:pPr marL="228600" indent="-228600">
              <a:buFont typeface="+mj-lt"/>
              <a:buAutoNum type="arabicPeriod"/>
            </a:pPr>
            <a:r>
              <a:rPr lang="en-US" sz="1200" kern="1200" dirty="0" smtClean="0">
                <a:solidFill>
                  <a:schemeClr val="tx1"/>
                </a:solidFill>
                <a:effectLst/>
                <a:latin typeface="+mn-lt"/>
                <a:ea typeface="+mn-ea"/>
                <a:cs typeface="+mn-cs"/>
              </a:rPr>
              <a:t>Teacher training is very important before asking teachers to complete teacher-rating forms.  Additionally, she cites research that has found that teachers helping teachers focus on particular manifestations of traits in specific cultural or socioeconomic setting would improve the predictive validity of the ratings (</a:t>
            </a:r>
            <a:r>
              <a:rPr lang="en-US" sz="1200" kern="1200" dirty="0" err="1" smtClean="0">
                <a:solidFill>
                  <a:schemeClr val="tx1"/>
                </a:solidFill>
                <a:effectLst/>
                <a:latin typeface="+mn-lt"/>
                <a:ea typeface="+mn-ea"/>
                <a:cs typeface="+mn-cs"/>
              </a:rPr>
              <a:t>Hunsaker</a:t>
            </a:r>
            <a:r>
              <a:rPr lang="en-US" sz="1200" kern="1200" dirty="0" smtClean="0">
                <a:solidFill>
                  <a:schemeClr val="tx1"/>
                </a:solidFill>
                <a:effectLst/>
                <a:latin typeface="+mn-lt"/>
                <a:ea typeface="+mn-ea"/>
                <a:cs typeface="+mn-cs"/>
              </a:rPr>
              <a:t>, Finley, &amp; Frank, 1997), while Gear (1978) found that trained teachers nominate more students than untrained teachers.</a:t>
            </a:r>
          </a:p>
          <a:p>
            <a:endParaRPr lang="en-US" baseline="0" dirty="0" smtClean="0">
              <a:latin typeface="Calibri" charset="0"/>
              <a:ea typeface="ＭＳ Ｐゴシック" charset="0"/>
              <a:cs typeface="ＭＳ Ｐゴシック" charset="0"/>
            </a:endParaRPr>
          </a:p>
          <a:p>
            <a:r>
              <a:rPr lang="en-US" b="1" baseline="0" dirty="0" smtClean="0">
                <a:latin typeface="Calibri" charset="0"/>
                <a:ea typeface="ＭＳ Ｐゴシック" charset="0"/>
                <a:cs typeface="ＭＳ Ｐゴシック" charset="0"/>
              </a:rPr>
              <a:t>References:</a:t>
            </a:r>
          </a:p>
          <a:p>
            <a:endParaRPr lang="en-US" baseline="0" dirty="0" smtClean="0">
              <a:latin typeface="Calibri" charset="0"/>
              <a:ea typeface="ＭＳ Ｐゴシック" charset="0"/>
              <a:cs typeface="ＭＳ Ｐゴシック" charset="0"/>
            </a:endParaRPr>
          </a:p>
          <a:p>
            <a:pPr marL="457200" indent="-457200"/>
            <a:r>
              <a:rPr lang="en-US" sz="1200" b="0" i="0" u="none" strike="noStrike" kern="1200" baseline="0" dirty="0" smtClean="0">
                <a:solidFill>
                  <a:schemeClr val="tx1"/>
                </a:solidFill>
                <a:latin typeface="+mn-lt"/>
                <a:ea typeface="+mn-ea"/>
                <a:cs typeface="+mn-cs"/>
              </a:rPr>
              <a:t>Gear, G. (1978). Effects of training on teachers’ accuracy in identifying gifted students. </a:t>
            </a:r>
            <a:r>
              <a:rPr lang="en-US" sz="1200" b="0" i="1" u="none" strike="noStrike" kern="1200" baseline="0" dirty="0" smtClean="0">
                <a:solidFill>
                  <a:schemeClr val="tx1"/>
                </a:solidFill>
                <a:latin typeface="+mn-lt"/>
                <a:ea typeface="+mn-ea"/>
                <a:cs typeface="+mn-cs"/>
              </a:rPr>
              <a:t>Gifted Child Quarterly, 22</a:t>
            </a:r>
            <a:r>
              <a:rPr lang="en-US" sz="1200" b="0" i="0" u="none" strike="noStrike" kern="1200" baseline="0" dirty="0" smtClean="0">
                <a:solidFill>
                  <a:schemeClr val="tx1"/>
                </a:solidFill>
                <a:latin typeface="+mn-lt"/>
                <a:ea typeface="+mn-ea"/>
                <a:cs typeface="+mn-cs"/>
              </a:rPr>
              <a:t>, 90–97.</a:t>
            </a:r>
            <a:endParaRPr lang="en-US" baseline="0" dirty="0" smtClean="0">
              <a:latin typeface="Calibri" charset="0"/>
              <a:ea typeface="ＭＳ Ｐゴシック" charset="0"/>
              <a:cs typeface="ＭＳ Ｐゴシック" charset="0"/>
            </a:endParaRPr>
          </a:p>
          <a:p>
            <a:endParaRPr lang="en-US" baseline="0" dirty="0" smtClean="0">
              <a:latin typeface="Calibri" charset="0"/>
              <a:ea typeface="ＭＳ Ｐゴシック" charset="0"/>
              <a:cs typeface="ＭＳ Ｐゴシック" charset="0"/>
            </a:endParaRPr>
          </a:p>
          <a:p>
            <a:pPr marL="457200" indent="-457200"/>
            <a:r>
              <a:rPr lang="en-US" sz="1200" b="0" i="0" u="none" strike="noStrike" kern="1200" baseline="0" dirty="0" err="1" smtClean="0">
                <a:solidFill>
                  <a:schemeClr val="tx1"/>
                </a:solidFill>
                <a:latin typeface="+mn-lt"/>
                <a:ea typeface="+mn-ea"/>
                <a:cs typeface="+mn-cs"/>
              </a:rPr>
              <a:t>Hunsaker</a:t>
            </a:r>
            <a:r>
              <a:rPr lang="en-US" sz="1200" b="0" i="0" u="none" strike="noStrike" kern="1200" baseline="0" dirty="0" smtClean="0">
                <a:solidFill>
                  <a:schemeClr val="tx1"/>
                </a:solidFill>
                <a:latin typeface="+mn-lt"/>
                <a:ea typeface="+mn-ea"/>
                <a:cs typeface="+mn-cs"/>
              </a:rPr>
              <a:t>, S. L., Finley, V. S., &amp; Frank, E. L.  (1997).  An analysis of teacher nominations and student performance in gifted programs.  </a:t>
            </a:r>
            <a:r>
              <a:rPr lang="en-US" sz="1200" b="0" i="1" u="none" strike="noStrike" kern="1200" baseline="0" dirty="0" smtClean="0">
                <a:solidFill>
                  <a:schemeClr val="tx1"/>
                </a:solidFill>
                <a:latin typeface="+mn-lt"/>
                <a:ea typeface="+mn-ea"/>
                <a:cs typeface="+mn-cs"/>
              </a:rPr>
              <a:t>Gifted Child Quarterly, 41</a:t>
            </a:r>
            <a:r>
              <a:rPr lang="en-US" sz="1200" b="0" i="0" u="none" strike="noStrike" kern="1200" baseline="0" dirty="0" smtClean="0">
                <a:solidFill>
                  <a:schemeClr val="tx1"/>
                </a:solidFill>
                <a:latin typeface="+mn-lt"/>
                <a:ea typeface="+mn-ea"/>
                <a:cs typeface="+mn-cs"/>
              </a:rPr>
              <a:t>, 19–23.</a:t>
            </a:r>
          </a:p>
          <a:p>
            <a:endParaRPr lang="en-US" sz="1200" b="0" i="0" u="none" strike="noStrike" kern="1200" baseline="0" dirty="0" smtClean="0">
              <a:solidFill>
                <a:schemeClr val="tx1"/>
              </a:solidFill>
              <a:latin typeface="+mn-lt"/>
              <a:ea typeface="+mn-ea"/>
              <a:cs typeface="+mn-cs"/>
            </a:endParaRPr>
          </a:p>
          <a:p>
            <a:pPr marL="457200" indent="-457200"/>
            <a:r>
              <a:rPr lang="en-US" sz="1200" b="0" i="0" u="none" strike="noStrike" kern="1200" baseline="0" dirty="0" smtClean="0">
                <a:solidFill>
                  <a:schemeClr val="tx1"/>
                </a:solidFill>
                <a:latin typeface="+mn-lt"/>
                <a:ea typeface="+mn-ea"/>
                <a:cs typeface="+mn-cs"/>
              </a:rPr>
              <a:t>Lohman, D. L., &amp; </a:t>
            </a:r>
            <a:r>
              <a:rPr lang="en-US" sz="1200" b="0" i="0" u="none" strike="noStrike" kern="1200" baseline="0" dirty="0" err="1" smtClean="0">
                <a:solidFill>
                  <a:schemeClr val="tx1"/>
                </a:solidFill>
                <a:latin typeface="+mn-lt"/>
                <a:ea typeface="+mn-ea"/>
                <a:cs typeface="+mn-cs"/>
              </a:rPr>
              <a:t>Lakin</a:t>
            </a:r>
            <a:r>
              <a:rPr lang="en-US" sz="1200" b="0" i="0" u="none" strike="noStrike" kern="1200" baseline="0" dirty="0" smtClean="0">
                <a:solidFill>
                  <a:schemeClr val="tx1"/>
                </a:solidFill>
                <a:latin typeface="+mn-lt"/>
                <a:ea typeface="+mn-ea"/>
                <a:cs typeface="+mn-cs"/>
              </a:rPr>
              <a:t>, J. (2007). Nonverbal test scores as one component of an identification system: Integrating ability, achievement, and teacher ratings. In J. Van Tassel </a:t>
            </a:r>
            <a:r>
              <a:rPr lang="en-US" sz="1200" b="0" i="0" u="none" strike="noStrike" kern="1200" baseline="0" dirty="0" err="1" smtClean="0">
                <a:solidFill>
                  <a:schemeClr val="tx1"/>
                </a:solidFill>
                <a:latin typeface="+mn-lt"/>
                <a:ea typeface="+mn-ea"/>
                <a:cs typeface="+mn-cs"/>
              </a:rPr>
              <a:t>Baska</a:t>
            </a:r>
            <a:r>
              <a:rPr lang="en-US" sz="1200" b="0" i="0" u="none" strike="noStrike" kern="1200" baseline="0" dirty="0" smtClean="0">
                <a:solidFill>
                  <a:schemeClr val="tx1"/>
                </a:solidFill>
                <a:latin typeface="+mn-lt"/>
                <a:ea typeface="+mn-ea"/>
                <a:cs typeface="+mn-cs"/>
              </a:rPr>
              <a:t> (Ed.), </a:t>
            </a:r>
            <a:r>
              <a:rPr lang="en-US" sz="1200" b="0" i="1" u="none" strike="noStrike" kern="1200" baseline="0" dirty="0" smtClean="0">
                <a:solidFill>
                  <a:schemeClr val="tx1"/>
                </a:solidFill>
                <a:latin typeface="+mn-lt"/>
                <a:ea typeface="+mn-ea"/>
                <a:cs typeface="+mn-cs"/>
              </a:rPr>
              <a:t>Alternative assessments for identifying gifted and talented students </a:t>
            </a:r>
            <a:r>
              <a:rPr lang="en-US" sz="1200" b="0" i="0" u="none" strike="noStrike" kern="1200" baseline="0" dirty="0" smtClean="0">
                <a:solidFill>
                  <a:schemeClr val="tx1"/>
                </a:solidFill>
                <a:latin typeface="+mn-lt"/>
                <a:ea typeface="+mn-ea"/>
                <a:cs typeface="+mn-cs"/>
              </a:rPr>
              <a:t>(pp. 41–66). Waco, TX: </a:t>
            </a:r>
            <a:r>
              <a:rPr lang="en-US" sz="1200" b="0" i="0" u="none" strike="noStrike" kern="1200" baseline="0" dirty="0" err="1" smtClean="0">
                <a:solidFill>
                  <a:schemeClr val="tx1"/>
                </a:solidFill>
                <a:latin typeface="+mn-lt"/>
                <a:ea typeface="+mn-ea"/>
                <a:cs typeface="+mn-cs"/>
              </a:rPr>
              <a:t>Prufrock</a:t>
            </a:r>
            <a:r>
              <a:rPr lang="en-US" sz="1200" b="0" i="0" u="none" strike="noStrike" kern="1200" baseline="0" dirty="0" smtClean="0">
                <a:solidFill>
                  <a:schemeClr val="tx1"/>
                </a:solidFill>
                <a:latin typeface="+mn-lt"/>
                <a:ea typeface="+mn-ea"/>
                <a:cs typeface="+mn-cs"/>
              </a:rPr>
              <a:t> Press.</a:t>
            </a:r>
          </a:p>
          <a:p>
            <a:endParaRPr lang="en-US" sz="1200" b="0" i="0" u="none" strike="noStrike" kern="1200" baseline="0" dirty="0" smtClean="0">
              <a:solidFill>
                <a:schemeClr val="tx1"/>
              </a:solidFill>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Westberg</a:t>
            </a:r>
            <a:r>
              <a:rPr lang="en-US" sz="1200" b="0" i="0" u="none" strike="noStrike" kern="1200" baseline="0" dirty="0" smtClean="0">
                <a:solidFill>
                  <a:schemeClr val="tx1"/>
                </a:solidFill>
                <a:latin typeface="+mn-lt"/>
                <a:ea typeface="+mn-ea"/>
                <a:cs typeface="+mn-cs"/>
              </a:rPr>
              <a:t>, K. L. (2012). </a:t>
            </a:r>
            <a:r>
              <a:rPr lang="en-US" i="0" u="none" baseline="0" dirty="0" smtClean="0">
                <a:latin typeface="Calibri" charset="0"/>
                <a:ea typeface="ＭＳ Ｐゴシック" charset="0"/>
                <a:cs typeface="ＭＳ Ｐゴシック" charset="0"/>
              </a:rPr>
              <a:t>Using teacher rating scales in the identification for gifted students. </a:t>
            </a:r>
            <a:r>
              <a:rPr lang="en-US" sz="1200" kern="1200" dirty="0" smtClean="0">
                <a:solidFill>
                  <a:schemeClr val="tx1"/>
                </a:solidFill>
                <a:effectLst/>
                <a:latin typeface="+mn-lt"/>
                <a:ea typeface="+mn-ea"/>
                <a:cs typeface="+mn-cs"/>
              </a:rPr>
              <a:t>In S. L. </a:t>
            </a:r>
            <a:r>
              <a:rPr lang="en-US" sz="1200" kern="1200" dirty="0" err="1" smtClean="0">
                <a:solidFill>
                  <a:schemeClr val="tx1"/>
                </a:solidFill>
                <a:effectLst/>
                <a:latin typeface="+mn-lt"/>
                <a:ea typeface="+mn-ea"/>
                <a:cs typeface="+mn-cs"/>
              </a:rPr>
              <a:t>Hunsaker</a:t>
            </a:r>
            <a:r>
              <a:rPr lang="en-US" sz="1200" kern="1200" dirty="0" smtClean="0">
                <a:solidFill>
                  <a:schemeClr val="tx1"/>
                </a:solidFill>
                <a:effectLst/>
                <a:latin typeface="+mn-lt"/>
                <a:ea typeface="+mn-ea"/>
                <a:cs typeface="+mn-cs"/>
              </a:rPr>
              <a:t>, (Ed.)., </a:t>
            </a:r>
            <a:r>
              <a:rPr lang="en-US" sz="1200" i="1" kern="1200" dirty="0" smtClean="0">
                <a:solidFill>
                  <a:schemeClr val="tx1"/>
                </a:solidFill>
                <a:effectLst/>
                <a:latin typeface="+mn-lt"/>
                <a:ea typeface="+mn-ea"/>
                <a:cs typeface="+mn-cs"/>
              </a:rPr>
              <a:t>Identification: The theory and practice of identifying students for gifted and talented education services (pp. 363-379)</a:t>
            </a:r>
            <a:r>
              <a:rPr lang="en-US" sz="1200" kern="1200" dirty="0" smtClean="0">
                <a:solidFill>
                  <a:schemeClr val="tx1"/>
                </a:solidFill>
                <a:effectLst/>
                <a:latin typeface="+mn-lt"/>
                <a:ea typeface="+mn-ea"/>
                <a:cs typeface="+mn-cs"/>
              </a:rPr>
              <a:t>.  Mansfield Center, CT:  Creative Learning Press, Inc.</a:t>
            </a:r>
          </a:p>
          <a:p>
            <a:endParaRPr lang="en-US" i="0" u="none"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60595E-CBF5-8D47-8920-81B5CF48910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47368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Background Information on the SRBCSS</a:t>
            </a:r>
          </a:p>
          <a:p>
            <a:endParaRPr lang="en-US" dirty="0" smtClean="0"/>
          </a:p>
          <a:p>
            <a:r>
              <a:rPr lang="en-US" sz="1200" kern="1200" dirty="0" smtClean="0">
                <a:solidFill>
                  <a:schemeClr val="tx1"/>
                </a:solidFill>
                <a:effectLst/>
                <a:latin typeface="+mn-lt"/>
                <a:ea typeface="+mn-ea"/>
                <a:cs typeface="+mn-cs"/>
              </a:rPr>
              <a:t>This resource includes a series of 14 separate teacher judgment scales designed to obtain information about the manifestations of students’ characteristics. These characteristics are learning, motivation, creativity, leadership, artistic, musical, dramatics, communication precision, communication-expressiveness, planning, reading, mathematics, science, and technology. The first three or four scales—learning, motivation, creativity, and leadership—are most commonly used. The other scales are used when appropriate for programs that focus on those traits (</a:t>
            </a:r>
            <a:r>
              <a:rPr lang="en-US" sz="1200" kern="1200" dirty="0" err="1" smtClean="0">
                <a:solidFill>
                  <a:schemeClr val="tx1"/>
                </a:solidFill>
                <a:effectLst/>
                <a:latin typeface="+mn-lt"/>
                <a:ea typeface="+mn-ea"/>
                <a:cs typeface="+mn-cs"/>
              </a:rPr>
              <a:t>Westberg</a:t>
            </a:r>
            <a:r>
              <a:rPr lang="en-US" sz="1200" kern="1200" dirty="0" smtClean="0">
                <a:solidFill>
                  <a:schemeClr val="tx1"/>
                </a:solidFill>
                <a:effectLst/>
                <a:latin typeface="+mn-lt"/>
                <a:ea typeface="+mn-ea"/>
                <a:cs typeface="+mn-cs"/>
              </a:rPr>
              <a:t>, 2012).</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Teacher Training Exercises Included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Grades 3-12 with the exception of Math, Reading, Technology and Science Grades 3-8</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Links to SRBCSS: </a:t>
            </a:r>
            <a:r>
              <a:rPr lang="en-US" sz="1200" u="sng" kern="1200" dirty="0" smtClean="0">
                <a:solidFill>
                  <a:schemeClr val="tx1"/>
                </a:solidFill>
                <a:effectLst/>
                <a:latin typeface="+mn-lt"/>
                <a:ea typeface="+mn-ea"/>
                <a:cs typeface="+mn-cs"/>
                <a:hlinkClick r:id="rId3"/>
              </a:rPr>
              <a:t>http://www.prufrock.com/Scales-for-Rating-the-Behavioral-Characteristics-of-Superior-Students-Technical-and-Administration-Manual-3rd-ed-P1823.aspx</a:t>
            </a: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References:</a:t>
            </a:r>
          </a:p>
          <a:p>
            <a:endParaRPr lang="en-US" sz="1200" b="0" i="0" u="none" strike="noStrike" kern="1200" baseline="0" dirty="0" smtClean="0">
              <a:solidFill>
                <a:schemeClr val="tx1"/>
              </a:solidFill>
              <a:latin typeface="+mn-lt"/>
              <a:ea typeface="+mn-ea"/>
              <a:cs typeface="+mn-cs"/>
            </a:endParaRPr>
          </a:p>
          <a:p>
            <a:pPr marL="457200" indent="-457200"/>
            <a:r>
              <a:rPr lang="en-US" sz="1200" b="0" i="0" u="none" strike="noStrike" kern="1200" baseline="0" dirty="0" err="1" smtClean="0">
                <a:solidFill>
                  <a:schemeClr val="tx1"/>
                </a:solidFill>
                <a:latin typeface="+mn-lt"/>
                <a:ea typeface="+mn-ea"/>
                <a:cs typeface="+mn-cs"/>
              </a:rPr>
              <a:t>Renzulli</a:t>
            </a:r>
            <a:r>
              <a:rPr lang="en-US" sz="1200" b="0" i="0" u="none" strike="noStrike" kern="1200" baseline="0" dirty="0" smtClean="0">
                <a:solidFill>
                  <a:schemeClr val="tx1"/>
                </a:solidFill>
                <a:latin typeface="+mn-lt"/>
                <a:ea typeface="+mn-ea"/>
                <a:cs typeface="+mn-cs"/>
              </a:rPr>
              <a:t>, J. S., Smith, L. H., White, A. J., Callahan, C. M. Hartman, R. K., </a:t>
            </a:r>
            <a:r>
              <a:rPr lang="en-US" sz="1200" b="0" i="0" u="none" strike="noStrike" kern="1200" baseline="0" dirty="0" err="1" smtClean="0">
                <a:solidFill>
                  <a:schemeClr val="tx1"/>
                </a:solidFill>
                <a:latin typeface="+mn-lt"/>
                <a:ea typeface="+mn-ea"/>
                <a:cs typeface="+mn-cs"/>
              </a:rPr>
              <a:t>Westberg</a:t>
            </a:r>
            <a:r>
              <a:rPr lang="en-US" sz="1200" b="0" i="0" u="none" strike="noStrike" kern="1200" baseline="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K. W., Gavin, M. K., Reis, S. M., Siegle, D., &amp; </a:t>
            </a:r>
            <a:r>
              <a:rPr lang="de-DE" sz="1200" b="0" i="0" u="none" strike="noStrike" kern="1200" baseline="0" dirty="0" err="1" smtClean="0">
                <a:solidFill>
                  <a:schemeClr val="tx1"/>
                </a:solidFill>
                <a:latin typeface="+mn-lt"/>
                <a:ea typeface="+mn-ea"/>
                <a:cs typeface="+mn-cs"/>
              </a:rPr>
              <a:t>Sytsma</a:t>
            </a:r>
            <a:r>
              <a:rPr lang="de-DE" sz="1200" b="0" i="0" u="none" strike="noStrike" kern="1200" baseline="0" dirty="0" smtClean="0">
                <a:solidFill>
                  <a:schemeClr val="tx1"/>
                </a:solidFill>
                <a:latin typeface="+mn-lt"/>
                <a:ea typeface="+mn-ea"/>
                <a:cs typeface="+mn-cs"/>
              </a:rPr>
              <a:t> Reed, R. E. (2010). </a:t>
            </a:r>
            <a:r>
              <a:rPr lang="de-DE" sz="1200" b="0" i="0" u="none" strike="noStrike" kern="1200" baseline="0" dirty="0" err="1" smtClean="0">
                <a:solidFill>
                  <a:schemeClr val="tx1"/>
                </a:solidFill>
                <a:latin typeface="+mn-lt"/>
                <a:ea typeface="+mn-ea"/>
                <a:cs typeface="+mn-cs"/>
              </a:rPr>
              <a:t>Scales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Rating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Behavioral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Characteristics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Superior </a:t>
            </a:r>
            <a:r>
              <a:rPr lang="de-DE" sz="1200" b="0" i="0" u="none" strike="noStrike" kern="1200" baseline="0" dirty="0" err="1" smtClean="0">
                <a:solidFill>
                  <a:schemeClr val="tx1"/>
                </a:solidFill>
                <a:latin typeface="+mn-lt"/>
                <a:ea typeface="+mn-ea"/>
                <a:cs typeface="+mn-cs"/>
              </a:rPr>
              <a:t>Students</a:t>
            </a:r>
            <a:r>
              <a:rPr lang="de-DE" sz="1200" b="0" i="0" u="none" strike="noStrike" kern="1200" baseline="0" dirty="0" smtClean="0">
                <a:solidFill>
                  <a:schemeClr val="tx1"/>
                </a:solidFill>
                <a:latin typeface="+mn-lt"/>
                <a:ea typeface="+mn-ea"/>
                <a:cs typeface="+mn-cs"/>
              </a:rPr>
              <a:t> (3rd </a:t>
            </a:r>
            <a:r>
              <a:rPr lang="de-DE" sz="1200" b="0" i="0" u="none" strike="noStrike" kern="1200" baseline="0" dirty="0" err="1" smtClean="0">
                <a:solidFill>
                  <a:schemeClr val="tx1"/>
                </a:solidFill>
                <a:latin typeface="+mn-lt"/>
                <a:ea typeface="+mn-ea"/>
                <a:cs typeface="+mn-cs"/>
              </a:rPr>
              <a: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published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instrument</a:t>
            </a:r>
            <a:r>
              <a:rPr lang="de-DE" sz="1200" b="0" i="0" u="none" strike="noStrike" kern="1200" baseline="0" dirty="0" smtClean="0">
                <a:solidFill>
                  <a:schemeClr val="tx1"/>
                </a:solidFill>
                <a:latin typeface="+mn-lt"/>
                <a:ea typeface="+mn-ea"/>
                <a:cs typeface="+mn-cs"/>
              </a:rPr>
              <a:t>]. Waco, TX: </a:t>
            </a:r>
            <a:r>
              <a:rPr lang="de-DE" sz="1200" b="0" i="0" u="none" strike="noStrike" kern="1200" baseline="0" dirty="0" err="1" smtClean="0">
                <a:solidFill>
                  <a:schemeClr val="tx1"/>
                </a:solidFill>
                <a:latin typeface="+mn-lt"/>
                <a:ea typeface="+mn-ea"/>
                <a:cs typeface="+mn-cs"/>
              </a:rPr>
              <a:t>Prufrock</a:t>
            </a:r>
            <a:r>
              <a:rPr lang="de-DE" sz="1200" b="0" i="0" u="none" strike="noStrike" kern="1200" baseline="0" dirty="0" smtClean="0">
                <a:solidFill>
                  <a:schemeClr val="tx1"/>
                </a:solidFill>
                <a:latin typeface="+mn-lt"/>
                <a:ea typeface="+mn-ea"/>
                <a:cs typeface="+mn-cs"/>
              </a:rPr>
              <a:t> Press.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Westberg</a:t>
            </a:r>
            <a:r>
              <a:rPr lang="en-US" sz="1200" b="0" i="0" u="none" strike="noStrike" kern="1200" baseline="0" dirty="0" smtClean="0">
                <a:solidFill>
                  <a:schemeClr val="tx1"/>
                </a:solidFill>
                <a:latin typeface="+mn-lt"/>
                <a:ea typeface="+mn-ea"/>
                <a:cs typeface="+mn-cs"/>
              </a:rPr>
              <a:t>, K. L. (2012). </a:t>
            </a:r>
            <a:r>
              <a:rPr lang="en-US" i="0" u="none" baseline="0" dirty="0" smtClean="0">
                <a:latin typeface="Calibri" charset="0"/>
                <a:ea typeface="ＭＳ Ｐゴシック" charset="0"/>
                <a:cs typeface="ＭＳ Ｐゴシック" charset="0"/>
              </a:rPr>
              <a:t>Using teacher rating scales in the identification for gifted students. </a:t>
            </a:r>
            <a:r>
              <a:rPr lang="en-US" sz="1200" kern="1200" dirty="0" smtClean="0">
                <a:solidFill>
                  <a:schemeClr val="tx1"/>
                </a:solidFill>
                <a:effectLst/>
                <a:latin typeface="+mn-lt"/>
                <a:ea typeface="+mn-ea"/>
                <a:cs typeface="+mn-cs"/>
              </a:rPr>
              <a:t>In S. L. </a:t>
            </a:r>
            <a:r>
              <a:rPr lang="en-US" sz="1200" kern="1200" dirty="0" err="1" smtClean="0">
                <a:solidFill>
                  <a:schemeClr val="tx1"/>
                </a:solidFill>
                <a:effectLst/>
                <a:latin typeface="+mn-lt"/>
                <a:ea typeface="+mn-ea"/>
                <a:cs typeface="+mn-cs"/>
              </a:rPr>
              <a:t>Hunsaker</a:t>
            </a:r>
            <a:r>
              <a:rPr lang="en-US" sz="1200" kern="1200" dirty="0" smtClean="0">
                <a:solidFill>
                  <a:schemeClr val="tx1"/>
                </a:solidFill>
                <a:effectLst/>
                <a:latin typeface="+mn-lt"/>
                <a:ea typeface="+mn-ea"/>
                <a:cs typeface="+mn-cs"/>
              </a:rPr>
              <a:t>, (Ed.)., </a:t>
            </a:r>
            <a:r>
              <a:rPr lang="en-US" sz="1200" i="1" kern="1200" dirty="0" smtClean="0">
                <a:solidFill>
                  <a:schemeClr val="tx1"/>
                </a:solidFill>
                <a:effectLst/>
                <a:latin typeface="+mn-lt"/>
                <a:ea typeface="+mn-ea"/>
                <a:cs typeface="+mn-cs"/>
              </a:rPr>
              <a:t>Identification: The theory and practice of identifying students for gifted and talented education services (pp. 363-379)</a:t>
            </a:r>
            <a:r>
              <a:rPr lang="en-US" sz="1200" kern="1200" dirty="0" smtClean="0">
                <a:solidFill>
                  <a:schemeClr val="tx1"/>
                </a:solidFill>
                <a:effectLst/>
                <a:latin typeface="+mn-lt"/>
                <a:ea typeface="+mn-ea"/>
                <a:cs typeface="+mn-cs"/>
              </a:rPr>
              <a:t>.  Mansfield Center, CT:  Creative Learning Press, Inc.</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713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Background Information About the GRS </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Gifted Rating Scales are norm-referenced rating scales. These scales are based on current theories of giftedness, as well as federal and state guidelines regarding the definition of gifted and talented students. Pre-school and Kindergarten teachers complete the Pre-School/Kindergarten GRS-P form for children between the ages of 4:0 and 6:11 years. This form of GRS–P contains brief scales covering five domains: intellectual, academic readiness, motivation, creativity, and artistic talent. Teachers complete six brief scales on the School-Age GRS–S form to evaluate children between the ages of 6:0 through 13:11 years who are in grades 1 - 8. The six domains include: intellectual, academic, motivation, creativity, leadership, and artistic talent.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Link to GRS: http://www.pearsonassessments.com/HAIWEB/Cultures/en-us/Productdetail.htm?Pid=015-8130-502</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Reference:</a:t>
            </a:r>
          </a:p>
          <a:p>
            <a:endParaRPr lang="en-US" sz="1200" kern="1200" dirty="0" smtClean="0">
              <a:solidFill>
                <a:schemeClr val="tx1"/>
              </a:solidFill>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Pfeiffer, S. I., &amp; </a:t>
            </a:r>
            <a:r>
              <a:rPr lang="en-US" sz="1200" b="0" i="0" u="none" strike="noStrike" kern="1200" baseline="0" dirty="0" err="1" smtClean="0">
                <a:solidFill>
                  <a:schemeClr val="tx1"/>
                </a:solidFill>
                <a:latin typeface="+mn-lt"/>
                <a:ea typeface="+mn-ea"/>
                <a:cs typeface="+mn-cs"/>
              </a:rPr>
              <a:t>Jarosewich</a:t>
            </a:r>
            <a:r>
              <a:rPr lang="en-US" sz="1200" b="0" i="0" u="none" strike="noStrike" kern="1200" baseline="0" dirty="0" smtClean="0">
                <a:solidFill>
                  <a:schemeClr val="tx1"/>
                </a:solidFill>
                <a:latin typeface="+mn-lt"/>
                <a:ea typeface="+mn-ea"/>
                <a:cs typeface="+mn-cs"/>
              </a:rPr>
              <a:t>, T. (2003). </a:t>
            </a:r>
            <a:r>
              <a:rPr lang="en-US" sz="1200" b="0" i="1" u="none" strike="noStrike" kern="1200" baseline="0" dirty="0" smtClean="0">
                <a:solidFill>
                  <a:schemeClr val="tx1"/>
                </a:solidFill>
                <a:latin typeface="+mn-lt"/>
                <a:ea typeface="+mn-ea"/>
                <a:cs typeface="+mn-cs"/>
              </a:rPr>
              <a:t>GRS: Gifted Rating Scales </a:t>
            </a:r>
            <a:r>
              <a:rPr lang="en-US" sz="1200" b="0" i="0" u="none" strike="noStrike" kern="1200" baseline="0" dirty="0" smtClean="0">
                <a:solidFill>
                  <a:schemeClr val="tx1"/>
                </a:solidFill>
                <a:latin typeface="+mn-lt"/>
                <a:ea typeface="+mn-ea"/>
                <a:cs typeface="+mn-cs"/>
              </a:rPr>
              <a:t>[published instrument]. San Antonio, TX: Pearson.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84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items from the </a:t>
            </a:r>
            <a:r>
              <a:rPr lang="en-US" i="1" dirty="0" smtClean="0"/>
              <a:t>Gifted</a:t>
            </a:r>
            <a:r>
              <a:rPr lang="en-US" i="1" baseline="0" dirty="0" smtClean="0"/>
              <a:t> Rating Scales</a:t>
            </a:r>
            <a:r>
              <a:rPr lang="en-US" baseline="0" dirty="0" smtClean="0"/>
              <a:t>.</a:t>
            </a:r>
          </a:p>
          <a:p>
            <a:endParaRPr lang="en-US" baseline="0" dirty="0" smtClean="0"/>
          </a:p>
          <a:p>
            <a:r>
              <a:rPr lang="en-US" dirty="0" smtClean="0">
                <a:hlinkClick r:id="rId3"/>
              </a:rPr>
              <a:t>Link to Gifted Rating Scales (GRS)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610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smtClean="0">
                <a:solidFill>
                  <a:schemeClr val="tx1"/>
                </a:solidFill>
                <a:latin typeface="+mn-lt"/>
                <a:ea typeface="+mn-ea"/>
                <a:cs typeface="+mn-cs"/>
              </a:rPr>
              <a:t>Background Information About the SIGS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Scales for Identifying Gifted Students (SIGS) is a series of scales “designed to assist school districts in the identification of students as gifted” (</a:t>
            </a:r>
            <a:r>
              <a:rPr lang="en-US" sz="1200" b="0" i="0" u="none" strike="noStrike" kern="1200" baseline="0" dirty="0" err="1" smtClean="0">
                <a:solidFill>
                  <a:schemeClr val="tx1"/>
                </a:solidFill>
                <a:latin typeface="+mn-lt"/>
                <a:ea typeface="+mn-ea"/>
                <a:cs typeface="+mn-cs"/>
              </a:rPr>
              <a:t>Ryser</a:t>
            </a:r>
            <a:r>
              <a:rPr lang="en-US" sz="1200" b="0" i="0" u="none" strike="noStrike" kern="1200" baseline="0" dirty="0" smtClean="0">
                <a:solidFill>
                  <a:schemeClr val="tx1"/>
                </a:solidFill>
                <a:latin typeface="+mn-lt"/>
                <a:ea typeface="+mn-ea"/>
                <a:cs typeface="+mn-cs"/>
              </a:rPr>
              <a:t> &amp; McConnell, 2004, p. 1). The SIGS contains items on seven separate scales: general intellectual ability, language arts, mathematics, science, social studies, creativity, and leadership. Teachers rate each scale on a 5-point range (0 = never, 1 = rarely, 2 = some, 3 = somewhat more, 4 = much more). Teachers are asked to respond to items by keeping in mind how each child compares to his or her peers on the characteristic being rated. SIGS has both a home and school version. This rating scales are meant for ages 5 through 18.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Link to SIGS: http://www.prufrock.com/SIGS-Complete-Kit-Scales-for-Identifying-Gifted-Students-P123.aspx</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Reference:</a:t>
            </a:r>
          </a:p>
          <a:p>
            <a:endParaRPr lang="en-US" sz="1200" b="0" i="0" u="none" strike="noStrike" kern="1200" baseline="0" dirty="0" smtClean="0">
              <a:solidFill>
                <a:schemeClr val="tx1"/>
              </a:solidFill>
              <a:latin typeface="+mn-lt"/>
              <a:ea typeface="+mn-ea"/>
              <a:cs typeface="+mn-cs"/>
            </a:endParaRPr>
          </a:p>
          <a:p>
            <a:pPr marL="457200" indent="-457200"/>
            <a:r>
              <a:rPr lang="en-US" sz="1200" b="0" i="0" u="none" strike="noStrike" kern="1200" baseline="0" dirty="0" err="1" smtClean="0">
                <a:solidFill>
                  <a:schemeClr val="tx1"/>
                </a:solidFill>
                <a:latin typeface="+mn-lt"/>
                <a:ea typeface="+mn-ea"/>
                <a:cs typeface="+mn-cs"/>
              </a:rPr>
              <a:t>Ryser</a:t>
            </a:r>
            <a:r>
              <a:rPr lang="en-US" sz="1200" b="0" i="0" u="none" strike="noStrike" kern="1200" baseline="0" dirty="0" smtClean="0">
                <a:solidFill>
                  <a:schemeClr val="tx1"/>
                </a:solidFill>
                <a:latin typeface="+mn-lt"/>
                <a:ea typeface="+mn-ea"/>
                <a:cs typeface="+mn-cs"/>
              </a:rPr>
              <a:t>, G. R., &amp; McConnell, K. (2004). SIGS complete kit: </a:t>
            </a:r>
            <a:r>
              <a:rPr lang="en-US" sz="1200" b="0" i="1" u="none" strike="noStrike" kern="1200" baseline="0" dirty="0" smtClean="0">
                <a:solidFill>
                  <a:schemeClr val="tx1"/>
                </a:solidFill>
                <a:latin typeface="+mn-lt"/>
                <a:ea typeface="+mn-ea"/>
                <a:cs typeface="+mn-cs"/>
              </a:rPr>
              <a:t>Scales for Identifying Gifted Students </a:t>
            </a:r>
            <a:r>
              <a:rPr lang="en-US" sz="1200" b="0" i="0" u="none" strike="noStrike" kern="1200" baseline="0" dirty="0" smtClean="0">
                <a:solidFill>
                  <a:schemeClr val="tx1"/>
                </a:solidFill>
                <a:latin typeface="+mn-lt"/>
                <a:ea typeface="+mn-ea"/>
                <a:cs typeface="+mn-cs"/>
              </a:rPr>
              <a:t>[published instrument]. Waco, TX: </a:t>
            </a:r>
            <a:r>
              <a:rPr lang="en-US" sz="1200" b="0" i="0" u="none" strike="noStrike" kern="1200" baseline="0" dirty="0" err="1" smtClean="0">
                <a:solidFill>
                  <a:schemeClr val="tx1"/>
                </a:solidFill>
                <a:latin typeface="+mn-lt"/>
                <a:ea typeface="+mn-ea"/>
                <a:cs typeface="+mn-cs"/>
              </a:rPr>
              <a:t>Prufrock</a:t>
            </a:r>
            <a:r>
              <a:rPr lang="en-US" sz="1200" b="0" i="0" u="none" strike="noStrike" kern="1200" baseline="0" dirty="0" smtClean="0">
                <a:solidFill>
                  <a:schemeClr val="tx1"/>
                </a:solidFill>
                <a:latin typeface="+mn-lt"/>
                <a:ea typeface="+mn-ea"/>
                <a:cs typeface="+mn-cs"/>
              </a:rPr>
              <a:t> Press.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604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selection phase, the Multidisciplinary Selection Committee meets to select students who will benefit from specified highly capable services.  All data from the screening and referral phases should be considered. While there are no prescribed ways to use the criteria, committees should use ALL of the data collected to find the strengths of a student in order to consider the variety of services that may be available.</a:t>
            </a:r>
          </a:p>
          <a:p>
            <a:pPr>
              <a:defRPr/>
            </a:pPr>
            <a:endParaRPr lang="en-US" dirty="0"/>
          </a:p>
        </p:txBody>
      </p:sp>
      <p:sp>
        <p:nvSpPr>
          <p:cNvPr id="829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64297AB-2D4E-BE45-8F02-4A952E392E7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10983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6ACDF11-5763-FB46-A771-6A67C5F8AF1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is one example of how a spreadsheet can be used to view student scores from multiple assessments. This is a holistic method for reviewing scores rather than using a matrix, which applies weights to various data points. When viewing scores holistically, the selection committee determines eligibility by looking across multiple sources of data rather than weighting certain sources of information or creating a formula that combines scores that might be used in a matrix. For further information on appropriate use of matrices, please see the reference below.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interpret the scores for the </a:t>
            </a:r>
            <a:r>
              <a:rPr lang="en-US" sz="1200" b="1" kern="1200" dirty="0" smtClean="0">
                <a:solidFill>
                  <a:schemeClr val="tx1"/>
                </a:solidFill>
                <a:effectLst/>
                <a:latin typeface="+mn-lt"/>
                <a:ea typeface="+mn-ea"/>
                <a:cs typeface="+mn-cs"/>
              </a:rPr>
              <a:t>Scales for Rating the Behavioral </a:t>
            </a:r>
            <a:br>
              <a:rPr lang="en-US"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Characteristics of Superior Students (SRBCSS), please note each scale’s total score below:</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Learning Scale- 66 total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Creativity Scale-54 total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Motivation Scale-66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charset="0"/>
                <a:ea typeface="ＭＳ Ｐゴシック" charset="0"/>
                <a:cs typeface="ＭＳ Ｐゴシック" charset="0"/>
              </a:rPr>
              <a:t>Reference: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Calibri" charset="0"/>
                <a:ea typeface="ＭＳ Ｐゴシック" charset="0"/>
                <a:cs typeface="ＭＳ Ｐゴシック" charset="0"/>
              </a:rPr>
              <a:t>Ryan, S. (2011). </a:t>
            </a:r>
            <a:r>
              <a:rPr lang="en-US" b="0" i="1" baseline="0" dirty="0" smtClean="0">
                <a:latin typeface="Calibri" charset="0"/>
                <a:ea typeface="ＭＳ Ｐゴシック" charset="0"/>
                <a:cs typeface="ＭＳ Ｐゴシック" charset="0"/>
              </a:rPr>
              <a:t>Normalizing data for identification of gifted students</a:t>
            </a:r>
            <a:r>
              <a:rPr lang="en-US" b="0" baseline="0" dirty="0" smtClean="0">
                <a:latin typeface="Calibri" charset="0"/>
                <a:ea typeface="ＭＳ Ｐゴシック" charset="0"/>
                <a:cs typeface="ＭＳ Ｐゴシック" charset="0"/>
              </a:rPr>
              <a:t>. Unionville, NY: Royal Fireworks 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74930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great references to support your identification plans.  Consider purchasing</a:t>
            </a:r>
            <a:r>
              <a:rPr lang="en-US" baseline="0" dirty="0" smtClean="0"/>
              <a:t> them for your library.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04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based upon new knowledge helps us to continually “grow” our programs.</a:t>
            </a:r>
            <a:r>
              <a:rPr lang="en-US" baseline="0" dirty="0" smtClean="0"/>
              <a:t>  What ”new changes” are necessary to improve how you use multiple sources of data when identifying students for your highly capable program?  Use these “Take Action” ideas or design your own that are more relevant to your needs to “jumpstart” the change process. </a:t>
            </a:r>
          </a:p>
          <a:p>
            <a:endParaRPr lang="en-US" baseline="0" dirty="0" smtClean="0"/>
          </a:p>
          <a:p>
            <a:pPr marL="342900" indent="-342900">
              <a:buFont typeface="+mj-lt"/>
              <a:buAutoNum type="arabicPeriod"/>
            </a:pPr>
            <a:r>
              <a:rPr lang="en-US" sz="2400" dirty="0" smtClean="0"/>
              <a:t>Examine your own district policies and procedures to assess and evaluate the degree to which you are using multiple sources of data to identify and consider the services needed to match your students’ learning needs.</a:t>
            </a:r>
          </a:p>
          <a:p>
            <a:pPr marL="342900" indent="-342900">
              <a:buFont typeface="+mj-lt"/>
              <a:buAutoNum type="arabicPeriod"/>
            </a:pPr>
            <a:r>
              <a:rPr lang="en-US" sz="2400" dirty="0" smtClean="0"/>
              <a:t>Possible Action Steps:</a:t>
            </a:r>
          </a:p>
          <a:p>
            <a:pPr marL="562356" lvl="1" indent="-342900"/>
            <a:r>
              <a:rPr lang="en-US" sz="2400" dirty="0" smtClean="0"/>
              <a:t>Revise identification procedures if needed to reflect your new knowledge about the use of multiple criteria.</a:t>
            </a:r>
          </a:p>
          <a:p>
            <a:pPr marL="562356" lvl="1" indent="-342900"/>
            <a:r>
              <a:rPr lang="en-US" sz="2400" dirty="0" smtClean="0"/>
              <a:t>Develop procedures for a holistic review of collected student data.</a:t>
            </a:r>
          </a:p>
          <a:p>
            <a:pPr marL="562356" lvl="1" indent="-342900"/>
            <a:r>
              <a:rPr lang="en-US" sz="2300" dirty="0" smtClean="0"/>
              <a:t>Redesign the criteria used for selecting highly capable students based on what you have learned in this module and the cautionary suggestions that are made when an identification system is considered.</a:t>
            </a:r>
            <a:endParaRPr lang="en-US" sz="2400" dirty="0" smtClean="0"/>
          </a:p>
          <a:p>
            <a:pPr marL="562356" lvl="1" indent="-342900"/>
            <a:r>
              <a:rPr lang="en-US" sz="2400" dirty="0" smtClean="0"/>
              <a:t>Add some new services based on what the data reveal to you about students’ needs.</a:t>
            </a:r>
          </a:p>
          <a:p>
            <a:pPr marL="562356" lvl="1" indent="-342900"/>
            <a:r>
              <a:rPr lang="en-US" sz="2400" dirty="0" smtClean="0"/>
              <a:t>Create a professional development plan for educating those in your school district who will have a role in the identification and selection of students for highly capable programs.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04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These are the major objectives for this module:</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Articulate the relationship between multiple criteria and equity and access for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Examine current district methods and practices used to identify strengths of students for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Explain how multiple criteria should inform procedures for screening and identifying students for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Describe the types and purposes of assessment tools used to make appropriate decisions about the educational needs of students.</a:t>
            </a:r>
          </a:p>
          <a:p>
            <a:pPr marL="228600" lvl="0" indent="-228600">
              <a:buFont typeface="+mj-lt"/>
              <a:buAutoNum type="arabicPeriod"/>
            </a:pPr>
            <a:r>
              <a:rPr lang="en-US" sz="1200" kern="1200" dirty="0" smtClean="0">
                <a:solidFill>
                  <a:schemeClr val="tx1"/>
                </a:solidFill>
                <a:effectLst/>
                <a:latin typeface="+mn-lt"/>
                <a:ea typeface="+mn-ea"/>
                <a:cs typeface="+mn-cs"/>
              </a:rPr>
              <a:t>Use multiple assessment tools for identifying students’ strengths, interests, and educational needs appropriately and with knowledge of the limitations and intent of the various types of instruments.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107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40</a:t>
            </a:fld>
            <a:endParaRPr lang="en-US" dirty="0"/>
          </a:p>
        </p:txBody>
      </p:sp>
    </p:spTree>
    <p:extLst>
      <p:ext uri="{BB962C8B-B14F-4D97-AF65-F5344CB8AC3E}">
        <p14:creationId xmlns:p14="http://schemas.microsoft.com/office/powerpoint/2010/main" val="985231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b="1" dirty="0"/>
              <a:t>Picture Source: </a:t>
            </a:r>
            <a:r>
              <a:rPr lang="en-US" b="1" dirty="0" smtClean="0"/>
              <a:t>Jann</a:t>
            </a:r>
            <a:r>
              <a:rPr lang="en-US" b="1" baseline="0" dirty="0" smtClean="0"/>
              <a:t> Leppien</a:t>
            </a:r>
            <a:endParaRPr lang="en-US" b="1" dirty="0"/>
          </a:p>
          <a:p>
            <a:endParaRPr lang="en-US" dirty="0"/>
          </a:p>
          <a:p>
            <a:r>
              <a:rPr lang="en-US" sz="1200" kern="1200" dirty="0" smtClean="0">
                <a:solidFill>
                  <a:schemeClr val="tx1"/>
                </a:solidFill>
                <a:effectLst/>
                <a:latin typeface="+mn-lt"/>
                <a:ea typeface="+mn-ea"/>
                <a:cs typeface="+mn-cs"/>
              </a:rPr>
              <a:t>Dr. Jann Leppien is an associate professor and the Endowed Chair in Gifted Education at Whitworth University. Whitworth's Center for Gifted Education supports and develops policies and practices that encourage the diverse expressions of gifts and talents in children and youth from all cultures, racial and ethnic backgrounds, and socioeconomic groups and offers educators a specialty endorsement and master’s degrees in gifted education. Prior to this position, she taught courses at the University of Great Falls in Montana in curriculum and assessment, gifted education, and educational research. Before joining the faculty at the University of Great Falls, she worked as a research assistant for The National Research Center on the Gifted and Talented (NRC/GT) at the University of Connecticut, where she obtained a master’s and Ph.D. in gifted education. She has been a classroom teacher, enrichment specialist, and coordinator of a gifted education program in Montana. She is the co-author of </a:t>
            </a:r>
            <a:r>
              <a:rPr lang="en-US" sz="1200" i="1" kern="1200" dirty="0" smtClean="0">
                <a:solidFill>
                  <a:schemeClr val="tx1"/>
                </a:solidFill>
                <a:effectLst/>
                <a:latin typeface="+mn-lt"/>
                <a:ea typeface="+mn-ea"/>
                <a:cs typeface="+mn-cs"/>
              </a:rPr>
              <a:t>The Multiple Menu Model: A Practical Guide for Developing Differentiated Curriculum</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The Parallel Curriculum: A Design to Develop High Potential and Challenge High-Ability Students.</a:t>
            </a:r>
            <a:r>
              <a:rPr lang="en-US" sz="1200" kern="1200" dirty="0" smtClean="0">
                <a:solidFill>
                  <a:schemeClr val="tx1"/>
                </a:solidFill>
                <a:effectLst/>
                <a:latin typeface="+mn-lt"/>
                <a:ea typeface="+mn-ea"/>
                <a:cs typeface="+mn-cs"/>
              </a:rPr>
              <a:t> She conducts workshops for teachers in the areas of differentiated instruction, curriculum design and assessment, thinking skills, and gifted program development. She has served on the board of the National Association for Gifted Children and currently serves on the Awards Committee.  She is also a board member of the Association for the Education of Gifted Underachieving Students (AEGUS) and serves on the advisory board of the 2e Center for Research and Professional Development located on the campus of Bridges Academy, a school for twice-exceptional students (http://</a:t>
            </a:r>
            <a:r>
              <a:rPr lang="en-US" sz="1200" kern="1200" dirty="0" err="1" smtClean="0">
                <a:solidFill>
                  <a:schemeClr val="tx1"/>
                </a:solidFill>
                <a:effectLst/>
                <a:latin typeface="+mn-lt"/>
                <a:ea typeface="+mn-ea"/>
                <a:cs typeface="+mn-cs"/>
              </a:rPr>
              <a:t>www.bridges.edu</a:t>
            </a:r>
            <a:r>
              <a:rPr lang="en-US" sz="1200" kern="1200" dirty="0" smtClean="0">
                <a:solidFill>
                  <a:schemeClr val="tx1"/>
                </a:solidFill>
                <a:effectLst/>
                <a:latin typeface="+mn-lt"/>
                <a:ea typeface="+mn-ea"/>
                <a:cs typeface="+mn-cs"/>
              </a:rPr>
              <a:t>).  She is President of </a:t>
            </a:r>
            <a:r>
              <a:rPr lang="en-US" sz="1200" kern="1200" dirty="0" err="1" smtClean="0">
                <a:solidFill>
                  <a:schemeClr val="tx1"/>
                </a:solidFill>
                <a:effectLst/>
                <a:latin typeface="+mn-lt"/>
                <a:ea typeface="+mn-ea"/>
                <a:cs typeface="+mn-cs"/>
              </a:rPr>
              <a:t>Edufest</a:t>
            </a:r>
            <a:r>
              <a:rPr lang="en-US" sz="1200" kern="1200" dirty="0" smtClean="0">
                <a:solidFill>
                  <a:schemeClr val="tx1"/>
                </a:solidFill>
                <a:effectLst/>
                <a:latin typeface="+mn-lt"/>
                <a:ea typeface="+mn-ea"/>
                <a:cs typeface="+mn-cs"/>
              </a:rPr>
              <a:t>, a summer teaching and learning institute in gifted education held in Boise, Idaho (</a:t>
            </a:r>
            <a:r>
              <a:rPr lang="en-US" sz="1200" u="sng" kern="1200" dirty="0" smtClean="0">
                <a:solidFill>
                  <a:schemeClr val="tx1"/>
                </a:solidFill>
                <a:effectLst/>
                <a:latin typeface="+mn-lt"/>
                <a:ea typeface="+mn-ea"/>
                <a:cs typeface="+mn-cs"/>
                <a:hlinkClick r:id="rId3"/>
              </a:rPr>
              <a:t>www.edufest.org)</a:t>
            </a:r>
            <a:r>
              <a:rPr lang="en-US" sz="1200" kern="1200" dirty="0" smtClean="0">
                <a:solidFill>
                  <a:schemeClr val="tx1"/>
                </a:solidFill>
                <a:effectLst/>
                <a:latin typeface="+mn-lt"/>
                <a:ea typeface="+mn-ea"/>
                <a:cs typeface="+mn-cs"/>
              </a:rPr>
              <a:t>. Her</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urrent interest is in assisting schools in redesigning comprehensive services for highly capable students.</a:t>
            </a:r>
          </a:p>
          <a:p>
            <a:r>
              <a:rPr lang="en-US" b="1" dirty="0"/>
              <a:t/>
            </a:r>
            <a:br>
              <a:rPr lang="en-US" b="1" dirty="0"/>
            </a:br>
            <a:r>
              <a:rPr lang="en-US" b="1" dirty="0"/>
              <a:t> </a:t>
            </a:r>
            <a:endParaRPr lang="en-US" dirty="0"/>
          </a:p>
          <a:p>
            <a:endParaRPr lang="en-US" b="1" dirty="0" smtClean="0"/>
          </a:p>
        </p:txBody>
      </p:sp>
      <p:sp>
        <p:nvSpPr>
          <p:cNvPr id="4" name="Slide Number Placeholder 3"/>
          <p:cNvSpPr>
            <a:spLocks noGrp="1"/>
          </p:cNvSpPr>
          <p:nvPr>
            <p:ph type="sldNum" sz="quarter" idx="10"/>
          </p:nvPr>
        </p:nvSpPr>
        <p:spPr/>
        <p:txBody>
          <a:bodyPr/>
          <a:lstStyle/>
          <a:p>
            <a:fld id="{CD1D93A9-14AD-4695-94A8-00688E38366A}" type="slidenum">
              <a:rPr lang="en-US" smtClean="0"/>
              <a:t>41</a:t>
            </a:fld>
            <a:endParaRPr lang="en-US"/>
          </a:p>
        </p:txBody>
      </p:sp>
    </p:spTree>
    <p:extLst>
      <p:ext uri="{BB962C8B-B14F-4D97-AF65-F5344CB8AC3E}">
        <p14:creationId xmlns:p14="http://schemas.microsoft.com/office/powerpoint/2010/main" val="55806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412875" y="1203325"/>
            <a:ext cx="4171950" cy="3128963"/>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Callahan, </a:t>
            </a:r>
            <a:r>
              <a:rPr lang="en-US" sz="1200" kern="1200" dirty="0" err="1" smtClean="0">
                <a:solidFill>
                  <a:schemeClr val="tx1"/>
                </a:solidFill>
                <a:effectLst/>
                <a:latin typeface="+mn-lt"/>
                <a:ea typeface="+mn-ea"/>
                <a:cs typeface="+mn-cs"/>
              </a:rPr>
              <a:t>Renzulli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Delcourt</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Hertberg</a:t>
            </a:r>
            <a:r>
              <a:rPr lang="en-US" sz="1200" kern="1200" dirty="0" smtClean="0">
                <a:solidFill>
                  <a:schemeClr val="tx1"/>
                </a:solidFill>
                <a:effectLst/>
                <a:latin typeface="+mn-lt"/>
                <a:ea typeface="+mn-ea"/>
                <a:cs typeface="+mn-cs"/>
              </a:rPr>
              <a:t>-Davis (2013) state, “A comprehensive and defensible identification plan will recognize developmental differences in children” (p. 85)..  The use of multiple criteria provides us with several pathways to bring student strengths and talents to our attention.  Far too often, final decisions about the identification of a student for highly capable programs comes down to how well a student has performed on only one measurement tool, rather than the consideration of several sources of data to determine who needs further evaluation or advanced learning opportunities. These selections fail to use multiple sources of data in their final decision, which results in a bias in the identification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main reasons to use multiple criteria: The first– No </a:t>
            </a:r>
            <a:r>
              <a:rPr lang="en-US" sz="1200" b="1" kern="120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instrument, measure, or work sample can demonstrate accurately the learning needs of an individual. The second reason relates to access and equity --- using only standardized test scores, on either aptitude or achievement tests, create biased access to programs. Research from the National Center for Research on Gifted Education indicates that if you’re  poor, speak a native language other than English , or are a person of color, you are highly unlikely to enter into a gifted program. This demonstrates the inequities in the identification systems that have historically dominated the U.S. education system.</a:t>
            </a:r>
          </a:p>
          <a:p>
            <a:endParaRPr lang="en-US" dirty="0" smtClean="0">
              <a:latin typeface="Calibri" charset="0"/>
              <a:ea typeface="ＭＳ Ｐゴシック" charset="0"/>
              <a:cs typeface="ＭＳ Ｐゴシック" charset="0"/>
            </a:endParaRPr>
          </a:p>
          <a:p>
            <a:r>
              <a:rPr lang="en-US" b="1" dirty="0" smtClean="0">
                <a:latin typeface="Calibri" charset="0"/>
                <a:ea typeface="ＭＳ Ｐゴシック" charset="0"/>
                <a:cs typeface="ＭＳ Ｐゴシック" charset="0"/>
              </a:rPr>
              <a:t>References:</a:t>
            </a:r>
          </a:p>
          <a:p>
            <a:endParaRPr lang="en-US" b="0" dirty="0" smtClean="0">
              <a:latin typeface="Calibri" charset="0"/>
              <a:ea typeface="ＭＳ Ｐゴシック" charset="0"/>
              <a:cs typeface="ＭＳ Ｐゴシック" charset="0"/>
            </a:endParaRPr>
          </a:p>
          <a:p>
            <a:pPr marL="457200" indent="-457200"/>
            <a:r>
              <a:rPr lang="en-US" b="0" dirty="0" smtClean="0">
                <a:latin typeface="Calibri" charset="0"/>
                <a:ea typeface="ＭＳ Ｐゴシック" charset="0"/>
                <a:cs typeface="ＭＳ Ｐゴシック" charset="0"/>
              </a:rPr>
              <a:t>Callahan,</a:t>
            </a:r>
            <a:r>
              <a:rPr lang="en-US" b="0" baseline="0" dirty="0" smtClean="0">
                <a:latin typeface="Calibri" charset="0"/>
                <a:ea typeface="ＭＳ Ｐゴシック" charset="0"/>
                <a:cs typeface="ＭＳ Ｐゴシック" charset="0"/>
              </a:rPr>
              <a:t> C. M., </a:t>
            </a:r>
            <a:r>
              <a:rPr lang="en-US" b="0" baseline="0" dirty="0" err="1" smtClean="0">
                <a:latin typeface="Calibri" charset="0"/>
                <a:ea typeface="ＭＳ Ｐゴシック" charset="0"/>
                <a:cs typeface="ＭＳ Ｐゴシック" charset="0"/>
              </a:rPr>
              <a:t>Renzulli</a:t>
            </a:r>
            <a:r>
              <a:rPr lang="en-US" b="0" baseline="0" dirty="0" smtClean="0">
                <a:latin typeface="Calibri" charset="0"/>
                <a:ea typeface="ＭＳ Ｐゴシック" charset="0"/>
                <a:cs typeface="ＭＳ Ｐゴシック" charset="0"/>
              </a:rPr>
              <a:t>, J. S., </a:t>
            </a:r>
            <a:r>
              <a:rPr lang="en-US" b="0" baseline="0" dirty="0" err="1" smtClean="0">
                <a:latin typeface="Calibri" charset="0"/>
                <a:ea typeface="ＭＳ Ｐゴシック" charset="0"/>
                <a:cs typeface="ＭＳ Ｐゴシック" charset="0"/>
              </a:rPr>
              <a:t>Delcourt</a:t>
            </a:r>
            <a:r>
              <a:rPr lang="en-US" b="0" baseline="0" dirty="0" smtClean="0">
                <a:latin typeface="Calibri" charset="0"/>
                <a:ea typeface="ＭＳ Ｐゴシック" charset="0"/>
                <a:cs typeface="ＭＳ Ｐゴシック" charset="0"/>
              </a:rPr>
              <a:t>, M. A. B., &amp;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H. L. (2013).  Considerations for identification of gifted and talented students: An introduction to identification.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 83-91).  New York: Routledge, Taylor and Francis Group.</a:t>
            </a:r>
            <a:endParaRPr lang="en-US" b="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BAE874-A9F3-1B42-8B45-34EE8F27636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85795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As a reminder, the Washington State </a:t>
            </a:r>
            <a:r>
              <a:rPr lang="en-US" dirty="0" smtClean="0">
                <a:latin typeface="Calibri" charset="0"/>
                <a:ea typeface="ＭＳ Ｐゴシック" charset="0"/>
                <a:cs typeface="ＭＳ Ｐゴシック" charset="0"/>
              </a:rPr>
              <a:t>definition </a:t>
            </a:r>
            <a:r>
              <a:rPr lang="en-US" dirty="0">
                <a:latin typeface="Calibri" charset="0"/>
                <a:ea typeface="ＭＳ Ｐゴシック" charset="0"/>
                <a:cs typeface="ＭＳ Ｐゴシック" charset="0"/>
              </a:rPr>
              <a:t>of highly capable students includes both students </a:t>
            </a:r>
            <a:r>
              <a:rPr lang="en-US" b="1" i="0" u="sng" dirty="0">
                <a:latin typeface="Calibri" charset="0"/>
                <a:ea typeface="ＭＳ Ｐゴシック" charset="0"/>
                <a:cs typeface="ＭＳ Ｐゴシック" charset="0"/>
              </a:rPr>
              <a:t>who perform or show potential </a:t>
            </a:r>
            <a:r>
              <a:rPr lang="en-US" dirty="0">
                <a:latin typeface="Calibri" charset="0"/>
                <a:ea typeface="ＭＳ Ｐゴシック" charset="0"/>
                <a:cs typeface="ＭＳ Ｐゴシック" charset="0"/>
              </a:rPr>
              <a:t>for performance at </a:t>
            </a:r>
            <a:r>
              <a:rPr lang="en-US" dirty="0" smtClean="0">
                <a:latin typeface="Calibri" charset="0"/>
                <a:ea typeface="ＭＳ Ｐゴシック" charset="0"/>
                <a:cs typeface="ＭＳ Ｐゴシック" charset="0"/>
              </a:rPr>
              <a:t>significantly </a:t>
            </a:r>
            <a:r>
              <a:rPr lang="en-US" dirty="0">
                <a:latin typeface="Calibri" charset="0"/>
                <a:ea typeface="ＭＳ Ｐゴシック" charset="0"/>
                <a:cs typeface="ＭＳ Ｐゴシック" charset="0"/>
              </a:rPr>
              <a:t>advanced academic levels.  Inherent</a:t>
            </a:r>
            <a:r>
              <a:rPr lang="en-US" dirty="0" smtClean="0">
                <a:latin typeface="Calibri" charset="0"/>
                <a:ea typeface="ＭＳ Ｐゴシック" charset="0"/>
                <a:cs typeface="ＭＳ Ｐゴシック" charset="0"/>
              </a:rPr>
              <a:t> in </a:t>
            </a:r>
            <a:r>
              <a:rPr lang="en-US" dirty="0">
                <a:latin typeface="Calibri" charset="0"/>
                <a:ea typeface="ＭＳ Ｐゴシック" charset="0"/>
                <a:cs typeface="ＭＳ Ｐゴシック" charset="0"/>
              </a:rPr>
              <a:t>the definition, are the areas in which students may show their strengths: intellectual aptitudes, specific academic abilities, and creative productivities.  These areas also point to varied data sources that can be used to indicate students’ strengths.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107434-02C4-B248-A2E0-AE8ADFEB503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1989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The actual language in the WAC says, “Districts shall </a:t>
            </a:r>
            <a:r>
              <a:rPr lang="en-US" dirty="0" smtClean="0">
                <a:latin typeface="Calibri" charset="0"/>
                <a:ea typeface="ＭＳ Ｐゴシック" charset="0"/>
                <a:cs typeface="ＭＳ Ｐゴシック" charset="0"/>
              </a:rPr>
              <a:t>use</a:t>
            </a:r>
            <a:r>
              <a:rPr lang="en-US" dirty="0" smtClean="0">
                <a:solidFill>
                  <a:srgbClr val="FF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multiple objective criteria for identification of students who are among the most highly capable.” Notice the word “objective” – How </a:t>
            </a:r>
            <a:r>
              <a:rPr lang="en-US" dirty="0" smtClean="0">
                <a:latin typeface="Calibri" charset="0"/>
                <a:ea typeface="ＭＳ Ｐゴシック" charset="0"/>
                <a:cs typeface="ＭＳ Ｐゴシック" charset="0"/>
              </a:rPr>
              <a:t>do </a:t>
            </a:r>
            <a:r>
              <a:rPr lang="en-US" dirty="0">
                <a:latin typeface="Calibri" charset="0"/>
                <a:ea typeface="ＭＳ Ｐゴシック" charset="0"/>
                <a:cs typeface="ＭＳ Ｐゴシック" charset="0"/>
              </a:rPr>
              <a:t>we </a:t>
            </a:r>
            <a:r>
              <a:rPr lang="en-US" dirty="0" smtClean="0">
                <a:latin typeface="Calibri" charset="0"/>
                <a:ea typeface="ＭＳ Ｐゴシック" charset="0"/>
                <a:cs typeface="ＭＳ Ｐゴシック" charset="0"/>
              </a:rPr>
              <a:t>ensure that </a:t>
            </a:r>
            <a:r>
              <a:rPr lang="en-US" dirty="0">
                <a:latin typeface="Calibri" charset="0"/>
                <a:ea typeface="ＭＳ Ｐゴシック" charset="0"/>
                <a:cs typeface="ＭＳ Ｐゴシック" charset="0"/>
              </a:rPr>
              <a:t>a teacher’s </a:t>
            </a:r>
            <a:r>
              <a:rPr lang="en-US" dirty="0" smtClean="0">
                <a:latin typeface="Calibri" charset="0"/>
                <a:ea typeface="ＭＳ Ｐゴシック" charset="0"/>
                <a:cs typeface="ＭＳ Ｐゴシック" charset="0"/>
              </a:rPr>
              <a:t>referral is objective data</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and </a:t>
            </a:r>
            <a:r>
              <a:rPr lang="en-US" dirty="0">
                <a:latin typeface="Calibri" charset="0"/>
                <a:ea typeface="ＭＳ Ｐゴシック" charset="0"/>
                <a:cs typeface="ＭＳ Ｐゴシック" charset="0"/>
              </a:rPr>
              <a:t>not a subjective </a:t>
            </a:r>
            <a:r>
              <a:rPr lang="en-US" dirty="0" smtClean="0">
                <a:latin typeface="Calibri" charset="0"/>
                <a:ea typeface="ＭＳ Ｐゴシック" charset="0"/>
                <a:cs typeface="ＭＳ Ｐゴシック" charset="0"/>
              </a:rPr>
              <a:t>evaluation of a </a:t>
            </a:r>
            <a:r>
              <a:rPr lang="en-US" dirty="0">
                <a:latin typeface="Calibri" charset="0"/>
                <a:ea typeface="ＭＳ Ｐゴシック" charset="0"/>
                <a:cs typeface="ＭＳ Ｐゴシック" charset="0"/>
              </a:rPr>
              <a:t>student</a:t>
            </a:r>
            <a:r>
              <a:rPr lang="en-US" dirty="0" smtClean="0">
                <a:latin typeface="Calibri" charset="0"/>
                <a:ea typeface="ＭＳ Ｐゴシック" charset="0"/>
                <a:cs typeface="ＭＳ Ｐゴシック" charset="0"/>
              </a:rPr>
              <a:t>? How can we be sure that one instrument</a:t>
            </a:r>
            <a:r>
              <a:rPr lang="en-US" baseline="0" dirty="0" smtClean="0">
                <a:latin typeface="Calibri" charset="0"/>
                <a:ea typeface="ＭＳ Ｐゴシック" charset="0"/>
                <a:cs typeface="ＭＳ Ｐゴシック" charset="0"/>
              </a:rPr>
              <a:t> does not bias who will be served in a highly capable program? </a:t>
            </a:r>
            <a:r>
              <a:rPr lang="en-US" dirty="0" smtClean="0">
                <a:latin typeface="Calibri" charset="0"/>
                <a:ea typeface="ＭＳ Ｐゴシック" charset="0"/>
                <a:cs typeface="ＭＳ Ｐゴシック" charset="0"/>
              </a:rPr>
              <a:t>These</a:t>
            </a:r>
            <a:r>
              <a:rPr lang="en-US" baseline="0" dirty="0" smtClean="0">
                <a:latin typeface="Calibri" charset="0"/>
                <a:ea typeface="ＭＳ Ｐゴシック" charset="0"/>
                <a:cs typeface="ＭＳ Ｐゴシック" charset="0"/>
              </a:rPr>
              <a:t> and other</a:t>
            </a:r>
            <a:r>
              <a:rPr lang="en-US" dirty="0" smtClean="0">
                <a:latin typeface="Calibri" charset="0"/>
                <a:ea typeface="ＭＳ Ｐゴシック" charset="0"/>
                <a:cs typeface="ＭＳ Ｐゴシック" charset="0"/>
              </a:rPr>
              <a:t> questions must be explored </a:t>
            </a:r>
            <a:r>
              <a:rPr lang="en-US" dirty="0">
                <a:latin typeface="Calibri" charset="0"/>
                <a:ea typeface="ＭＳ Ｐゴシック" charset="0"/>
                <a:cs typeface="ＭＳ Ｐゴシック" charset="0"/>
              </a:rPr>
              <a:t>in </a:t>
            </a:r>
            <a:r>
              <a:rPr lang="en-US" dirty="0" smtClean="0">
                <a:latin typeface="Calibri" charset="0"/>
                <a:ea typeface="ＭＳ Ｐゴシック" charset="0"/>
                <a:cs typeface="ＭＳ Ｐゴシック" charset="0"/>
              </a:rPr>
              <a:t>order to achieve</a:t>
            </a:r>
            <a:r>
              <a:rPr lang="en-US" baseline="0" dirty="0" smtClean="0">
                <a:latin typeface="Calibri" charset="0"/>
                <a:ea typeface="ＭＳ Ｐゴシック" charset="0"/>
                <a:cs typeface="ＭＳ Ｐゴシック" charset="0"/>
              </a:rPr>
              <a:t> our goal of providing access and equity for students who require advanced learning services. </a:t>
            </a:r>
            <a:r>
              <a:rPr lang="en-US" dirty="0" smtClean="0">
                <a:latin typeface="Calibri" charset="0"/>
                <a:ea typeface="ＭＳ Ｐゴシック" charset="0"/>
                <a:cs typeface="ＭＳ Ｐゴシック" charset="0"/>
              </a:rPr>
              <a:t>As a result of viewing this module, we hope you will be able</a:t>
            </a:r>
            <a:r>
              <a:rPr lang="en-US" baseline="0" dirty="0" smtClean="0">
                <a:latin typeface="Calibri" charset="0"/>
                <a:ea typeface="ＭＳ Ｐゴシック" charset="0"/>
                <a:cs typeface="ＭＳ Ｐゴシック" charset="0"/>
              </a:rPr>
              <a:t> to</a:t>
            </a:r>
            <a:r>
              <a:rPr lang="en-US" dirty="0" smtClean="0">
                <a:latin typeface="Calibri" charset="0"/>
                <a:ea typeface="ＭＳ Ｐゴシック" charset="0"/>
                <a:cs typeface="ＭＳ Ｐゴシック" charset="0"/>
              </a:rPr>
              <a:t> critically evaluate your</a:t>
            </a:r>
            <a:r>
              <a:rPr lang="en-US" baseline="0" dirty="0" smtClean="0">
                <a:latin typeface="Calibri" charset="0"/>
                <a:ea typeface="ＭＳ Ｐゴシック" charset="0"/>
                <a:cs typeface="ＭＳ Ｐゴシック" charset="0"/>
              </a:rPr>
              <a:t> current identification practices and work to improve your district’s plan for identifying students for advanced learning services.</a:t>
            </a:r>
          </a:p>
          <a:p>
            <a:endParaRPr lang="en-US" baseline="0" dirty="0" smtClean="0">
              <a:solidFill>
                <a:srgbClr val="FF0000"/>
              </a:solidFill>
              <a:latin typeface="Calibri"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04FCF04-FF19-A84F-8F8D-55452A4BDE3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3985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ＭＳ Ｐゴシック" charset="0"/>
                <a:cs typeface="ＭＳ Ｐゴシック" charset="0"/>
              </a:rPr>
              <a:t>Picture Source</a:t>
            </a:r>
            <a:r>
              <a:rPr lang="en-US" dirty="0" smtClean="0">
                <a:latin typeface="Calibri" charset="0"/>
                <a:ea typeface="ＭＳ Ｐゴシック" charset="0"/>
                <a:cs typeface="ＭＳ Ｐゴシック" charset="0"/>
              </a:rPr>
              <a:t>: </a:t>
            </a:r>
            <a:r>
              <a:rPr lang="en-US" b="1" dirty="0" smtClean="0">
                <a:latin typeface="Calibri" charset="0"/>
                <a:ea typeface="ＭＳ Ｐゴシック" charset="0"/>
                <a:cs typeface="ＭＳ Ｐゴシック" charset="0"/>
              </a:rPr>
              <a:t>https://</a:t>
            </a:r>
            <a:r>
              <a:rPr lang="en-US" b="1" dirty="0" err="1" smtClean="0">
                <a:latin typeface="Calibri" charset="0"/>
                <a:ea typeface="ＭＳ Ｐゴシック" charset="0"/>
                <a:cs typeface="ＭＳ Ｐゴシック" charset="0"/>
              </a:rPr>
              <a:t>pixabay.com</a:t>
            </a:r>
            <a:r>
              <a:rPr lang="en-US" b="1" dirty="0" smtClean="0">
                <a:latin typeface="Calibri" charset="0"/>
                <a:ea typeface="ＭＳ Ｐゴシック" charset="0"/>
                <a:cs typeface="ＭＳ Ｐゴシック" charset="0"/>
              </a:rPr>
              <a:t>/</a:t>
            </a:r>
            <a:r>
              <a:rPr lang="en-US" b="1" dirty="0" err="1" smtClean="0">
                <a:latin typeface="Calibri" charset="0"/>
                <a:ea typeface="ＭＳ Ｐゴシック" charset="0"/>
                <a:cs typeface="ＭＳ Ｐゴシック" charset="0"/>
              </a:rPr>
              <a:t>en</a:t>
            </a:r>
            <a:r>
              <a:rPr lang="en-US" b="1" dirty="0" smtClean="0">
                <a:latin typeface="Calibri" charset="0"/>
                <a:ea typeface="ＭＳ Ｐゴシック" charset="0"/>
                <a:cs typeface="ＭＳ Ｐゴシック" charset="0"/>
              </a:rPr>
              <a:t>/question-question-mark-request-1422602/</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These common questions need to be addressed by district personnel before designing their identification process. </a:t>
            </a:r>
          </a:p>
          <a:p>
            <a:pPr marL="228600" indent="-228600">
              <a:buFont typeface="+mj-lt"/>
              <a:buAutoNum type="arabicPeriod"/>
            </a:pPr>
            <a:endParaRPr lang="en-US" dirty="0" smtClean="0">
              <a:latin typeface="Calibri" charset="0"/>
              <a:ea typeface="ＭＳ Ｐゴシック" charset="0"/>
              <a:cs typeface="ＭＳ Ｐゴシック" charset="0"/>
            </a:endParaRPr>
          </a:p>
          <a:p>
            <a:pPr marL="228600" indent="-228600">
              <a:buFont typeface="+mj-lt"/>
              <a:buAutoNum type="arabicPeriod"/>
            </a:pPr>
            <a:r>
              <a:rPr lang="en-US" dirty="0" smtClean="0">
                <a:latin typeface="Calibri" charset="0"/>
                <a:ea typeface="ＭＳ Ｐゴシック" charset="0"/>
                <a:cs typeface="ＭＳ Ｐゴシック" charset="0"/>
              </a:rPr>
              <a:t>What constitutes the multiple criteria you will use to guide your decision making during the identification processes? </a:t>
            </a:r>
          </a:p>
          <a:p>
            <a:pPr marL="228600" indent="-228600">
              <a:buFont typeface="+mj-lt"/>
              <a:buAutoNum type="arabicPeriod"/>
            </a:pPr>
            <a:r>
              <a:rPr lang="en-US" dirty="0" smtClean="0">
                <a:latin typeface="Calibri" charset="0"/>
                <a:ea typeface="ＭＳ Ｐゴシック" charset="0"/>
                <a:cs typeface="ＭＳ Ｐゴシック" charset="0"/>
              </a:rPr>
              <a:t>Why do you look at different pieces of evidence? How might this information help you to build student profiles to support the educational decisions you make to guide student learning?</a:t>
            </a:r>
          </a:p>
          <a:p>
            <a:pPr marL="228600" indent="-228600">
              <a:buFont typeface="+mj-lt"/>
              <a:buAutoNum type="arabicPeriod"/>
            </a:pPr>
            <a:r>
              <a:rPr lang="en-US" dirty="0" smtClean="0">
                <a:latin typeface="Calibri" charset="0"/>
                <a:ea typeface="ＭＳ Ｐゴシック" charset="0"/>
                <a:cs typeface="ＭＳ Ｐゴシック" charset="0"/>
              </a:rPr>
              <a:t>Is your district struggling with the mandate to use multiple criteria in your screening, assessment, and identification decisions? If so, what changes can be made?</a:t>
            </a:r>
          </a:p>
          <a:p>
            <a:pPr marL="228600" indent="-228600">
              <a:buFont typeface="+mj-lt"/>
              <a:buAutoNum type="arabicPeriod"/>
            </a:pPr>
            <a:r>
              <a:rPr lang="en-US" dirty="0" smtClean="0">
                <a:latin typeface="Calibri" charset="0"/>
                <a:ea typeface="ＭＳ Ｐゴシック" charset="0"/>
                <a:cs typeface="ＭＳ Ｐゴシック" charset="0"/>
              </a:rPr>
              <a:t>Are there wrong and right ways to use multiple criteria for selection of students for services in highly capable programs? </a:t>
            </a:r>
          </a:p>
          <a:p>
            <a:pPr marL="228600" indent="-228600">
              <a:buFont typeface="+mj-lt"/>
              <a:buAutoNum type="arabicPeriod"/>
            </a:pPr>
            <a:r>
              <a:rPr lang="en-US" dirty="0" smtClean="0">
                <a:latin typeface="Calibri" charset="0"/>
                <a:ea typeface="ＭＳ Ｐゴシック" charset="0"/>
                <a:cs typeface="ＭＳ Ｐゴシック" charset="0"/>
              </a:rPr>
              <a:t>Can cut-off scores be used for screening students as sole indicators for further evaluation? </a:t>
            </a:r>
          </a:p>
          <a:p>
            <a:pPr marL="228600" indent="-228600">
              <a:buFont typeface="+mj-lt"/>
              <a:buAutoNum type="arabicPeriod"/>
            </a:pPr>
            <a:r>
              <a:rPr lang="en-US" dirty="0" smtClean="0">
                <a:latin typeface="Calibri" charset="0"/>
                <a:ea typeface="ＭＳ Ｐゴシック" charset="0"/>
                <a:cs typeface="ＭＳ Ｐゴシック" charset="0"/>
              </a:rPr>
              <a:t>Can districts use three out of four data points to identify students if none of the data points include an ability test? </a:t>
            </a:r>
          </a:p>
          <a:p>
            <a:pPr marL="228600" indent="-228600">
              <a:buFont typeface="+mj-lt"/>
              <a:buAutoNum type="arabicPeriod"/>
            </a:pPr>
            <a:endParaRPr lang="en-US" dirty="0">
              <a:latin typeface="Calibri" charset="0"/>
              <a:ea typeface="ＭＳ Ｐゴシック" charset="0"/>
              <a:cs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1FD7EC-AB1B-DB40-BF1F-935AD368A65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17147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Before we continue our discussion about the use of multiple criteria, it is important to review the key understandings about identification:</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purpose of identifying students as highly capable is to match student strengths to student services that support them as continuous learners. </a:t>
            </a:r>
          </a:p>
          <a:p>
            <a:pPr marL="228600" lvl="0" indent="-228600">
              <a:buFont typeface="+mj-lt"/>
              <a:buAutoNum type="arabicPeriod"/>
            </a:pPr>
            <a:r>
              <a:rPr lang="en-US" sz="1200" kern="1200" dirty="0" smtClean="0">
                <a:solidFill>
                  <a:schemeClr val="tx1"/>
                </a:solidFill>
                <a:effectLst/>
                <a:latin typeface="+mn-lt"/>
                <a:ea typeface="+mn-ea"/>
                <a:cs typeface="+mn-cs"/>
              </a:rPr>
              <a:t>Most highly capable students have learning needs for challenge and continued growth.</a:t>
            </a:r>
          </a:p>
          <a:p>
            <a:pPr marL="228600" lvl="0" indent="-228600">
              <a:buFont typeface="+mj-lt"/>
              <a:buAutoNum type="arabicPeriod"/>
            </a:pPr>
            <a:r>
              <a:rPr lang="en-US" sz="1200" kern="1200" dirty="0" smtClean="0">
                <a:solidFill>
                  <a:schemeClr val="tx1"/>
                </a:solidFill>
                <a:effectLst/>
                <a:latin typeface="+mn-lt"/>
                <a:ea typeface="+mn-ea"/>
                <a:cs typeface="+mn-cs"/>
              </a:rPr>
              <a:t>Identification is about identifying students for services and not about labeling a child.  We are identifying students for the services they need based on assessment data.  The emphasis should be placed on the educational continuum of services K-12 that particular students will require that exceed the instructional levels of their peers. </a:t>
            </a:r>
          </a:p>
          <a:p>
            <a:pPr marL="228600" lvl="0" indent="-228600">
              <a:buFont typeface="+mj-lt"/>
              <a:buAutoNum type="arabicPeriod"/>
            </a:pPr>
            <a:r>
              <a:rPr lang="en-US" sz="1200" kern="1200" dirty="0" smtClean="0">
                <a:solidFill>
                  <a:schemeClr val="tx1"/>
                </a:solidFill>
                <a:effectLst/>
                <a:latin typeface="+mn-lt"/>
                <a:ea typeface="+mn-ea"/>
                <a:cs typeface="+mn-cs"/>
              </a:rPr>
              <a:t>Students’ educational needs often change and services will continually need to be reviewed to ensure a proper match between the services and their academic and social needs.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Callahan, </a:t>
            </a:r>
            <a:r>
              <a:rPr lang="en-US" sz="1200" kern="1200" dirty="0" err="1" smtClean="0">
                <a:solidFill>
                  <a:schemeClr val="tx1"/>
                </a:solidFill>
                <a:effectLst/>
                <a:latin typeface="+mn-lt"/>
                <a:ea typeface="+mn-ea"/>
                <a:cs typeface="+mn-cs"/>
              </a:rPr>
              <a:t>Renzulli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Delcourt</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Hertberg</a:t>
            </a:r>
            <a:r>
              <a:rPr lang="en-US" sz="1200" kern="1200" dirty="0" smtClean="0">
                <a:solidFill>
                  <a:schemeClr val="tx1"/>
                </a:solidFill>
                <a:effectLst/>
                <a:latin typeface="+mn-lt"/>
                <a:ea typeface="+mn-ea"/>
                <a:cs typeface="+mn-cs"/>
              </a:rPr>
              <a:t>-Davis (2013) bring to our attention that, traditionally, the process of identification has focused on selecting students and labeling them gifted. However, a better approach would be to document specific student strengths by preparing student profiles that direct our efforts toward designing appropriately matched student services aligned to these strengths.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smtClean="0">
                <a:latin typeface="Calibri" charset="0"/>
                <a:ea typeface="ＭＳ Ｐゴシック" charset="0"/>
                <a:cs typeface="ＭＳ Ｐゴシック" charset="0"/>
              </a:rPr>
              <a:t>References: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0" dirty="0" smtClean="0">
                <a:latin typeface="Calibri" charset="0"/>
                <a:ea typeface="ＭＳ Ｐゴシック" charset="0"/>
                <a:cs typeface="ＭＳ Ｐゴシック" charset="0"/>
              </a:rPr>
              <a:t>Callahan,</a:t>
            </a:r>
            <a:r>
              <a:rPr lang="en-US" b="0" baseline="0" dirty="0" smtClean="0">
                <a:latin typeface="Calibri" charset="0"/>
                <a:ea typeface="ＭＳ Ｐゴシック" charset="0"/>
                <a:cs typeface="ＭＳ Ｐゴシック" charset="0"/>
              </a:rPr>
              <a:t> C. M., </a:t>
            </a:r>
            <a:r>
              <a:rPr lang="en-US" b="0" baseline="0" dirty="0" err="1" smtClean="0">
                <a:latin typeface="Calibri" charset="0"/>
                <a:ea typeface="ＭＳ Ｐゴシック" charset="0"/>
                <a:cs typeface="ＭＳ Ｐゴシック" charset="0"/>
              </a:rPr>
              <a:t>Renzulli</a:t>
            </a:r>
            <a:r>
              <a:rPr lang="en-US" b="0" baseline="0" dirty="0" smtClean="0">
                <a:latin typeface="Calibri" charset="0"/>
                <a:ea typeface="ＭＳ Ｐゴシック" charset="0"/>
                <a:cs typeface="ＭＳ Ｐゴシック" charset="0"/>
              </a:rPr>
              <a:t>, J. S., </a:t>
            </a:r>
            <a:r>
              <a:rPr lang="en-US" b="0" baseline="0" dirty="0" err="1" smtClean="0">
                <a:latin typeface="Calibri" charset="0"/>
                <a:ea typeface="ＭＳ Ｐゴシック" charset="0"/>
                <a:cs typeface="ＭＳ Ｐゴシック" charset="0"/>
              </a:rPr>
              <a:t>Delcourt</a:t>
            </a:r>
            <a:r>
              <a:rPr lang="en-US" b="0" baseline="0" dirty="0" smtClean="0">
                <a:latin typeface="Calibri" charset="0"/>
                <a:ea typeface="ＭＳ Ｐゴシック" charset="0"/>
                <a:cs typeface="ＭＳ Ｐゴシック" charset="0"/>
              </a:rPr>
              <a:t>, M. A. B., &amp;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H. L. (2013). Considerations for identification of gifted and talented students: An introduction to identification.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 83-91).  New York: Routledge, Taylor and Francis Group.</a:t>
            </a:r>
            <a:endParaRPr lang="en-US" b="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smtClean="0">
                <a:latin typeface="Calibri" charset="0"/>
                <a:ea typeface="ＭＳ Ｐゴシック" charset="0"/>
                <a:cs typeface="ＭＳ Ｐゴシック" charset="0"/>
              </a:rPr>
              <a:t>Other Resources: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err="1" smtClean="0">
                <a:latin typeface="Calibri" charset="0"/>
                <a:ea typeface="ＭＳ Ｐゴシック" charset="0"/>
                <a:cs typeface="ＭＳ Ｐゴシック" charset="0"/>
              </a:rPr>
              <a:t>Delcourt</a:t>
            </a:r>
            <a:r>
              <a:rPr lang="en-US" baseline="0" dirty="0" smtClean="0">
                <a:latin typeface="Calibri" charset="0"/>
                <a:ea typeface="ＭＳ Ｐゴシック" charset="0"/>
                <a:cs typeface="ＭＳ Ｐゴシック" charset="0"/>
              </a:rPr>
              <a:t>, M. A. B. (2007).  The effects of programming arrangements on the achievement and self-concept of gifted elementary school students. </a:t>
            </a:r>
            <a:r>
              <a:rPr lang="en-US" i="1" baseline="0" dirty="0" smtClean="0">
                <a:latin typeface="Calibri" charset="0"/>
                <a:ea typeface="ＭＳ Ｐゴシック" charset="0"/>
                <a:cs typeface="ＭＳ Ｐゴシック" charset="0"/>
              </a:rPr>
              <a:t>Gifted Child Quarterly, 54</a:t>
            </a:r>
            <a:r>
              <a:rPr lang="en-US" baseline="0" dirty="0" smtClean="0">
                <a:latin typeface="Calibri" charset="0"/>
                <a:ea typeface="ＭＳ Ｐゴシック" charset="0"/>
                <a:cs typeface="ＭＳ Ｐゴシック" charset="0"/>
              </a:rPr>
              <a:t>, 350-381.</a:t>
            </a: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Calibri" charset="0"/>
                <a:ea typeface="ＭＳ Ｐゴシック" charset="0"/>
                <a:cs typeface="ＭＳ Ｐゴシック" charset="0"/>
              </a:rPr>
              <a:t>Field, G. B. (2009).  The effects of the use of </a:t>
            </a:r>
            <a:r>
              <a:rPr lang="en-US" baseline="0" dirty="0" err="1" smtClean="0">
                <a:latin typeface="Calibri" charset="0"/>
                <a:ea typeface="ＭＳ Ｐゴシック" charset="0"/>
                <a:cs typeface="ＭＳ Ｐゴシック" charset="0"/>
              </a:rPr>
              <a:t>Renzulli</a:t>
            </a:r>
            <a:r>
              <a:rPr lang="en-US" baseline="0" dirty="0" smtClean="0">
                <a:latin typeface="Calibri" charset="0"/>
                <a:ea typeface="ＭＳ Ｐゴシック" charset="0"/>
                <a:cs typeface="ＭＳ Ｐゴシック" charset="0"/>
              </a:rPr>
              <a:t> Learning on student achievement in reading comprehension, reading fluency, social studies, and science: An investigation of technology and learning in grades 3-8. </a:t>
            </a:r>
            <a:r>
              <a:rPr lang="en-US" i="1" baseline="0" dirty="0" smtClean="0">
                <a:latin typeface="Calibri" charset="0"/>
                <a:ea typeface="ＭＳ Ｐゴシック" charset="0"/>
                <a:cs typeface="ＭＳ Ｐゴシック" charset="0"/>
              </a:rPr>
              <a:t>International Journal of Emerging Technologies in Learning, 4</a:t>
            </a:r>
            <a:r>
              <a:rPr lang="en-US" baseline="0" dirty="0" smtClean="0">
                <a:latin typeface="Calibri" charset="0"/>
                <a:ea typeface="ＭＳ Ｐゴシック" charset="0"/>
                <a:cs typeface="ＭＳ Ｐゴシック" charset="0"/>
              </a:rPr>
              <a:t>, 29-39.</a:t>
            </a: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Calibri" charset="0"/>
                <a:ea typeface="ＭＳ Ｐゴシック" charset="0"/>
                <a:cs typeface="ＭＳ Ｐゴシック" charset="0"/>
              </a:rPr>
              <a:t>Frasier, M. M., Garcia, J. H., &amp; </a:t>
            </a:r>
            <a:r>
              <a:rPr lang="en-US" baseline="0" dirty="0" err="1" smtClean="0">
                <a:latin typeface="Calibri" charset="0"/>
                <a:ea typeface="ＭＳ Ｐゴシック" charset="0"/>
                <a:cs typeface="ＭＳ Ｐゴシック" charset="0"/>
              </a:rPr>
              <a:t>Passow</a:t>
            </a:r>
            <a:r>
              <a:rPr lang="en-US" baseline="0" dirty="0" smtClean="0">
                <a:latin typeface="Calibri" charset="0"/>
                <a:ea typeface="ＭＳ Ｐゴシック" charset="0"/>
                <a:cs typeface="ＭＳ Ｐゴシック" charset="0"/>
              </a:rPr>
              <a:t>, A. H. (1995).  </a:t>
            </a:r>
            <a:r>
              <a:rPr lang="en-US" i="1" baseline="0" dirty="0" smtClean="0">
                <a:latin typeface="Calibri" charset="0"/>
                <a:ea typeface="ＭＳ Ｐゴシック" charset="0"/>
                <a:cs typeface="ＭＳ Ｐゴシック" charset="0"/>
              </a:rPr>
              <a:t>A review of assessment issues in gifted education and their implications for identifying gifted minority students.</a:t>
            </a:r>
            <a:r>
              <a:rPr lang="en-US" baseline="0" dirty="0" smtClean="0">
                <a:latin typeface="Calibri" charset="0"/>
                <a:ea typeface="ＭＳ Ｐゴシック" charset="0"/>
                <a:cs typeface="ＭＳ Ｐゴシック" charset="0"/>
              </a:rPr>
              <a:t> (Research Monograph 95204). Storrs: The National Research Center on the Gifted and Talented, University of Connecticut.</a:t>
            </a: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dirty="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Calibri" charset="0"/>
                <a:ea typeface="ＭＳ Ｐゴシック" charset="0"/>
                <a:cs typeface="ＭＳ Ｐゴシック" charset="0"/>
              </a:rPr>
              <a:t>Gardner, H. (1983).  </a:t>
            </a:r>
            <a:r>
              <a:rPr lang="en-US" i="1" baseline="0" dirty="0" smtClean="0">
                <a:latin typeface="Calibri" charset="0"/>
                <a:ea typeface="ＭＳ Ｐゴシック" charset="0"/>
                <a:cs typeface="ＭＳ Ｐゴシック" charset="0"/>
              </a:rPr>
              <a:t>Frames of mind: The theories of multiple intelligences</a:t>
            </a:r>
            <a:r>
              <a:rPr lang="en-US" baseline="0" dirty="0" smtClean="0">
                <a:latin typeface="Calibri" charset="0"/>
                <a:ea typeface="ＭＳ Ｐゴシック" charset="0"/>
                <a:cs typeface="ＭＳ Ｐゴシック" charset="0"/>
              </a:rPr>
              <a:t>. New York: Basic Books.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err="1" smtClean="0">
                <a:latin typeface="Calibri" charset="0"/>
                <a:ea typeface="ＭＳ Ｐゴシック" charset="0"/>
                <a:cs typeface="ＭＳ Ｐゴシック" charset="0"/>
              </a:rPr>
              <a:t>Renzulli</a:t>
            </a:r>
            <a:r>
              <a:rPr lang="en-US" baseline="0" dirty="0" smtClean="0">
                <a:latin typeface="Calibri" charset="0"/>
                <a:ea typeface="ＭＳ Ｐゴシック" charset="0"/>
                <a:cs typeface="ＭＳ Ｐゴシック" charset="0"/>
              </a:rPr>
              <a:t>, J. S., &amp; Reis, S. M. (1997).  </a:t>
            </a:r>
            <a:r>
              <a:rPr lang="en-US" i="1" baseline="0" dirty="0" smtClean="0">
                <a:latin typeface="Calibri" charset="0"/>
                <a:ea typeface="ＭＳ Ｐゴシック" charset="0"/>
                <a:cs typeface="ＭＳ Ｐゴシック" charset="0"/>
              </a:rPr>
              <a:t>The Schoolwide Enrichment Model: A how-to guide for educational excellence</a:t>
            </a:r>
            <a:r>
              <a:rPr lang="en-US" baseline="0" dirty="0" smtClean="0">
                <a:latin typeface="Calibri" charset="0"/>
                <a:ea typeface="ＭＳ Ｐゴシック" charset="0"/>
                <a:cs typeface="ＭＳ Ｐゴシック" charset="0"/>
              </a:rPr>
              <a:t> (2</a:t>
            </a:r>
            <a:r>
              <a:rPr lang="en-US" baseline="30000" dirty="0" smtClean="0">
                <a:latin typeface="Calibri" charset="0"/>
                <a:ea typeface="ＭＳ Ｐゴシック" charset="0"/>
                <a:cs typeface="ＭＳ Ｐゴシック" charset="0"/>
              </a:rPr>
              <a:t>nd</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ed</a:t>
            </a:r>
            <a:r>
              <a:rPr lang="en-US" baseline="0" dirty="0" smtClean="0">
                <a:latin typeface="Calibri" charset="0"/>
                <a:ea typeface="ＭＳ Ｐゴシック" charset="0"/>
                <a:cs typeface="ＭＳ Ｐゴシック" charset="0"/>
              </a:rPr>
              <a:t>). Waco, TX: </a:t>
            </a:r>
            <a:r>
              <a:rPr lang="en-US" baseline="0" dirty="0" err="1" smtClean="0">
                <a:latin typeface="Calibri" charset="0"/>
                <a:ea typeface="ＭＳ Ｐゴシック" charset="0"/>
                <a:cs typeface="ＭＳ Ｐゴシック" charset="0"/>
              </a:rPr>
              <a:t>Prufrock</a:t>
            </a:r>
            <a:r>
              <a:rPr lang="en-US" baseline="0" dirty="0" smtClean="0">
                <a:latin typeface="Calibri" charset="0"/>
                <a:ea typeface="ＭＳ Ｐゴシック" charset="0"/>
                <a:cs typeface="ＭＳ Ｐゴシック" charset="0"/>
              </a:rPr>
              <a:t> Press.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err="1" smtClean="0">
                <a:latin typeface="Calibri" charset="0"/>
                <a:ea typeface="ＭＳ Ｐゴシック" charset="0"/>
                <a:cs typeface="ＭＳ Ｐゴシック" charset="0"/>
              </a:rPr>
              <a:t>Renzullii</a:t>
            </a:r>
            <a:r>
              <a:rPr lang="en-US" baseline="0" dirty="0" smtClean="0">
                <a:latin typeface="Calibri" charset="0"/>
                <a:ea typeface="ＭＳ Ｐゴシック" charset="0"/>
                <a:cs typeface="ＭＳ Ｐゴシック" charset="0"/>
              </a:rPr>
              <a:t>, J. S., Reis, S. M. (2007).  A technology based program that matches enrichment resources with student strengths. International </a:t>
            </a:r>
            <a:r>
              <a:rPr lang="en-US" i="1" baseline="0" dirty="0" smtClean="0">
                <a:latin typeface="Calibri" charset="0"/>
                <a:ea typeface="ＭＳ Ｐゴシック" charset="0"/>
                <a:cs typeface="ＭＳ Ｐゴシック" charset="0"/>
              </a:rPr>
              <a:t>Journal of Emerging Technologies in Learning, 2</a:t>
            </a:r>
            <a:r>
              <a:rPr lang="en-US" baseline="0" dirty="0" smtClean="0">
                <a:latin typeface="Calibri" charset="0"/>
                <a:ea typeface="ＭＳ Ｐゴシック" charset="0"/>
                <a:cs typeface="ＭＳ Ｐゴシック" charset="0"/>
              </a:rPr>
              <a:t>. Retrieved July 21, 2016 from </a:t>
            </a:r>
            <a:r>
              <a:rPr lang="en-US" baseline="0" dirty="0" smtClean="0">
                <a:latin typeface="Calibri" charset="0"/>
                <a:ea typeface="ＭＳ Ｐゴシック" charset="0"/>
                <a:cs typeface="ＭＳ Ｐゴシック" charset="0"/>
                <a:hlinkClick r:id="rId3"/>
              </a:rPr>
              <a:t>http://online-journals.org/ijet/article/viewArticle/126</a:t>
            </a:r>
            <a:r>
              <a:rPr lang="en-US" baseline="0"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dirty="0" smtClean="0">
                <a:latin typeface="Calibri" charset="0"/>
                <a:ea typeface="ＭＳ Ｐゴシック" charset="0"/>
                <a:cs typeface="ＭＳ Ｐゴシック" charset="0"/>
              </a:rPr>
              <a:t>Sternberg, R.</a:t>
            </a:r>
            <a:r>
              <a:rPr lang="en-US" baseline="0" dirty="0" smtClean="0">
                <a:latin typeface="Calibri" charset="0"/>
                <a:ea typeface="ＭＳ Ｐゴシック" charset="0"/>
                <a:cs typeface="ＭＳ Ｐゴシック" charset="0"/>
              </a:rPr>
              <a:t> J. (1985). </a:t>
            </a:r>
            <a:r>
              <a:rPr lang="en-US" i="1" baseline="0" dirty="0" smtClean="0">
                <a:latin typeface="Calibri" charset="0"/>
                <a:ea typeface="ＭＳ Ｐゴシック" charset="0"/>
                <a:cs typeface="ＭＳ Ｐゴシック" charset="0"/>
              </a:rPr>
              <a:t>Beyond IQ: A </a:t>
            </a:r>
            <a:r>
              <a:rPr lang="en-US" i="1" baseline="0" dirty="0" err="1" smtClean="0">
                <a:latin typeface="Calibri" charset="0"/>
                <a:ea typeface="ＭＳ Ｐゴシック" charset="0"/>
                <a:cs typeface="ＭＳ Ｐゴシック" charset="0"/>
              </a:rPr>
              <a:t>triarchic</a:t>
            </a:r>
            <a:r>
              <a:rPr lang="en-US" i="1" baseline="0" dirty="0" smtClean="0">
                <a:latin typeface="Calibri" charset="0"/>
                <a:ea typeface="ＭＳ Ｐゴシック" charset="0"/>
                <a:cs typeface="ＭＳ Ｐゴシック" charset="0"/>
              </a:rPr>
              <a:t> theory of human intelligence</a:t>
            </a:r>
            <a:r>
              <a:rPr lang="en-US" baseline="0" dirty="0" smtClean="0">
                <a:latin typeface="Calibri" charset="0"/>
                <a:ea typeface="ＭＳ Ｐゴシック" charset="0"/>
                <a:cs typeface="ＭＳ Ｐゴシック" charset="0"/>
              </a:rPr>
              <a:t>.  New York: Cambridge University Press.</a:t>
            </a:r>
          </a:p>
          <a:p>
            <a:pPr marL="0" indent="0">
              <a:buFont typeface="+mj-lt"/>
              <a:buNone/>
            </a:pPr>
            <a:endParaRPr lang="en-US" baseline="0" dirty="0" smtClean="0">
              <a:latin typeface="Calibri" charset="0"/>
              <a:ea typeface="ＭＳ Ｐゴシック" charset="0"/>
              <a:cs typeface="ＭＳ Ｐゴシック" charset="0"/>
            </a:endParaRPr>
          </a:p>
          <a:p>
            <a:pPr marL="0" indent="0">
              <a:buFont typeface="+mj-lt"/>
              <a:buNone/>
            </a:pPr>
            <a:r>
              <a:rPr lang="en-US" baseline="0" dirty="0" smtClean="0">
                <a:latin typeface="Calibri" charset="0"/>
                <a:ea typeface="ＭＳ Ｐゴシック" charset="0"/>
                <a:cs typeface="ＭＳ Ｐゴシック" charset="0"/>
              </a:rPr>
              <a:t>Winner, E.  (1996).  </a:t>
            </a:r>
            <a:r>
              <a:rPr lang="en-US" i="1" baseline="0" dirty="0" smtClean="0">
                <a:latin typeface="Calibri" charset="0"/>
                <a:ea typeface="ＭＳ Ｐゴシック" charset="0"/>
                <a:cs typeface="ＭＳ Ｐゴシック" charset="0"/>
              </a:rPr>
              <a:t>Gifted children: Myths and realities</a:t>
            </a:r>
            <a:r>
              <a:rPr lang="en-US" baseline="0" dirty="0" smtClean="0">
                <a:latin typeface="Calibri" charset="0"/>
                <a:ea typeface="ＭＳ Ｐゴシック" charset="0"/>
                <a:cs typeface="ＭＳ Ｐゴシック" charset="0"/>
              </a:rPr>
              <a:t>. New York: Basic Books.</a:t>
            </a:r>
            <a:endParaRPr lang="en-US" dirty="0" smtClean="0">
              <a:latin typeface="Calibri"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67F6C10-2320-E944-BB2B-11EF4F31AB3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06134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12/13/2017</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00754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pPr/>
              <a:t>12/13/2017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53353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377889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12/13/2017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429003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273343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pPr/>
              <a:t>12/13/2017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0772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pPr/>
              <a:t>12/13/2017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3793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pPr/>
              <a:t>12/13/2017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17130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992333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12/13/2017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419272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pPr/>
              <a:t>12/13/2017</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3330165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12/13/2017</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229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uros.org/mental-measurements-yearboo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apa.org/science/programs/testing/fair-code.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rufrock.com/Scales-for-Rating-the-Behavioral-Characteristics-of-Superior-Students-Technical-and-Administration-Manual-3rd-ed-P1823.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jpe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hyperlink" Target="http://www.pearsonassessments.com/HAIWEB/Cultures/en-us/Productdetail.htm?Pid=015-8130-50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hyperlink" Target="http://www.prufrock.com/SIGS-Complete-Kit-Scales-for-Identifying-Gifted-Students-P123.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leppien@whitworth.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pps.leg.wa.gov/wac/default.aspx?cite=392-170-04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457200">
              <a:lnSpc>
                <a:spcPct val="100000"/>
              </a:lnSpc>
              <a:spcBef>
                <a:spcPts val="0"/>
              </a:spcBef>
              <a:defRPr/>
            </a:pPr>
            <a:r>
              <a:rPr lang="en-US" sz="3600" spc="0" dirty="0">
                <a:solidFill>
                  <a:srgbClr val="B7C333">
                    <a:lumMod val="75000"/>
                  </a:srgbClr>
                </a:solidFill>
                <a:ea typeface="+mn-ea"/>
                <a:cs typeface="+mn-cs"/>
              </a:rPr>
              <a:t>Access and Equity: Module </a:t>
            </a:r>
            <a:r>
              <a:rPr lang="en-US" sz="3600" spc="0" dirty="0" smtClean="0">
                <a:solidFill>
                  <a:srgbClr val="B7C333">
                    <a:lumMod val="75000"/>
                  </a:srgbClr>
                </a:solidFill>
                <a:ea typeface="+mn-ea"/>
                <a:cs typeface="+mn-cs"/>
              </a:rPr>
              <a:t>2</a:t>
            </a:r>
            <a:endParaRPr lang="en-US" dirty="0"/>
          </a:p>
        </p:txBody>
      </p:sp>
      <p:sp>
        <p:nvSpPr>
          <p:cNvPr id="6" name="Text Placeholder 5"/>
          <p:cNvSpPr>
            <a:spLocks noGrp="1"/>
          </p:cNvSpPr>
          <p:nvPr>
            <p:ph type="body" sz="half" idx="2"/>
          </p:nvPr>
        </p:nvSpPr>
        <p:spPr/>
        <p:txBody>
          <a:bodyPr/>
          <a:lstStyle/>
          <a:p>
            <a:pPr lvl="0" algn="ctr" defTabSz="457200">
              <a:lnSpc>
                <a:spcPct val="100000"/>
              </a:lnSpc>
              <a:spcBef>
                <a:spcPts val="0"/>
              </a:spcBef>
              <a:spcAft>
                <a:spcPts val="0"/>
              </a:spcAft>
              <a:buClrTx/>
              <a:buSzTx/>
              <a:defRPr/>
            </a:pPr>
            <a:r>
              <a:rPr lang="en-US" sz="3200" dirty="0">
                <a:solidFill>
                  <a:prstClr val="white"/>
                </a:solidFill>
              </a:rPr>
              <a:t>A Deep Dive into the Uses of Multiple Criteria</a:t>
            </a:r>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5D5B4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5D5B4E"/>
              </a:solidFill>
              <a:effectLst/>
              <a:uLnTx/>
              <a:uFillTx/>
              <a:latin typeface="Calibri"/>
              <a:ea typeface="+mn-ea"/>
              <a:cs typeface="+mn-cs"/>
            </a:endParaRPr>
          </a:p>
        </p:txBody>
      </p:sp>
      <p:pic>
        <p:nvPicPr>
          <p:cNvPr id="8" name="Picture 4" title="Question Mar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61828" y="1418897"/>
            <a:ext cx="4664413" cy="3296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6294035" y="5611977"/>
            <a:ext cx="235577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Revised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August 8, </a:t>
            </a:r>
            <a:r>
              <a:rPr kumimoji="0" lang="en-US" sz="1800" b="0" i="0" u="none" strike="noStrike" kern="1200" cap="none" spc="0" normalizeH="0" baseline="0" noProof="0" dirty="0">
                <a:ln>
                  <a:noFill/>
                </a:ln>
                <a:solidFill>
                  <a:srgbClr val="5D5B4E"/>
                </a:solidFill>
                <a:effectLst/>
                <a:uLnTx/>
                <a:uFillTx/>
                <a:latin typeface="Calibri"/>
                <a:ea typeface="+mn-ea"/>
                <a:cs typeface="+mn-cs"/>
              </a:rPr>
              <a:t>2016</a:t>
            </a:r>
          </a:p>
        </p:txBody>
      </p:sp>
    </p:spTree>
    <p:extLst>
      <p:ext uri="{BB962C8B-B14F-4D97-AF65-F5344CB8AC3E}">
        <p14:creationId xmlns:p14="http://schemas.microsoft.com/office/powerpoint/2010/main" val="93895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0" y="883531"/>
            <a:ext cx="7924800" cy="815975"/>
          </a:xfrm>
        </p:spPr>
        <p:txBody>
          <a:bodyPr/>
          <a:lstStyle/>
          <a:p>
            <a:r>
              <a:rPr lang="en-US" sz="2400" dirty="0">
                <a:latin typeface="Calibri" charset="0"/>
                <a:ea typeface="ＭＳ Ｐゴシック" charset="0"/>
                <a:cs typeface="ＭＳ Ｐゴシック" charset="0"/>
              </a:rPr>
              <a:t>WAC Addressing Identification Procedures</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(28A.185.030 )</a:t>
            </a:r>
          </a:p>
        </p:txBody>
      </p:sp>
      <p:sp>
        <p:nvSpPr>
          <p:cNvPr id="18434" name="Content Placeholder 2"/>
          <p:cNvSpPr>
            <a:spLocks noGrp="1"/>
          </p:cNvSpPr>
          <p:nvPr>
            <p:ph idx="1"/>
          </p:nvPr>
        </p:nvSpPr>
        <p:spPr>
          <a:xfrm>
            <a:off x="762000" y="2038158"/>
            <a:ext cx="7614356" cy="3369220"/>
          </a:xfrm>
        </p:spPr>
        <p:txBody>
          <a:bodyPr>
            <a:normAutofit/>
          </a:bodyPr>
          <a:lstStyle/>
          <a:p>
            <a:pPr marL="0" indent="0">
              <a:buNone/>
            </a:pPr>
            <a:r>
              <a:rPr lang="en-US" sz="2400" dirty="0">
                <a:latin typeface="Calibri" charset="0"/>
                <a:ea typeface="ＭＳ Ｐゴシック" charset="0"/>
                <a:cs typeface="ＭＳ Ｐゴシック" charset="0"/>
              </a:rPr>
              <a:t>Referrals based upon data from </a:t>
            </a:r>
            <a:r>
              <a:rPr lang="en-US" sz="2400" dirty="0">
                <a:solidFill>
                  <a:srgbClr val="FF0000"/>
                </a:solidFill>
                <a:latin typeface="Calibri" charset="0"/>
                <a:ea typeface="ＭＳ Ｐゴシック" charset="0"/>
                <a:cs typeface="ＭＳ Ｐゴシック" charset="0"/>
              </a:rPr>
              <a:t>teachers, other staff, parents</a:t>
            </a:r>
            <a:r>
              <a:rPr lang="en-US" sz="2400" dirty="0">
                <a:latin typeface="Calibri" charset="0"/>
                <a:ea typeface="ＭＳ Ｐゴシック" charset="0"/>
                <a:cs typeface="ＭＳ Ｐゴシック" charset="0"/>
              </a:rPr>
              <a:t>, students, and members of the community. Assessment shall be based upon a </a:t>
            </a:r>
            <a:r>
              <a:rPr lang="en-US" sz="2400" dirty="0">
                <a:solidFill>
                  <a:srgbClr val="FF0000"/>
                </a:solidFill>
                <a:latin typeface="Calibri" charset="0"/>
                <a:ea typeface="ＭＳ Ｐゴシック" charset="0"/>
                <a:cs typeface="ＭＳ Ｐゴシック" charset="0"/>
              </a:rPr>
              <a:t>review of each student's capability as shown by multiple criteria </a:t>
            </a:r>
            <a:r>
              <a:rPr lang="en-US" sz="2400" dirty="0">
                <a:latin typeface="Calibri" charset="0"/>
                <a:ea typeface="ＭＳ Ｐゴシック" charset="0"/>
                <a:cs typeface="ＭＳ Ｐゴシック" charset="0"/>
              </a:rPr>
              <a:t>intended to reveal, from a wide variety of sources and data, each student's unique needs and capabilities. Selection shall be made by a broadly-based committee of professionals, after consideration of the results of the multiple criteria assessment</a:t>
            </a:r>
            <a:r>
              <a:rPr lang="en-US" dirty="0">
                <a:latin typeface="Calibri" charset="0"/>
                <a:ea typeface="ＭＳ Ｐゴシック" charset="0"/>
                <a:cs typeface="ＭＳ Ｐゴシック" charset="0"/>
              </a:rPr>
              <a:t>. </a:t>
            </a:r>
          </a:p>
        </p:txBody>
      </p:sp>
    </p:spTree>
    <p:extLst>
      <p:ext uri="{BB962C8B-B14F-4D97-AF65-F5344CB8AC3E}">
        <p14:creationId xmlns:p14="http://schemas.microsoft.com/office/powerpoint/2010/main" val="148145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Multidisciplinary Committee</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12/13/2017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11</a:t>
            </a:fld>
            <a:endParaRPr lang="en-US" dirty="0"/>
          </a:p>
        </p:txBody>
      </p:sp>
      <p:sp>
        <p:nvSpPr>
          <p:cNvPr id="8" name="TextBox 7"/>
          <p:cNvSpPr txBox="1"/>
          <p:nvPr/>
        </p:nvSpPr>
        <p:spPr>
          <a:xfrm>
            <a:off x="822960" y="1837859"/>
            <a:ext cx="7702782" cy="3416320"/>
          </a:xfrm>
          <a:prstGeom prst="rect">
            <a:avLst/>
          </a:prstGeom>
          <a:noFill/>
        </p:spPr>
        <p:txBody>
          <a:bodyPr wrap="square" rtlCol="0">
            <a:spAutoFit/>
          </a:bodyPr>
          <a:lstStyle/>
          <a:p>
            <a:r>
              <a:rPr lang="en-US" dirty="0" smtClean="0"/>
              <a:t>This committee will consist of:</a:t>
            </a:r>
          </a:p>
          <a:p>
            <a:pPr marL="285750" indent="-285750">
              <a:buFont typeface="Arial" panose="020B0604020202020204" pitchFamily="34" charset="0"/>
              <a:buChar char="•"/>
            </a:pPr>
            <a:r>
              <a:rPr lang="en-US" dirty="0" smtClean="0"/>
              <a:t>A special teacher</a:t>
            </a:r>
          </a:p>
          <a:p>
            <a:pPr marL="285750" indent="-285750">
              <a:buFont typeface="Arial" panose="020B0604020202020204" pitchFamily="34" charset="0"/>
              <a:buChar char="•"/>
            </a:pPr>
            <a:r>
              <a:rPr lang="en-US" dirty="0" smtClean="0"/>
              <a:t>A psychologist</a:t>
            </a:r>
          </a:p>
          <a:p>
            <a:pPr marL="285750" indent="-285750">
              <a:buFont typeface="Arial" panose="020B0604020202020204" pitchFamily="34" charset="0"/>
              <a:buChar char="•"/>
            </a:pPr>
            <a:r>
              <a:rPr lang="en-US" dirty="0" smtClean="0"/>
              <a:t>A certified coordinator/administrator</a:t>
            </a:r>
          </a:p>
          <a:p>
            <a:pPr marL="285750" indent="-285750">
              <a:buFont typeface="Arial" panose="020B0604020202020204" pitchFamily="34" charset="0"/>
              <a:buChar char="•"/>
            </a:pPr>
            <a:r>
              <a:rPr lang="en-US" dirty="0" smtClean="0"/>
              <a:t>Other professionals deemed necessary by the district</a:t>
            </a:r>
          </a:p>
          <a:p>
            <a:pPr marL="285750" indent="-285750">
              <a:buFont typeface="Arial" panose="020B0604020202020204" pitchFamily="34" charset="0"/>
              <a:buChar char="•"/>
            </a:pPr>
            <a:endParaRPr lang="en-US" dirty="0"/>
          </a:p>
          <a:p>
            <a:r>
              <a:rPr lang="en-US" dirty="0" smtClean="0"/>
              <a:t>The committee will often make the following determinations:</a:t>
            </a:r>
          </a:p>
          <a:p>
            <a:pPr marL="285750" indent="-285750">
              <a:buFont typeface="Arial" panose="020B0604020202020204" pitchFamily="34" charset="0"/>
              <a:buChar char="•"/>
            </a:pPr>
            <a:r>
              <a:rPr lang="en-US" dirty="0" smtClean="0"/>
              <a:t>Parent notification – testing and selection</a:t>
            </a:r>
          </a:p>
          <a:p>
            <a:pPr marL="285750" indent="-285750">
              <a:buFont typeface="Arial" panose="020B0604020202020204" pitchFamily="34" charset="0"/>
              <a:buChar char="•"/>
            </a:pPr>
            <a:r>
              <a:rPr lang="en-US" dirty="0" smtClean="0"/>
              <a:t>Identification of students</a:t>
            </a:r>
          </a:p>
          <a:p>
            <a:pPr marL="285750" indent="-285750">
              <a:buFont typeface="Arial" panose="020B0604020202020204" pitchFamily="34" charset="0"/>
              <a:buChar char="•"/>
            </a:pPr>
            <a:r>
              <a:rPr lang="en-US" dirty="0" smtClean="0"/>
              <a:t>Inform families of the types of services</a:t>
            </a:r>
          </a:p>
          <a:p>
            <a:pPr marL="285750" indent="-285750">
              <a:buFont typeface="Arial" panose="020B0604020202020204" pitchFamily="34" charset="0"/>
              <a:buChar char="•"/>
            </a:pPr>
            <a:r>
              <a:rPr lang="en-US" dirty="0" smtClean="0"/>
              <a:t>Parent notification – results of data and review</a:t>
            </a:r>
          </a:p>
          <a:p>
            <a:pPr marL="285750" indent="-285750">
              <a:buFont typeface="Arial" panose="020B0604020202020204" pitchFamily="34" charset="0"/>
              <a:buChar char="•"/>
            </a:pPr>
            <a:r>
              <a:rPr lang="en-US" dirty="0" smtClean="0"/>
              <a:t>Determine avenue of twice-exceptional students </a:t>
            </a:r>
            <a:endParaRPr lang="en-US" dirty="0"/>
          </a:p>
        </p:txBody>
      </p:sp>
    </p:spTree>
    <p:extLst>
      <p:ext uri="{BB962C8B-B14F-4D97-AF65-F5344CB8AC3E}">
        <p14:creationId xmlns:p14="http://schemas.microsoft.com/office/powerpoint/2010/main" val="164553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atin typeface="Calibri" charset="0"/>
                <a:ea typeface="ＭＳ Ｐゴシック" charset="0"/>
                <a:cs typeface="ＭＳ Ｐゴシック" charset="0"/>
              </a:rPr>
              <a:t>Multiple – Many </a:t>
            </a:r>
          </a:p>
        </p:txBody>
      </p:sp>
      <p:sp>
        <p:nvSpPr>
          <p:cNvPr id="3" name="Content Placeholder 2"/>
          <p:cNvSpPr>
            <a:spLocks noGrp="1"/>
          </p:cNvSpPr>
          <p:nvPr>
            <p:ph idx="1"/>
          </p:nvPr>
        </p:nvSpPr>
        <p:spPr/>
        <p:txBody>
          <a:bodyPr/>
          <a:lstStyle/>
          <a:p>
            <a:pPr marL="571500" indent="-571500">
              <a:buFont typeface="Arial"/>
              <a:buChar char="•"/>
              <a:defRPr/>
            </a:pPr>
            <a:r>
              <a:rPr lang="en-US" sz="3600" dirty="0" smtClean="0">
                <a:solidFill>
                  <a:srgbClr val="C0504D"/>
                </a:solidFill>
                <a:latin typeface="Calibri" charset="0"/>
                <a:ea typeface="ＭＳ Ｐゴシック" charset="0"/>
                <a:cs typeface="ＭＳ Ｐゴシック" charset="0"/>
              </a:rPr>
              <a:t>Criteria</a:t>
            </a:r>
            <a:r>
              <a:rPr lang="en-US" sz="3600" dirty="0" smtClean="0">
                <a:latin typeface="Calibri" charset="0"/>
                <a:ea typeface="ＭＳ Ｐゴシック" charset="0"/>
                <a:cs typeface="ＭＳ Ｐゴシック" charset="0"/>
              </a:rPr>
              <a:t> – multiple instruments and data points</a:t>
            </a:r>
          </a:p>
          <a:p>
            <a:pPr marL="571500" indent="-571500">
              <a:buFont typeface="Arial"/>
              <a:buChar char="•"/>
              <a:defRPr/>
            </a:pPr>
            <a:r>
              <a:rPr lang="en-US" sz="3600" dirty="0" smtClean="0">
                <a:solidFill>
                  <a:srgbClr val="C0504D"/>
                </a:solidFill>
                <a:latin typeface="Calibri" charset="0"/>
                <a:ea typeface="ＭＳ Ｐゴシック" charset="0"/>
                <a:cs typeface="ＭＳ Ｐゴシック" charset="0"/>
              </a:rPr>
              <a:t>Input Sources </a:t>
            </a:r>
            <a:r>
              <a:rPr lang="en-US" sz="3600" dirty="0" smtClean="0">
                <a:latin typeface="Calibri" charset="0"/>
                <a:ea typeface="ＭＳ Ｐゴシック" charset="0"/>
                <a:cs typeface="ＭＳ Ｐゴシック" charset="0"/>
              </a:rPr>
              <a:t>– teachers, parents, community, and students.</a:t>
            </a:r>
          </a:p>
          <a:p>
            <a:pPr marL="571500" indent="-571500">
              <a:buFont typeface="Arial"/>
              <a:buChar char="•"/>
              <a:defRPr/>
            </a:pPr>
            <a:r>
              <a:rPr lang="en-US" sz="3600" dirty="0" smtClean="0">
                <a:solidFill>
                  <a:srgbClr val="C0504D"/>
                </a:solidFill>
                <a:latin typeface="Calibri" charset="0"/>
                <a:ea typeface="ＭＳ Ｐゴシック" charset="0"/>
                <a:cs typeface="ＭＳ Ｐゴシック" charset="0"/>
              </a:rPr>
              <a:t>Decision Team </a:t>
            </a:r>
            <a:r>
              <a:rPr lang="en-US" sz="3600" dirty="0" smtClean="0">
                <a:latin typeface="Calibri" charset="0"/>
                <a:ea typeface="ＭＳ Ｐゴシック" charset="0"/>
                <a:cs typeface="ＭＳ Ｐゴシック" charset="0"/>
              </a:rPr>
              <a:t>– multiple roles, knowledgeable in different areas</a:t>
            </a:r>
          </a:p>
          <a:p>
            <a:pPr>
              <a:defRPr/>
            </a:pPr>
            <a:endParaRPr lang="en-US" dirty="0"/>
          </a:p>
        </p:txBody>
      </p:sp>
    </p:spTree>
    <p:extLst>
      <p:ext uri="{BB962C8B-B14F-4D97-AF65-F5344CB8AC3E}">
        <p14:creationId xmlns:p14="http://schemas.microsoft.com/office/powerpoint/2010/main" val="1540886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9298" y="1061155"/>
            <a:ext cx="6266565" cy="653630"/>
          </a:xfrm>
        </p:spPr>
        <p:txBody>
          <a:bodyPr/>
          <a:lstStyle/>
          <a:p>
            <a:pPr algn="ctr"/>
            <a:r>
              <a:rPr lang="en-US" sz="3600" dirty="0">
                <a:latin typeface="Calibri" charset="0"/>
                <a:ea typeface="ＭＳ Ｐゴシック" charset="0"/>
                <a:cs typeface="ＭＳ Ｐゴシック" charset="0"/>
              </a:rPr>
              <a:t>Equal Access Begins with Referral</a:t>
            </a:r>
          </a:p>
        </p:txBody>
      </p:sp>
      <p:sp>
        <p:nvSpPr>
          <p:cNvPr id="4" name="TextBox 3"/>
          <p:cNvSpPr txBox="1"/>
          <p:nvPr/>
        </p:nvSpPr>
        <p:spPr>
          <a:xfrm>
            <a:off x="619298" y="1714785"/>
            <a:ext cx="7951124" cy="3816429"/>
          </a:xfrm>
          <a:prstGeom prst="rect">
            <a:avLst/>
          </a:prstGeom>
          <a:noFill/>
        </p:spPr>
        <p:txBody>
          <a:bodyPr wrap="square" rtlCol="0">
            <a:spAutoFit/>
          </a:bodyPr>
          <a:lstStyle/>
          <a:p>
            <a:r>
              <a:rPr lang="en-US" sz="2200" dirty="0" smtClean="0"/>
              <a:t>During the identification process referrals are solicited from a variety of sources. Referrals are based upon data from teachers, other staff, parents, students, and members of the community.</a:t>
            </a:r>
          </a:p>
          <a:p>
            <a:pPr marL="342900" indent="-342900">
              <a:buFont typeface="Arial" panose="020B0604020202020204" pitchFamily="34" charset="0"/>
              <a:buChar char="•"/>
            </a:pPr>
            <a:r>
              <a:rPr lang="en-US" sz="2200" dirty="0" smtClean="0"/>
              <a:t>The purpose of this statement is to insure all students have the opportunity to be referred.</a:t>
            </a:r>
          </a:p>
          <a:p>
            <a:pPr marL="342900" indent="-342900">
              <a:buFont typeface="Arial" panose="020B0604020202020204" pitchFamily="34" charset="0"/>
              <a:buChar char="•"/>
            </a:pPr>
            <a:r>
              <a:rPr lang="en-US" sz="2200" dirty="0" smtClean="0"/>
              <a:t>The open process provides more access for traditionally underrepresented students</a:t>
            </a:r>
          </a:p>
          <a:p>
            <a:pPr marL="342900" indent="-342900">
              <a:buFont typeface="Arial" panose="020B0604020202020204" pitchFamily="34" charset="0"/>
              <a:buChar char="•"/>
            </a:pPr>
            <a:r>
              <a:rPr lang="en-US" sz="2200" dirty="0" smtClean="0"/>
              <a:t>A variety of referrals helps to highlight individual students’ talent</a:t>
            </a:r>
          </a:p>
          <a:p>
            <a:pPr marL="342900" indent="-342900">
              <a:buFont typeface="Arial" panose="020B0604020202020204" pitchFamily="34" charset="0"/>
              <a:buChar char="•"/>
            </a:pPr>
            <a:r>
              <a:rPr lang="en-US" sz="2200" dirty="0" smtClean="0"/>
              <a:t>Professional development should be provided to educators about the referral process.</a:t>
            </a:r>
          </a:p>
          <a:p>
            <a:pPr marL="342900" indent="-342900">
              <a:buFont typeface="Arial" panose="020B0604020202020204" pitchFamily="34" charset="0"/>
              <a:buChar char="•"/>
            </a:pPr>
            <a:r>
              <a:rPr lang="en-US" sz="2200" dirty="0" smtClean="0"/>
              <a:t>Schools should have a large pool of applicants during this phase.</a:t>
            </a:r>
            <a:endParaRPr lang="en-US" sz="2200" dirty="0"/>
          </a:p>
        </p:txBody>
      </p:sp>
    </p:spTree>
    <p:extLst>
      <p:ext uri="{BB962C8B-B14F-4D97-AF65-F5344CB8AC3E}">
        <p14:creationId xmlns:p14="http://schemas.microsoft.com/office/powerpoint/2010/main" val="168006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64487" y="1076678"/>
            <a:ext cx="5247927" cy="627944"/>
          </a:xfrm>
        </p:spPr>
        <p:txBody>
          <a:bodyPr/>
          <a:lstStyle/>
          <a:p>
            <a:r>
              <a:rPr lang="en-US" sz="3600" dirty="0">
                <a:latin typeface="+mn-lt"/>
                <a:ea typeface="ＭＳ Ｐゴシック" charset="0"/>
                <a:cs typeface="ＭＳ Ｐゴシック" charset="0"/>
              </a:rPr>
              <a:t>Equal Access in Assessment</a:t>
            </a:r>
          </a:p>
        </p:txBody>
      </p:sp>
      <p:sp>
        <p:nvSpPr>
          <p:cNvPr id="21507" name="TextBox 6"/>
          <p:cNvSpPr txBox="1">
            <a:spLocks noChangeArrowheads="1"/>
          </p:cNvSpPr>
          <p:nvPr/>
        </p:nvSpPr>
        <p:spPr bwMode="auto">
          <a:xfrm>
            <a:off x="964487" y="1704622"/>
            <a:ext cx="7355424"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Assessment shall be based upon a </a:t>
            </a:r>
            <a:r>
              <a:rPr kumimoji="0" lang="en-US" sz="2200" b="0" i="0" u="sng" strike="noStrike" kern="1200" cap="none" spc="0" normalizeH="0" baseline="0" noProof="0" dirty="0" smtClean="0">
                <a:ln>
                  <a:noFill/>
                </a:ln>
                <a:solidFill>
                  <a:srgbClr val="FF0000"/>
                </a:solidFill>
                <a:effectLst/>
                <a:uLnTx/>
                <a:uFillTx/>
                <a:latin typeface="+mn-lt"/>
                <a:ea typeface="ＭＳ Ｐゴシック" charset="0"/>
              </a:rPr>
              <a:t>review of each student's capability as shown by multiple criteria</a:t>
            </a:r>
            <a:r>
              <a:rPr kumimoji="0" lang="en-US" sz="2200" b="0" i="0" u="none" strike="noStrike" kern="1200" cap="none" spc="0" normalizeH="0" baseline="0" noProof="0" dirty="0" smtClean="0">
                <a:ln>
                  <a:noFill/>
                </a:ln>
                <a:solidFill>
                  <a:srgbClr val="FF0000"/>
                </a:solidFill>
                <a:effectLst/>
                <a:uLnTx/>
                <a:uFillTx/>
                <a:latin typeface="+mn-lt"/>
                <a:ea typeface="ＭＳ Ｐゴシック" charset="0"/>
              </a:rPr>
              <a:t> intended to reveal, from a wide variety of sources and data, each student's unique needs and capabilities</a:t>
            </a: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 (28A.185.030)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srgbClr val="5D5B4E"/>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During the Assessment Phase</a:t>
            </a:r>
            <a:r>
              <a:rPr kumimoji="0" lang="en-US" sz="2200" b="0" i="0" u="none" strike="noStrike" kern="1200" cap="none" spc="0" normalizeH="0" baseline="0" noProof="0" dirty="0">
                <a:ln>
                  <a:noFill/>
                </a:ln>
                <a:solidFill>
                  <a:srgbClr val="5D5B4E"/>
                </a:solidFill>
                <a:effectLst/>
                <a:uLnTx/>
                <a:uFillTx/>
                <a:latin typeface="+mn-lt"/>
                <a:ea typeface="ＭＳ Ｐゴシック" charset="0"/>
              </a:rPr>
              <a:t>, specific</a:t>
            </a: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 measurement tools and non-standardized sources of data </a:t>
            </a:r>
            <a:r>
              <a:rPr kumimoji="0" lang="en-US" sz="2200" b="0" i="0" u="none" strike="noStrike" kern="1200" cap="none" spc="0" normalizeH="0" baseline="0" noProof="0" dirty="0">
                <a:ln>
                  <a:noFill/>
                </a:ln>
                <a:solidFill>
                  <a:srgbClr val="5D5B4E"/>
                </a:solidFill>
                <a:effectLst/>
                <a:uLnTx/>
                <a:uFillTx/>
                <a:latin typeface="+mn-lt"/>
                <a:ea typeface="ＭＳ Ｐゴシック" charset="0"/>
              </a:rPr>
              <a:t>are</a:t>
            </a: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 used to identify student strengths. Using a variety of data, the profiles of student strengths are revealed to indicate the types of services required. </a:t>
            </a:r>
            <a:endParaRPr kumimoji="0" lang="en-US" sz="2200" b="0" i="0" u="none" strike="noStrike" kern="1200" cap="none" spc="0" normalizeH="0" baseline="0" noProof="0" dirty="0" smtClean="0">
              <a:ln>
                <a:noFill/>
              </a:ln>
              <a:solidFill>
                <a:srgbClr val="FF0000"/>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Arial" charset="0"/>
              <a:ea typeface="ＭＳ Ｐゴシック" charset="0"/>
            </a:endParaRPr>
          </a:p>
        </p:txBody>
      </p:sp>
    </p:spTree>
    <p:extLst>
      <p:ext uri="{BB962C8B-B14F-4D97-AF65-F5344CB8AC3E}">
        <p14:creationId xmlns:p14="http://schemas.microsoft.com/office/powerpoint/2010/main" val="2455649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95161" y="612599"/>
            <a:ext cx="6508750" cy="1143000"/>
          </a:xfrm>
        </p:spPr>
        <p:txBody>
          <a:bodyPr/>
          <a:lstStyle/>
          <a:p>
            <a:r>
              <a:rPr lang="en-US" dirty="0">
                <a:latin typeface="Calibri" charset="0"/>
                <a:ea typeface="ＭＳ Ｐゴシック" charset="0"/>
                <a:cs typeface="ＭＳ Ｐゴシック" charset="0"/>
              </a:rPr>
              <a:t>Standardized Instruments</a:t>
            </a:r>
          </a:p>
        </p:txBody>
      </p:sp>
      <p:sp>
        <p:nvSpPr>
          <p:cNvPr id="23555" name="Content Placeholder 2"/>
          <p:cNvSpPr>
            <a:spLocks noGrp="1"/>
          </p:cNvSpPr>
          <p:nvPr>
            <p:ph idx="1"/>
          </p:nvPr>
        </p:nvSpPr>
        <p:spPr>
          <a:xfrm>
            <a:off x="4616244" y="1868488"/>
            <a:ext cx="4419600" cy="3243839"/>
          </a:xfrm>
        </p:spPr>
        <p:txBody>
          <a:bodyPr/>
          <a:lstStyle/>
          <a:p>
            <a:r>
              <a:rPr lang="en-US" sz="3600" dirty="0">
                <a:latin typeface="Calibri" charset="0"/>
                <a:ea typeface="ＭＳ Ｐゴシック" charset="0"/>
                <a:cs typeface="ＭＳ Ｐゴシック" charset="0"/>
              </a:rPr>
              <a:t>Achievement Tests</a:t>
            </a:r>
          </a:p>
          <a:p>
            <a:r>
              <a:rPr lang="en-US" sz="3600" dirty="0">
                <a:latin typeface="Calibri" charset="0"/>
                <a:ea typeface="ＭＳ Ｐゴシック" charset="0"/>
                <a:cs typeface="ＭＳ Ｐゴシック" charset="0"/>
              </a:rPr>
              <a:t>Aptitude Tests</a:t>
            </a:r>
          </a:p>
          <a:p>
            <a:r>
              <a:rPr lang="en-US" sz="3600" dirty="0">
                <a:latin typeface="Calibri" charset="0"/>
                <a:ea typeface="ＭＳ Ｐゴシック" charset="0"/>
                <a:cs typeface="ＭＳ Ｐゴシック" charset="0"/>
              </a:rPr>
              <a:t>Intelligence Tests</a:t>
            </a:r>
          </a:p>
          <a:p>
            <a:r>
              <a:rPr lang="en-US" sz="3600" dirty="0">
                <a:latin typeface="Calibri" charset="0"/>
                <a:ea typeface="ＭＳ Ｐゴシック" charset="0"/>
                <a:cs typeface="ＭＳ Ｐゴシック" charset="0"/>
              </a:rPr>
              <a:t>Teacher Rating </a:t>
            </a:r>
            <a:r>
              <a:rPr lang="en-US" sz="3600" dirty="0" smtClean="0">
                <a:latin typeface="Calibri" charset="0"/>
                <a:ea typeface="ＭＳ Ｐゴシック" charset="0"/>
                <a:cs typeface="ＭＳ Ｐゴシック" charset="0"/>
              </a:rPr>
              <a:t>Scales</a:t>
            </a:r>
          </a:p>
          <a:p>
            <a:r>
              <a:rPr lang="en-US" sz="3600" dirty="0" smtClean="0">
                <a:latin typeface="Calibri" charset="0"/>
                <a:ea typeface="ＭＳ Ｐゴシック" charset="0"/>
                <a:cs typeface="ＭＳ Ｐゴシック" charset="0"/>
              </a:rPr>
              <a:t>Creativity Tests</a:t>
            </a:r>
            <a:endParaRPr lang="en-US" sz="3600" dirty="0">
              <a:latin typeface="Calibri" charset="0"/>
              <a:ea typeface="ＭＳ Ｐゴシック" charset="0"/>
              <a:cs typeface="ＭＳ Ｐゴシック" charset="0"/>
            </a:endParaRPr>
          </a:p>
        </p:txBody>
      </p:sp>
      <p:pic>
        <p:nvPicPr>
          <p:cNvPr id="3" name="Picture 2" title="Standardized Test and Penc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4" y="1868488"/>
            <a:ext cx="4087488" cy="3065616"/>
          </a:xfrm>
          <a:prstGeom prst="rect">
            <a:avLst/>
          </a:prstGeom>
        </p:spPr>
      </p:pic>
    </p:spTree>
    <p:extLst>
      <p:ext uri="{BB962C8B-B14F-4D97-AF65-F5344CB8AC3E}">
        <p14:creationId xmlns:p14="http://schemas.microsoft.com/office/powerpoint/2010/main" val="146113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Assessment Categories</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12/13/2017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16</a:t>
            </a:fld>
            <a:endParaRPr lang="en-US" dirty="0"/>
          </a:p>
        </p:txBody>
      </p:sp>
      <p:sp>
        <p:nvSpPr>
          <p:cNvPr id="7" name="Content Placeholder 2"/>
          <p:cNvSpPr>
            <a:spLocks noGrp="1"/>
          </p:cNvSpPr>
          <p:nvPr>
            <p:ph idx="1"/>
          </p:nvPr>
        </p:nvSpPr>
        <p:spPr>
          <a:xfrm>
            <a:off x="822960" y="2010340"/>
            <a:ext cx="7666284" cy="3243839"/>
          </a:xfrm>
        </p:spPr>
        <p:txBody>
          <a:bodyPr>
            <a:normAutofit/>
          </a:bodyPr>
          <a:lstStyle/>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Achievement </a:t>
            </a:r>
            <a:r>
              <a:rPr lang="en-US" sz="2800" b="1" dirty="0" smtClean="0">
                <a:latin typeface="Calibri" charset="0"/>
                <a:ea typeface="ＭＳ Ｐゴシック" charset="0"/>
                <a:cs typeface="ＭＳ Ｐゴシック" charset="0"/>
              </a:rPr>
              <a:t>Tests </a:t>
            </a:r>
            <a:r>
              <a:rPr lang="en-US" sz="2800" dirty="0" smtClean="0">
                <a:latin typeface="Calibri" charset="0"/>
                <a:ea typeface="ＭＳ Ｐゴシック" charset="0"/>
                <a:cs typeface="ＭＳ Ｐゴシック" charset="0"/>
              </a:rPr>
              <a:t>– measure knowledge or proficiency</a:t>
            </a:r>
            <a:endParaRPr lang="en-US" sz="2800" dirty="0">
              <a:latin typeface="Calibri" charset="0"/>
              <a:ea typeface="ＭＳ Ｐゴシック" charset="0"/>
              <a:cs typeface="ＭＳ Ｐゴシック" charset="0"/>
            </a:endParaRPr>
          </a:p>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Aptitude </a:t>
            </a:r>
            <a:r>
              <a:rPr lang="en-US" sz="2800" b="1" dirty="0" smtClean="0">
                <a:latin typeface="Calibri" charset="0"/>
                <a:ea typeface="ＭＳ Ｐゴシック" charset="0"/>
                <a:cs typeface="ＭＳ Ｐゴシック" charset="0"/>
              </a:rPr>
              <a:t>Tests</a:t>
            </a:r>
            <a:r>
              <a:rPr lang="en-US" sz="2800" dirty="0" smtClean="0">
                <a:latin typeface="Calibri" charset="0"/>
                <a:ea typeface="ＭＳ Ｐゴシック" charset="0"/>
                <a:cs typeface="ＭＳ Ｐゴシック" charset="0"/>
              </a:rPr>
              <a:t> – predict future performance</a:t>
            </a:r>
            <a:endParaRPr lang="en-US" sz="2800" dirty="0">
              <a:latin typeface="Calibri" charset="0"/>
              <a:ea typeface="ＭＳ Ｐゴシック" charset="0"/>
              <a:cs typeface="ＭＳ Ｐゴシック" charset="0"/>
            </a:endParaRPr>
          </a:p>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Intelligence </a:t>
            </a:r>
            <a:r>
              <a:rPr lang="en-US" sz="2800" b="1" dirty="0" smtClean="0">
                <a:latin typeface="Calibri" charset="0"/>
                <a:ea typeface="ＭＳ Ｐゴシック" charset="0"/>
                <a:cs typeface="ＭＳ Ｐゴシック" charset="0"/>
              </a:rPr>
              <a:t>Tests </a:t>
            </a:r>
            <a:r>
              <a:rPr lang="en-US" sz="2800" dirty="0" smtClean="0">
                <a:latin typeface="Calibri" charset="0"/>
                <a:ea typeface="ＭＳ Ｐゴシック" charset="0"/>
                <a:cs typeface="ＭＳ Ｐゴシック" charset="0"/>
              </a:rPr>
              <a:t>– measure intelligence trait</a:t>
            </a:r>
            <a:endParaRPr lang="en-US" sz="2800" dirty="0">
              <a:latin typeface="Calibri" charset="0"/>
              <a:ea typeface="ＭＳ Ｐゴシック" charset="0"/>
              <a:cs typeface="ＭＳ Ｐゴシック" charset="0"/>
            </a:endParaRPr>
          </a:p>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Teacher Rating </a:t>
            </a:r>
            <a:r>
              <a:rPr lang="en-US" sz="2800" b="1" dirty="0" smtClean="0">
                <a:latin typeface="Calibri" charset="0"/>
                <a:ea typeface="ＭＳ Ｐゴシック" charset="0"/>
                <a:cs typeface="ＭＳ Ｐゴシック" charset="0"/>
              </a:rPr>
              <a:t>Scales </a:t>
            </a:r>
            <a:r>
              <a:rPr lang="en-US" sz="2800" dirty="0" smtClean="0">
                <a:latin typeface="Calibri" charset="0"/>
                <a:ea typeface="ＭＳ Ｐゴシック" charset="0"/>
                <a:cs typeface="ＭＳ Ｐゴシック" charset="0"/>
              </a:rPr>
              <a:t>– teacher provides judgment</a:t>
            </a:r>
          </a:p>
          <a:p>
            <a:pPr marL="274320" indent="-274320">
              <a:buClrTx/>
              <a:buFont typeface="Arial" panose="020B0604020202020204" pitchFamily="34" charset="0"/>
              <a:buChar char="•"/>
            </a:pPr>
            <a:r>
              <a:rPr lang="en-US" sz="2800" b="1" dirty="0" smtClean="0">
                <a:latin typeface="Calibri" charset="0"/>
                <a:ea typeface="ＭＳ Ｐゴシック" charset="0"/>
                <a:cs typeface="ＭＳ Ｐゴシック" charset="0"/>
              </a:rPr>
              <a:t>Creativity Tests </a:t>
            </a:r>
            <a:r>
              <a:rPr lang="en-US" sz="2800" dirty="0" smtClean="0">
                <a:latin typeface="Calibri" charset="0"/>
                <a:ea typeface="ＭＳ Ｐゴシック" charset="0"/>
                <a:cs typeface="ＭＳ Ｐゴシック" charset="0"/>
              </a:rPr>
              <a:t>– measure creative abilities</a:t>
            </a: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6872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7804" y="907496"/>
            <a:ext cx="7543800" cy="847416"/>
          </a:xfrm>
        </p:spPr>
        <p:txBody>
          <a:bodyPr/>
          <a:lstStyle/>
          <a:p>
            <a:r>
              <a:rPr lang="en-US" dirty="0">
                <a:latin typeface="Helvetica" charset="0"/>
                <a:ea typeface="ヒラギノ角ゴ Pro W3" charset="0"/>
                <a:cs typeface="ヒラギノ角ゴ Pro W3" charset="0"/>
              </a:rPr>
              <a:t>Other Sources of Information</a:t>
            </a:r>
          </a:p>
        </p:txBody>
      </p:sp>
      <p:sp>
        <p:nvSpPr>
          <p:cNvPr id="21507" name="Rectangle 3"/>
          <p:cNvSpPr>
            <a:spLocks noGrp="1" noChangeArrowheads="1"/>
          </p:cNvSpPr>
          <p:nvPr>
            <p:ph type="body" idx="1"/>
          </p:nvPr>
        </p:nvSpPr>
        <p:spPr>
          <a:xfrm>
            <a:off x="3273414" y="1850521"/>
            <a:ext cx="5731754" cy="4039565"/>
          </a:xfrm>
        </p:spPr>
        <p:txBody>
          <a:bodyPr>
            <a:noAutofit/>
          </a:bodyPr>
          <a:lstStyle/>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Anecdotal Records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Behavior Checklists</a:t>
            </a:r>
          </a:p>
          <a:p>
            <a:pPr marL="274320" indent="-339725">
              <a:lnSpc>
                <a:spcPct val="80000"/>
              </a:lnSpc>
              <a:buFont typeface="Times" charset="0"/>
              <a:buChar char="•"/>
            </a:pPr>
            <a:r>
              <a:rPr lang="en-US" sz="2100" dirty="0">
                <a:latin typeface="Helvetica" charset="0"/>
                <a:ea typeface="ヒラギノ角ゴ Pro W3" charset="0"/>
                <a:cs typeface="ヒラギノ角ゴ Pro W3" charset="0"/>
              </a:rPr>
              <a:t>Case Study </a:t>
            </a:r>
            <a:r>
              <a:rPr lang="en-US" sz="2100" dirty="0" smtClean="0">
                <a:latin typeface="Helvetica" charset="0"/>
                <a:ea typeface="ヒラギノ角ゴ Pro W3" charset="0"/>
                <a:cs typeface="ヒラギノ角ゴ Pro W3" charset="0"/>
              </a:rPr>
              <a:t>Approach</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Curriculum-Based Assessments </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Grades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Interviews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Leadership</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Performance-Based Activities or Assessment</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Products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Referral Forms</a:t>
            </a:r>
          </a:p>
        </p:txBody>
      </p:sp>
      <p:pic>
        <p:nvPicPr>
          <p:cNvPr id="2" name="Picture 1" title="Student using tablet"/>
          <p:cNvPicPr>
            <a:picLocks noChangeAspect="1"/>
          </p:cNvPicPr>
          <p:nvPr/>
        </p:nvPicPr>
        <p:blipFill rotWithShape="1">
          <a:blip r:embed="rId3" cstate="print">
            <a:extLst>
              <a:ext uri="{28A0092B-C50C-407E-A947-70E740481C1C}">
                <a14:useLocalDpi xmlns:a14="http://schemas.microsoft.com/office/drawing/2010/main" val="0"/>
              </a:ext>
            </a:extLst>
          </a:blip>
          <a:srcRect l="17400" t="24312" r="20304" b="18185"/>
          <a:stretch/>
        </p:blipFill>
        <p:spPr>
          <a:xfrm>
            <a:off x="672661" y="2037391"/>
            <a:ext cx="2354317" cy="3259824"/>
          </a:xfrm>
          <a:prstGeom prst="rect">
            <a:avLst/>
          </a:prstGeom>
        </p:spPr>
      </p:pic>
    </p:spTree>
    <p:extLst>
      <p:ext uri="{BB962C8B-B14F-4D97-AF65-F5344CB8AC3E}">
        <p14:creationId xmlns:p14="http://schemas.microsoft.com/office/powerpoint/2010/main" val="1868849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27" y="318728"/>
            <a:ext cx="4652151" cy="1450757"/>
          </a:xfrm>
        </p:spPr>
        <p:txBody>
          <a:bodyPr/>
          <a:lstStyle/>
          <a:p>
            <a:pPr algn="ctr"/>
            <a:r>
              <a:rPr lang="en-US" b="1" dirty="0" smtClean="0"/>
              <a:t>Stop and Pause: Read</a:t>
            </a:r>
            <a:endParaRPr lang="en-US" b="1" dirty="0"/>
          </a:p>
        </p:txBody>
      </p:sp>
      <p:sp>
        <p:nvSpPr>
          <p:cNvPr id="3" name="Content Placeholder 2"/>
          <p:cNvSpPr>
            <a:spLocks noGrp="1"/>
          </p:cNvSpPr>
          <p:nvPr>
            <p:ph idx="1"/>
          </p:nvPr>
        </p:nvSpPr>
        <p:spPr/>
        <p:txBody>
          <a:bodyPr>
            <a:normAutofit/>
          </a:bodyPr>
          <a:lstStyle/>
          <a:p>
            <a:r>
              <a:rPr lang="en-US" sz="2000" dirty="0" smtClean="0"/>
              <a:t>Select and read the articles posted on our website that address issues and concerns about the identification of highly capable students.  Many of the articles address assessment concerns that surface as schools develop their procedures and criteria for the selection of students. </a:t>
            </a:r>
          </a:p>
          <a:p>
            <a:endParaRPr lang="en-US" sz="2000" dirty="0"/>
          </a:p>
          <a:p>
            <a:r>
              <a:rPr lang="en-US" sz="2000" dirty="0"/>
              <a:t>You might consider assigning these articles to various group members on your team to highlight the phrases or new insights that made them stop and pause in their thinking.  </a:t>
            </a:r>
            <a:r>
              <a:rPr lang="en-US" sz="2000" dirty="0" smtClean="0"/>
              <a:t>This often helps </a:t>
            </a:r>
            <a:r>
              <a:rPr lang="en-US" sz="2000" dirty="0"/>
              <a:t>us </a:t>
            </a:r>
            <a:r>
              <a:rPr lang="en-US" sz="2000" dirty="0" smtClean="0"/>
              <a:t>identify </a:t>
            </a:r>
            <a:r>
              <a:rPr lang="en-US" sz="2000" dirty="0"/>
              <a:t>ideas that are worth considering or </a:t>
            </a:r>
            <a:r>
              <a:rPr lang="en-US" sz="2000" dirty="0" smtClean="0"/>
              <a:t>think </a:t>
            </a:r>
            <a:r>
              <a:rPr lang="en-US" sz="2000" dirty="0"/>
              <a:t>about </a:t>
            </a:r>
            <a:r>
              <a:rPr lang="en-US" sz="2000" dirty="0" smtClean="0"/>
              <a:t>when reviewing our current identification procedures and practices. </a:t>
            </a:r>
            <a:endParaRPr lang="en-US" sz="20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5534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Reflection – Multiple Sources of Data</a:t>
            </a:r>
            <a:endParaRPr lang="en-US" dirty="0"/>
          </a:p>
        </p:txBody>
      </p:sp>
      <p:sp>
        <p:nvSpPr>
          <p:cNvPr id="3" name="Content Placeholder 2"/>
          <p:cNvSpPr>
            <a:spLocks noGrp="1"/>
          </p:cNvSpPr>
          <p:nvPr>
            <p:ph idx="1"/>
          </p:nvPr>
        </p:nvSpPr>
        <p:spPr/>
        <p:txBody>
          <a:bodyPr>
            <a:normAutofit/>
          </a:bodyPr>
          <a:lstStyle/>
          <a:p>
            <a:r>
              <a:rPr lang="en-US" sz="2600" dirty="0" smtClean="0"/>
              <a:t>Reflect upon the sources of data you use in your district to identify the strengths of your students.  </a:t>
            </a:r>
          </a:p>
          <a:p>
            <a:pPr marL="514350" indent="-514350">
              <a:buFont typeface="+mj-lt"/>
              <a:buAutoNum type="arabicPeriod"/>
            </a:pPr>
            <a:r>
              <a:rPr lang="en-US" sz="2600" dirty="0" smtClean="0"/>
              <a:t>What data do your sources reveal about your students? </a:t>
            </a:r>
          </a:p>
          <a:p>
            <a:pPr marL="514350" indent="-514350">
              <a:buFont typeface="+mj-lt"/>
              <a:buAutoNum type="arabicPeriod"/>
            </a:pPr>
            <a:r>
              <a:rPr lang="en-US" sz="2600" dirty="0" smtClean="0"/>
              <a:t>Do the sources provide different perspectives on them? </a:t>
            </a:r>
          </a:p>
          <a:p>
            <a:pPr marL="514350" indent="-514350">
              <a:buFont typeface="+mj-lt"/>
              <a:buAutoNum type="arabicPeriod"/>
            </a:pPr>
            <a:r>
              <a:rPr lang="en-US" sz="2600" dirty="0" smtClean="0"/>
              <a:t>How do these sources inform your thinking about instructional and learning needs?</a:t>
            </a:r>
            <a:endParaRPr lang="en-US" sz="26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472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 and Learning Outcomes</a:t>
            </a:r>
            <a:endParaRPr lang="en-US" dirty="0"/>
          </a:p>
        </p:txBody>
      </p:sp>
      <p:sp>
        <p:nvSpPr>
          <p:cNvPr id="3" name="Content Placeholder 2"/>
          <p:cNvSpPr>
            <a:spLocks noGrp="1"/>
          </p:cNvSpPr>
          <p:nvPr>
            <p:ph idx="1"/>
          </p:nvPr>
        </p:nvSpPr>
        <p:spPr/>
        <p:txBody>
          <a:bodyPr/>
          <a:lstStyle/>
          <a:p>
            <a:r>
              <a:rPr lang="en-US" sz="1600" b="1" dirty="0" smtClean="0"/>
              <a:t>Overview:</a:t>
            </a:r>
          </a:p>
          <a:p>
            <a:r>
              <a:rPr lang="en-US" sz="1600" dirty="0" smtClean="0"/>
              <a:t>This </a:t>
            </a:r>
            <a:r>
              <a:rPr lang="en-US" sz="1600" dirty="0"/>
              <a:t>module introduces participants to the importance of using multiple criteria for identifying students’ strengths and learning needs to design services that match their identification.  Participants explore various instruments, tools, and procedures that optimize the match between identification and services.  Most importantly, this module emphasizes the need to collect, document, and use data to guide decision making for access and equity to highly capable services</a:t>
            </a:r>
            <a:r>
              <a:rPr lang="en-US" sz="1600" dirty="0" smtClean="0"/>
              <a:t>.</a:t>
            </a:r>
          </a:p>
          <a:p>
            <a:r>
              <a:rPr lang="en-US" sz="1600" b="1" dirty="0" smtClean="0"/>
              <a:t>Outcomes:</a:t>
            </a:r>
          </a:p>
          <a:p>
            <a:r>
              <a:rPr lang="en-US" sz="1600" dirty="0"/>
              <a:t>Upon completion of this module, participants will be able to </a:t>
            </a:r>
            <a:r>
              <a:rPr lang="en-US" sz="1600" dirty="0">
                <a:solidFill>
                  <a:schemeClr val="tx1"/>
                </a:solidFill>
              </a:rPr>
              <a:t>use multiple criteria during the identification process, which leads to appropriately designed highly capable services that address students’ learning needs. </a:t>
            </a:r>
          </a:p>
          <a:p>
            <a:endParaRPr lang="en-US" sz="1600" dirty="0"/>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12/13/2017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2</a:t>
            </a:fld>
            <a:endParaRPr lang="en-US" dirty="0"/>
          </a:p>
        </p:txBody>
      </p:sp>
    </p:spTree>
    <p:extLst>
      <p:ext uri="{BB962C8B-B14F-4D97-AF65-F5344CB8AC3E}">
        <p14:creationId xmlns:p14="http://schemas.microsoft.com/office/powerpoint/2010/main" val="308321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tandardized test and penc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75" y="133345"/>
            <a:ext cx="7949873" cy="5273497"/>
          </a:xfrm>
          <a:prstGeom prst="rect">
            <a:avLst/>
          </a:prstGeom>
        </p:spPr>
      </p:pic>
      <p:sp>
        <p:nvSpPr>
          <p:cNvPr id="4" name="Rectangle 3"/>
          <p:cNvSpPr/>
          <p:nvPr/>
        </p:nvSpPr>
        <p:spPr>
          <a:xfrm>
            <a:off x="894840" y="4316633"/>
            <a:ext cx="7476982" cy="923330"/>
          </a:xfrm>
          <a:prstGeom prst="rect">
            <a:avLst/>
          </a:prstGeom>
          <a:noFill/>
        </p:spPr>
        <p:txBody>
          <a:bodyPr wrap="none" lIns="91440" tIns="45720" rIns="91440" bIns="45720">
            <a:spAutoFit/>
          </a:bodyPr>
          <a:lstStyle/>
          <a:p>
            <a:pPr algn="ctr"/>
            <a:r>
              <a:rPr lang="en-US" sz="5400" b="1" cap="none" spc="0" dirty="0" smtClean="0">
                <a:ln w="19050">
                  <a:solidFill>
                    <a:schemeClr val="tx2">
                      <a:lumMod val="50000"/>
                    </a:schemeClr>
                  </a:solidFill>
                  <a:prstDash val="solid"/>
                </a:ln>
                <a:solidFill>
                  <a:schemeClr val="accent5"/>
                </a:solidFill>
                <a:effectLst>
                  <a:outerShdw blurRad="12700" dist="38100" dir="2700000" algn="tl" rotWithShape="0">
                    <a:schemeClr val="tx1"/>
                  </a:outerShdw>
                </a:effectLst>
              </a:rPr>
              <a:t>What to Look for in a Test</a:t>
            </a:r>
            <a:endParaRPr lang="en-US" sz="5400" b="1" cap="none" spc="0" dirty="0">
              <a:ln w="19050">
                <a:solidFill>
                  <a:schemeClr val="tx2">
                    <a:lumMod val="50000"/>
                  </a:schemeClr>
                </a:solidFill>
                <a:prstDash val="solid"/>
              </a:ln>
              <a:solidFill>
                <a:schemeClr val="accent5"/>
              </a:solidFill>
              <a:effectLst>
                <a:outerShdw blurRad="12700" dist="38100" dir="2700000" algn="tl" rotWithShape="0">
                  <a:schemeClr val="tx1"/>
                </a:outerShdw>
              </a:effectLst>
            </a:endParaRPr>
          </a:p>
        </p:txBody>
      </p:sp>
      <p:sp>
        <p:nvSpPr>
          <p:cNvPr id="3" name="Title 2" hidden="1"/>
          <p:cNvSpPr>
            <a:spLocks noGrp="1"/>
          </p:cNvSpPr>
          <p:nvPr>
            <p:ph type="title"/>
          </p:nvPr>
        </p:nvSpPr>
        <p:spPr/>
        <p:txBody>
          <a:bodyPr/>
          <a:lstStyle/>
          <a:p>
            <a:r>
              <a:rPr lang="en-US" b="1" spc="0" dirty="0">
                <a:ln w="19050">
                  <a:solidFill>
                    <a:schemeClr val="tx2">
                      <a:lumMod val="50000"/>
                    </a:schemeClr>
                  </a:solidFill>
                  <a:prstDash val="solid"/>
                </a:ln>
                <a:solidFill>
                  <a:schemeClr val="accent5"/>
                </a:solidFill>
                <a:effectLst>
                  <a:outerShdw blurRad="12700" dist="38100" dir="2700000" algn="tl" rotWithShape="0">
                    <a:schemeClr val="tx1"/>
                  </a:outerShdw>
                </a:effectLst>
              </a:rPr>
              <a:t>What to Look for in a Test</a:t>
            </a:r>
            <a:br>
              <a:rPr lang="en-US" b="1" spc="0" dirty="0">
                <a:ln w="19050">
                  <a:solidFill>
                    <a:schemeClr val="tx2">
                      <a:lumMod val="50000"/>
                    </a:schemeClr>
                  </a:solidFill>
                  <a:prstDash val="solid"/>
                </a:ln>
                <a:solidFill>
                  <a:schemeClr val="accent5"/>
                </a:solidFill>
                <a:effectLst>
                  <a:outerShdw blurRad="12700" dist="38100" dir="2700000" algn="tl" rotWithShape="0">
                    <a:schemeClr val="tx1"/>
                  </a:outerShdw>
                </a:effectLst>
              </a:rPr>
            </a:br>
            <a:endParaRPr lang="en-US" dirty="0"/>
          </a:p>
        </p:txBody>
      </p:sp>
    </p:spTree>
    <p:extLst>
      <p:ext uri="{BB962C8B-B14F-4D97-AF65-F5344CB8AC3E}">
        <p14:creationId xmlns:p14="http://schemas.microsoft.com/office/powerpoint/2010/main" val="1109273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04800" y="381000"/>
            <a:ext cx="8229600" cy="1037897"/>
          </a:xfrm>
        </p:spPr>
        <p:txBody>
          <a:bodyPr>
            <a:normAutofit/>
          </a:bodyPr>
          <a:lstStyle/>
          <a:p>
            <a:r>
              <a:rPr lang="en-US" sz="4000" dirty="0">
                <a:solidFill>
                  <a:srgbClr val="FF0000"/>
                </a:solidFill>
                <a:latin typeface="Calibri" charset="0"/>
                <a:ea typeface="ＭＳ Ｐゴシック" charset="0"/>
                <a:cs typeface="ＭＳ Ｐゴシック" charset="0"/>
              </a:rPr>
              <a:t>Testing and Measurements </a:t>
            </a:r>
            <a:r>
              <a:rPr lang="en-US" sz="4000" dirty="0" smtClean="0">
                <a:solidFill>
                  <a:srgbClr val="FF0000"/>
                </a:solidFill>
                <a:latin typeface="Calibri" charset="0"/>
                <a:ea typeface="ＭＳ Ｐゴシック" charset="0"/>
                <a:cs typeface="ＭＳ Ｐゴシック" charset="0"/>
              </a:rPr>
              <a:t>Properties</a:t>
            </a:r>
            <a:r>
              <a:rPr lang="en-US" sz="3600" dirty="0" smtClean="0">
                <a:solidFill>
                  <a:srgbClr val="FF0000"/>
                </a:solidFill>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3" name="TextBox 2"/>
          <p:cNvSpPr txBox="1"/>
          <p:nvPr/>
        </p:nvSpPr>
        <p:spPr>
          <a:xfrm>
            <a:off x="546100" y="1813034"/>
            <a:ext cx="8282590" cy="3600986"/>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Validity</a:t>
            </a:r>
          </a:p>
          <a:p>
            <a:pPr marL="742950" lvl="1" indent="-285750">
              <a:buFont typeface="Arial" panose="020B0604020202020204" pitchFamily="34" charset="0"/>
              <a:buChar char="•"/>
            </a:pPr>
            <a:r>
              <a:rPr lang="en-US" sz="3200" dirty="0" smtClean="0"/>
              <a:t>“Does this test measure what it says?”</a:t>
            </a:r>
          </a:p>
          <a:p>
            <a:pPr marL="285750" indent="-285750">
              <a:buFont typeface="Arial" panose="020B0604020202020204" pitchFamily="34" charset="0"/>
              <a:buChar char="•"/>
            </a:pPr>
            <a:r>
              <a:rPr lang="en-US" sz="3200" dirty="0" smtClean="0"/>
              <a:t>Reliability</a:t>
            </a:r>
          </a:p>
          <a:p>
            <a:pPr marL="742950" lvl="1" indent="-285750">
              <a:buFont typeface="Arial" panose="020B0604020202020204" pitchFamily="34" charset="0"/>
              <a:buChar char="•"/>
            </a:pPr>
            <a:r>
              <a:rPr lang="en-US" sz="3200" dirty="0" smtClean="0"/>
              <a:t>Consistent results</a:t>
            </a:r>
          </a:p>
          <a:p>
            <a:pPr marL="285750" indent="-285750">
              <a:buFont typeface="Arial" panose="020B0604020202020204" pitchFamily="34" charset="0"/>
              <a:buChar char="•"/>
            </a:pPr>
            <a:r>
              <a:rPr lang="en-US" sz="3200" dirty="0" smtClean="0"/>
              <a:t>Standard Error of Measurement (SEM)</a:t>
            </a:r>
          </a:p>
          <a:p>
            <a:pPr marL="742950" lvl="1" indent="-285750">
              <a:buFont typeface="Arial" panose="020B0604020202020204" pitchFamily="34" charset="0"/>
              <a:buChar char="•"/>
            </a:pPr>
            <a:r>
              <a:rPr lang="en-US" sz="3200" dirty="0" smtClean="0"/>
              <a:t>Variation in test scores for the same student</a:t>
            </a:r>
          </a:p>
          <a:p>
            <a:pPr marL="742950" lvl="1" indent="-285750">
              <a:buFont typeface="Arial" panose="020B0604020202020204" pitchFamily="34" charset="0"/>
              <a:buChar char="•"/>
            </a:pPr>
            <a:r>
              <a:rPr lang="en-US" dirty="0"/>
              <a:t>If a student’s score is within the SEM of the cut score, you </a:t>
            </a:r>
            <a:r>
              <a:rPr lang="en-US" b="1" u="sng" dirty="0"/>
              <a:t>cannot</a:t>
            </a:r>
            <a:r>
              <a:rPr lang="en-US" dirty="0"/>
              <a:t> definitively say whether that student is actually above or below that cut score</a:t>
            </a:r>
            <a:r>
              <a:rPr lang="en-US" dirty="0" smtClean="0"/>
              <a:t>.</a:t>
            </a:r>
            <a:endParaRPr lang="en-US" sz="3200" dirty="0"/>
          </a:p>
        </p:txBody>
      </p:sp>
    </p:spTree>
    <p:extLst>
      <p:ext uri="{BB962C8B-B14F-4D97-AF65-F5344CB8AC3E}">
        <p14:creationId xmlns:p14="http://schemas.microsoft.com/office/powerpoint/2010/main" val="914912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66800" y="1066800"/>
            <a:ext cx="6508750" cy="457200"/>
          </a:xfrm>
        </p:spPr>
        <p:txBody>
          <a:bodyPr>
            <a:normAutofit fontScale="90000"/>
          </a:bodyPr>
          <a:lstStyle/>
          <a:p>
            <a:r>
              <a:rPr lang="en-US" sz="2800" dirty="0">
                <a:latin typeface="Calibri" charset="0"/>
                <a:ea typeface="ＭＳ Ｐゴシック" charset="0"/>
                <a:cs typeface="ＭＳ Ｐゴシック" charset="0"/>
              </a:rPr>
              <a:t>Nondiscrimination in the Use of Tests</a:t>
            </a:r>
            <a:br>
              <a:rPr lang="en-US" sz="2800" dirty="0">
                <a:latin typeface="Calibri" charset="0"/>
                <a:ea typeface="ＭＳ Ｐゴシック" charset="0"/>
                <a:cs typeface="ＭＳ Ｐゴシック" charset="0"/>
              </a:rPr>
            </a:br>
            <a:r>
              <a:rPr lang="en-US" sz="2400" dirty="0" smtClean="0">
                <a:latin typeface="Calibri" charset="0"/>
                <a:ea typeface="ＭＳ Ｐゴシック" charset="0"/>
                <a:cs typeface="ＭＳ Ｐゴシック" charset="0"/>
              </a:rPr>
              <a:t>WAC 392-170-060 </a:t>
            </a:r>
            <a:endParaRPr lang="en-US" sz="2800" dirty="0">
              <a:latin typeface="Calibri" charset="0"/>
              <a:ea typeface="ＭＳ Ｐゴシック" charset="0"/>
              <a:cs typeface="ＭＳ Ｐゴシック" charset="0"/>
            </a:endParaRPr>
          </a:p>
        </p:txBody>
      </p:sp>
      <p:sp>
        <p:nvSpPr>
          <p:cNvPr id="30724" name="TextBox 4"/>
          <p:cNvSpPr txBox="1">
            <a:spLocks noChangeArrowheads="1"/>
          </p:cNvSpPr>
          <p:nvPr/>
        </p:nvSpPr>
        <p:spPr bwMode="auto">
          <a:xfrm>
            <a:off x="457200" y="1981200"/>
            <a:ext cx="81534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D5B4E"/>
                </a:solidFill>
                <a:effectLst/>
                <a:uLnTx/>
                <a:uFillTx/>
                <a:latin typeface="Arial" charset="0"/>
                <a:ea typeface="ＭＳ Ｐゴシック" charset="0"/>
              </a:rPr>
              <a:t>All tests and other evaluation materials used in the </a:t>
            </a:r>
            <a:r>
              <a:rPr kumimoji="0" lang="en-US" sz="2400" b="1" i="0" u="none" strike="noStrike" kern="1200" cap="none" spc="0" normalizeH="0" baseline="0" noProof="0">
                <a:ln>
                  <a:noFill/>
                </a:ln>
                <a:solidFill>
                  <a:srgbClr val="FF0000"/>
                </a:solidFill>
                <a:effectLst/>
                <a:uLnTx/>
                <a:uFillTx/>
                <a:latin typeface="Arial" charset="0"/>
                <a:ea typeface="ＭＳ Ｐゴシック" charset="0"/>
              </a:rPr>
              <a:t>assessment shall have been validated for the specific purpose for which they are used and shall accurately reflect whatever factors the tests purport to measure</a:t>
            </a:r>
            <a:r>
              <a:rPr kumimoji="0" lang="en-US" sz="2400" b="1" i="0" u="none" strike="noStrike" kern="1200" cap="none" spc="0" normalizeH="0" baseline="0" noProof="0">
                <a:ln>
                  <a:noFill/>
                </a:ln>
                <a:solidFill>
                  <a:srgbClr val="5D5B4E"/>
                </a:solidFill>
                <a:effectLst/>
                <a:uLnTx/>
                <a:uFillTx/>
                <a:latin typeface="Arial" charset="0"/>
                <a:ea typeface="ＭＳ Ｐゴシック" charset="0"/>
              </a:rPr>
              <a:t>.</a:t>
            </a:r>
            <a:r>
              <a:rPr kumimoji="0" lang="en-US" sz="2400" b="0" i="0" u="none" strike="noStrike" kern="1200" cap="none" spc="0" normalizeH="0" baseline="0" noProof="0">
                <a:ln>
                  <a:noFill/>
                </a:ln>
                <a:solidFill>
                  <a:srgbClr val="5D5B4E"/>
                </a:solidFill>
                <a:effectLst/>
                <a:uLnTx/>
                <a:uFillTx/>
                <a:latin typeface="Arial" charset="0"/>
                <a:ea typeface="ＭＳ Ｐゴシック"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D5B4E"/>
              </a:solidFill>
              <a:effectLst/>
              <a:uLnTx/>
              <a:uFillTx/>
              <a:latin typeface="Arial" charset="0"/>
              <a:ea typeface="ＭＳ Ｐゴシック" charset="0"/>
            </a:endParaRPr>
          </a:p>
        </p:txBody>
      </p:sp>
    </p:spTree>
    <p:extLst>
      <p:ext uri="{BB962C8B-B14F-4D97-AF65-F5344CB8AC3E}">
        <p14:creationId xmlns:p14="http://schemas.microsoft.com/office/powerpoint/2010/main" val="2650173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30250" y="759200"/>
            <a:ext cx="8229600" cy="956441"/>
          </a:xfrm>
        </p:spPr>
        <p:txBody>
          <a:bodyPr>
            <a:normAutofit/>
          </a:bodyPr>
          <a:lstStyle/>
          <a:p>
            <a:r>
              <a:rPr lang="en-US" sz="4000" dirty="0">
                <a:solidFill>
                  <a:srgbClr val="FF0000"/>
                </a:solidFill>
                <a:latin typeface="Calibri" charset="0"/>
                <a:ea typeface="ＭＳ Ｐゴシック" charset="0"/>
                <a:cs typeface="ＭＳ Ｐゴシック" charset="0"/>
              </a:rPr>
              <a:t>Testing and Measurements </a:t>
            </a:r>
            <a:r>
              <a:rPr lang="en-US" sz="4000" dirty="0" smtClean="0">
                <a:solidFill>
                  <a:srgbClr val="FF0000"/>
                </a:solidFill>
                <a:latin typeface="Calibri" charset="0"/>
                <a:ea typeface="ＭＳ Ｐゴシック" charset="0"/>
                <a:cs typeface="ＭＳ Ｐゴシック" charset="0"/>
              </a:rPr>
              <a:t>Properties </a:t>
            </a:r>
            <a:endParaRPr lang="en-US" sz="4000" dirty="0">
              <a:latin typeface="Calibri" charset="0"/>
              <a:ea typeface="ＭＳ Ｐゴシック" charset="0"/>
              <a:cs typeface="ＭＳ Ｐゴシック" charset="0"/>
            </a:endParaRPr>
          </a:p>
        </p:txBody>
      </p:sp>
      <p:sp>
        <p:nvSpPr>
          <p:cNvPr id="24579" name="Content Placeholder 1"/>
          <p:cNvSpPr>
            <a:spLocks noGrp="1"/>
          </p:cNvSpPr>
          <p:nvPr>
            <p:ph idx="1"/>
          </p:nvPr>
        </p:nvSpPr>
        <p:spPr>
          <a:xfrm>
            <a:off x="730250" y="1805432"/>
            <a:ext cx="8229600" cy="3429000"/>
          </a:xfrm>
        </p:spPr>
        <p:txBody>
          <a:bodyPr/>
          <a:lstStyle/>
          <a:p>
            <a:pPr indent="-274320">
              <a:buFont typeface="Arial" panose="020B0604020202020204" pitchFamily="34" charset="0"/>
              <a:buChar char="•"/>
            </a:pPr>
            <a:r>
              <a:rPr lang="en-US" sz="4000" dirty="0" smtClean="0">
                <a:latin typeface="Calibri" charset="0"/>
                <a:ea typeface="ＭＳ Ｐゴシック" charset="0"/>
                <a:cs typeface="ＭＳ Ｐゴシック" charset="0"/>
              </a:rPr>
              <a:t>Norm </a:t>
            </a:r>
            <a:r>
              <a:rPr lang="en-US" sz="4000" dirty="0">
                <a:latin typeface="Calibri" charset="0"/>
                <a:ea typeface="ＭＳ Ｐゴシック" charset="0"/>
                <a:cs typeface="ＭＳ Ｐゴシック" charset="0"/>
              </a:rPr>
              <a:t>Scores</a:t>
            </a:r>
          </a:p>
          <a:p>
            <a:endParaRPr lang="en-US" sz="4000" dirty="0">
              <a:latin typeface="Calibri" charset="0"/>
              <a:ea typeface="ＭＳ Ｐゴシック" charset="0"/>
              <a:cs typeface="ＭＳ Ｐゴシック" charset="0"/>
            </a:endParaRPr>
          </a:p>
        </p:txBody>
      </p:sp>
      <p:sp>
        <p:nvSpPr>
          <p:cNvPr id="2" name="TextBox 1"/>
          <p:cNvSpPr txBox="1"/>
          <p:nvPr/>
        </p:nvSpPr>
        <p:spPr>
          <a:xfrm>
            <a:off x="2597047" y="2582291"/>
            <a:ext cx="407055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rPr>
              <a:t>“Inferences about academic talent are </a:t>
            </a:r>
            <a:r>
              <a:rPr kumimoji="0" lang="en-US" sz="1800" b="0" i="1" u="none" strike="noStrike" kern="1200" cap="none" spc="0" normalizeH="0" baseline="0" noProof="0" dirty="0" smtClean="0">
                <a:ln>
                  <a:noFill/>
                </a:ln>
                <a:solidFill>
                  <a:srgbClr val="0000FF"/>
                </a:solidFill>
                <a:effectLst/>
                <a:uLnTx/>
                <a:uFillTx/>
                <a:latin typeface="Calibri" charset="0"/>
                <a:ea typeface="ＭＳ Ｐゴシック" charset="0"/>
                <a:cs typeface="ＭＳ Ｐゴシック" charset="0"/>
              </a:rPr>
              <a:t>most defensible </a:t>
            </a:r>
            <a:r>
              <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rPr>
              <a:t>when made by comparing a </a:t>
            </a:r>
            <a:r>
              <a:rPr kumimoji="0" lang="en-US" sz="1800" b="0" i="1" u="none" strike="noStrike" kern="1200" cap="none" spc="0" normalizeH="0" baseline="0" noProof="0" dirty="0" smtClean="0">
                <a:ln>
                  <a:noFill/>
                </a:ln>
                <a:solidFill>
                  <a:srgbClr val="0000FF"/>
                </a:solidFill>
                <a:effectLst/>
                <a:uLnTx/>
                <a:uFillTx/>
                <a:latin typeface="Calibri" charset="0"/>
                <a:ea typeface="ＭＳ Ｐゴシック" charset="0"/>
                <a:cs typeface="ＭＳ Ｐゴシック" charset="0"/>
              </a:rPr>
              <a:t>student’s behavior </a:t>
            </a:r>
            <a:r>
              <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rPr>
              <a:t>to the behavior of other students </a:t>
            </a:r>
            <a:r>
              <a:rPr kumimoji="0" lang="en-US" sz="1800" b="0" i="1" u="none" strike="noStrike" kern="1200" cap="none" spc="0" normalizeH="0" baseline="0" noProof="0" dirty="0" smtClean="0">
                <a:ln>
                  <a:noFill/>
                </a:ln>
                <a:solidFill>
                  <a:srgbClr val="0000FF"/>
                </a:solidFill>
                <a:effectLst/>
                <a:uLnTx/>
                <a:uFillTx/>
                <a:latin typeface="Calibri" charset="0"/>
                <a:ea typeface="ＭＳ Ｐゴシック" charset="0"/>
                <a:cs typeface="ＭＳ Ｐゴシック" charset="0"/>
              </a:rPr>
              <a:t>who have </a:t>
            </a:r>
            <a:r>
              <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rPr>
              <a:t>had similar opportunities to acquire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rPr>
              <a:t>knowledge and skills measured by the test</a:t>
            </a:r>
            <a:r>
              <a:rPr kumimoji="0" lang="en-US" sz="1800" b="0" i="1" u="none" strike="noStrike" kern="1200" cap="none" spc="0" normalizeH="0" baseline="0" noProof="0" dirty="0" smtClean="0">
                <a:ln>
                  <a:noFill/>
                </a:ln>
                <a:solidFill>
                  <a:srgbClr val="0000FF"/>
                </a:solidFill>
                <a:effectLst/>
                <a:uLnTx/>
                <a:uFillTx/>
                <a:latin typeface="Calibri" charset="0"/>
                <a:ea typeface="ＭＳ Ｐゴシック" charset="0"/>
                <a:cs typeface="ＭＳ Ｐゴシック" charset="0"/>
              </a:rPr>
              <a:t>”.</a:t>
            </a:r>
            <a:endPar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rPr>
              <a:t>								                    (Lohman, </a:t>
            </a:r>
            <a:r>
              <a:rPr kumimoji="0" lang="en-US" sz="1800" b="0" i="1" u="none" strike="noStrike" kern="1200" cap="none" spc="0" normalizeH="0" baseline="0" noProof="0" dirty="0" smtClean="0">
                <a:ln>
                  <a:noFill/>
                </a:ln>
                <a:solidFill>
                  <a:srgbClr val="0000FF"/>
                </a:solidFill>
                <a:effectLst/>
                <a:uLnTx/>
                <a:uFillTx/>
                <a:latin typeface="Calibri" charset="0"/>
                <a:ea typeface="ＭＳ Ｐゴシック" charset="0"/>
                <a:cs typeface="ＭＳ Ｐゴシック" charset="0"/>
              </a:rPr>
              <a:t>2005, p. 4)</a:t>
            </a:r>
            <a:endParaRPr kumimoji="0" lang="en-US" sz="1800" b="0" i="1" u="none" strike="noStrike" kern="1200" cap="none" spc="0" normalizeH="0" baseline="0" noProof="0" dirty="0">
              <a:ln>
                <a:noFill/>
              </a:ln>
              <a:solidFill>
                <a:srgbClr val="0000FF"/>
              </a:solidFill>
              <a:effectLst/>
              <a:uLnTx/>
              <a:uFillTx/>
              <a:latin typeface="Calibri" charset="0"/>
              <a:ea typeface="ＭＳ Ｐゴシック" charset="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03586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770906" y="1506208"/>
            <a:ext cx="8229600" cy="609600"/>
          </a:xfrm>
        </p:spPr>
        <p:txBody>
          <a:bodyPr>
            <a:normAutofit fontScale="90000"/>
          </a:bodyPr>
          <a:lstStyle/>
          <a:p>
            <a:r>
              <a:rPr lang="en-US" dirty="0">
                <a:solidFill>
                  <a:srgbClr val="3B185A"/>
                </a:solidFill>
                <a:latin typeface="Calibri" charset="0"/>
                <a:ea typeface="ＭＳ Ｐゴシック" charset="0"/>
                <a:cs typeface="ＭＳ Ｐゴシック" charset="0"/>
              </a:rPr>
              <a:t>Why </a:t>
            </a:r>
            <a:r>
              <a:rPr lang="en-US" dirty="0" smtClean="0">
                <a:solidFill>
                  <a:srgbClr val="3B185A"/>
                </a:solidFill>
                <a:latin typeface="Calibri" charset="0"/>
                <a:ea typeface="ＭＳ Ｐゴシック" charset="0"/>
                <a:cs typeface="ＭＳ Ｐゴシック" charset="0"/>
              </a:rPr>
              <a:t>Do Norms Matter?</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p:txBody>
      </p:sp>
      <p:sp>
        <p:nvSpPr>
          <p:cNvPr id="28674" name="Content Placeholder 2"/>
          <p:cNvSpPr>
            <a:spLocks noGrp="1"/>
          </p:cNvSpPr>
          <p:nvPr>
            <p:ph idx="1"/>
          </p:nvPr>
        </p:nvSpPr>
        <p:spPr>
          <a:xfrm>
            <a:off x="176460" y="1811008"/>
            <a:ext cx="7578127" cy="4419600"/>
          </a:xfrm>
          <a:noFill/>
        </p:spPr>
        <p:txBody>
          <a:bodyPr>
            <a:normAutofit/>
          </a:bodyPr>
          <a:lstStyle/>
          <a:p>
            <a:pPr marL="352425" indent="-342900">
              <a:buFont typeface="Arial" charset="0"/>
              <a:buChar char="•"/>
            </a:pPr>
            <a:r>
              <a:rPr lang="en-US" sz="2000" dirty="0" smtClean="0">
                <a:latin typeface="Calibri" charset="0"/>
                <a:ea typeface="ＭＳ Ｐゴシック" charset="0"/>
                <a:cs typeface="ＭＳ Ｐゴシック" charset="0"/>
              </a:rPr>
              <a:t>If </a:t>
            </a:r>
            <a:r>
              <a:rPr lang="en-US" sz="2000" dirty="0">
                <a:latin typeface="Calibri" charset="0"/>
                <a:ea typeface="ＭＳ Ｐゴシック" charset="0"/>
                <a:cs typeface="ＭＳ Ｐゴシック" charset="0"/>
              </a:rPr>
              <a:t>a 5</a:t>
            </a:r>
            <a:r>
              <a:rPr lang="en-US" sz="2000" baseline="30000" dirty="0">
                <a:latin typeface="Calibri" charset="0"/>
                <a:ea typeface="ＭＳ Ｐゴシック" charset="0"/>
                <a:cs typeface="ＭＳ Ｐゴシック" charset="0"/>
              </a:rPr>
              <a:t>th</a:t>
            </a:r>
            <a:r>
              <a:rPr lang="en-US" sz="2000" dirty="0">
                <a:latin typeface="Calibri" charset="0"/>
                <a:ea typeface="ＭＳ Ｐゴシック" charset="0"/>
                <a:cs typeface="ＭＳ Ｐゴシック" charset="0"/>
              </a:rPr>
              <a:t> grade ELL student learns English twice as </a:t>
            </a:r>
            <a:br>
              <a:rPr lang="en-US" sz="2000" dirty="0">
                <a:latin typeface="Calibri" charset="0"/>
                <a:ea typeface="ＭＳ Ｐゴシック" charset="0"/>
                <a:cs typeface="ＭＳ Ｐゴシック" charset="0"/>
              </a:rPr>
            </a:br>
            <a:r>
              <a:rPr lang="en-US" sz="2000" dirty="0" smtClean="0">
                <a:latin typeface="Calibri" charset="0"/>
                <a:ea typeface="ＭＳ Ｐゴシック" charset="0"/>
                <a:cs typeface="ＭＳ Ｐゴシック" charset="0"/>
              </a:rPr>
              <a:t>fast </a:t>
            </a:r>
            <a:r>
              <a:rPr lang="en-US" sz="2000" dirty="0">
                <a:latin typeface="Calibri" charset="0"/>
                <a:ea typeface="ＭＳ Ｐゴシック" charset="0"/>
                <a:cs typeface="ＭＳ Ｐゴシック" charset="0"/>
              </a:rPr>
              <a:t>as other ELL students, that student likely has </a:t>
            </a:r>
            <a:r>
              <a:rPr lang="en-US" sz="2000" dirty="0" smtClean="0">
                <a:latin typeface="Calibri" charset="0"/>
                <a:ea typeface="ＭＳ Ｐゴシック" charset="0"/>
                <a:cs typeface="ＭＳ Ｐゴシック" charset="0"/>
              </a:rPr>
              <a:t/>
            </a:r>
            <a:br>
              <a:rPr lang="en-US" sz="2000" dirty="0" smtClean="0">
                <a:latin typeface="Calibri" charset="0"/>
                <a:ea typeface="ＭＳ Ｐゴシック" charset="0"/>
                <a:cs typeface="ＭＳ Ｐゴシック" charset="0"/>
              </a:rPr>
            </a:br>
            <a:r>
              <a:rPr lang="en-US" sz="2000" dirty="0" smtClean="0">
                <a:latin typeface="Calibri" charset="0"/>
                <a:ea typeface="ＭＳ Ｐゴシック" charset="0"/>
                <a:cs typeface="ＭＳ Ｐゴシック" charset="0"/>
              </a:rPr>
              <a:t>a </a:t>
            </a:r>
            <a:r>
              <a:rPr lang="en-US" sz="2000" dirty="0">
                <a:latin typeface="Calibri" charset="0"/>
                <a:ea typeface="ＭＳ Ｐゴシック" charset="0"/>
                <a:cs typeface="ＭＳ Ｐゴシック" charset="0"/>
              </a:rPr>
              <a:t>talent with regard to </a:t>
            </a:r>
            <a:r>
              <a:rPr lang="en-US" sz="2000" dirty="0" smtClean="0">
                <a:latin typeface="Calibri" charset="0"/>
                <a:ea typeface="ＭＳ Ｐゴシック" charset="0"/>
                <a:cs typeface="ＭＳ Ｐゴシック" charset="0"/>
              </a:rPr>
              <a:t>language.</a:t>
            </a:r>
            <a:r>
              <a:rPr lang="en-US" sz="2000" dirty="0">
                <a:latin typeface="Calibri" charset="0"/>
                <a:ea typeface="ＭＳ Ｐゴシック" charset="0"/>
                <a:cs typeface="ＭＳ Ｐゴシック" charset="0"/>
              </a:rPr>
              <a:t> </a:t>
            </a:r>
            <a:r>
              <a:rPr lang="en-US" sz="2000" dirty="0" smtClean="0">
                <a:latin typeface="Calibri" charset="0"/>
                <a:ea typeface="ＭＳ Ｐゴシック" charset="0"/>
                <a:cs typeface="ＭＳ Ｐゴシック" charset="0"/>
              </a:rPr>
              <a:t>When </a:t>
            </a:r>
            <a:r>
              <a:rPr lang="en-US" sz="2000" dirty="0">
                <a:latin typeface="Calibri" charset="0"/>
                <a:ea typeface="ＭＳ Ｐゴシック" charset="0"/>
                <a:cs typeface="ＭＳ Ｐゴシック" charset="0"/>
              </a:rPr>
              <a:t>compared </a:t>
            </a:r>
            <a:r>
              <a:rPr lang="en-US" sz="2000" dirty="0" smtClean="0">
                <a:latin typeface="Calibri" charset="0"/>
                <a:ea typeface="ＭＳ Ｐゴシック" charset="0"/>
                <a:cs typeface="ＭＳ Ｐゴシック" charset="0"/>
              </a:rPr>
              <a:t/>
            </a:r>
            <a:br>
              <a:rPr lang="en-US" sz="2000" dirty="0" smtClean="0">
                <a:latin typeface="Calibri" charset="0"/>
                <a:ea typeface="ＭＳ Ｐゴシック" charset="0"/>
                <a:cs typeface="ＭＳ Ｐゴシック" charset="0"/>
              </a:rPr>
            </a:br>
            <a:r>
              <a:rPr lang="en-US" sz="2000" b="1" dirty="0" smtClean="0">
                <a:latin typeface="Calibri" charset="0"/>
                <a:ea typeface="ＭＳ Ｐゴシック" charset="0"/>
                <a:cs typeface="ＭＳ Ｐゴシック" charset="0"/>
              </a:rPr>
              <a:t>nationally to </a:t>
            </a:r>
            <a:r>
              <a:rPr lang="en-US" sz="2000" b="1" u="sng" dirty="0">
                <a:latin typeface="Calibri" charset="0"/>
                <a:ea typeface="ＭＳ Ｐゴシック" charset="0"/>
                <a:cs typeface="ＭＳ Ｐゴシック" charset="0"/>
              </a:rPr>
              <a:t>ALL 5</a:t>
            </a:r>
            <a:r>
              <a:rPr lang="en-US" sz="2000" b="1" u="sng" baseline="30000" dirty="0">
                <a:latin typeface="Calibri" charset="0"/>
                <a:ea typeface="ＭＳ Ｐゴシック" charset="0"/>
                <a:cs typeface="ＭＳ Ｐゴシック" charset="0"/>
              </a:rPr>
              <a:t>th</a:t>
            </a:r>
            <a:r>
              <a:rPr lang="en-US" sz="2000" b="1" u="sng" dirty="0">
                <a:latin typeface="Calibri" charset="0"/>
                <a:ea typeface="ＭＳ Ｐゴシック" charset="0"/>
                <a:cs typeface="ＭＳ Ｐゴシック" charset="0"/>
              </a:rPr>
              <a:t> grade students</a:t>
            </a:r>
            <a:r>
              <a:rPr lang="en-US" sz="2000" dirty="0">
                <a:latin typeface="Calibri" charset="0"/>
                <a:ea typeface="ＭＳ Ｐゴシック" charset="0"/>
                <a:cs typeface="ＭＳ Ｐゴシック" charset="0"/>
              </a:rPr>
              <a:t>, this student might </a:t>
            </a:r>
            <a:r>
              <a:rPr lang="en-US" sz="2000" dirty="0" smtClean="0">
                <a:latin typeface="Calibri" charset="0"/>
                <a:ea typeface="ＭＳ Ｐゴシック" charset="0"/>
                <a:cs typeface="ＭＳ Ｐゴシック" charset="0"/>
              </a:rPr>
              <a:t>score at the average level.  However, if </a:t>
            </a:r>
            <a:r>
              <a:rPr lang="en-US" sz="2000" b="1" u="sng" dirty="0" smtClean="0">
                <a:latin typeface="Calibri" charset="0"/>
                <a:ea typeface="ＭＳ Ｐゴシック" charset="0"/>
                <a:cs typeface="ＭＳ Ｐゴシック" charset="0"/>
              </a:rPr>
              <a:t>local norms were obtained</a:t>
            </a:r>
            <a:r>
              <a:rPr lang="en-US" sz="2000" dirty="0" smtClean="0">
                <a:latin typeface="Calibri" charset="0"/>
                <a:ea typeface="ＭＳ Ｐゴシック" charset="0"/>
                <a:cs typeface="ＭＳ Ｐゴシック" charset="0"/>
              </a:rPr>
              <a:t>, this child might score at a higher level when compared to his/her peers. </a:t>
            </a:r>
          </a:p>
          <a:p>
            <a:pPr marL="352425" indent="-342900">
              <a:buFont typeface="Arial" charset="0"/>
              <a:buChar char="•"/>
            </a:pPr>
            <a:r>
              <a:rPr lang="en-US" sz="2000" dirty="0" smtClean="0">
                <a:latin typeface="Calibri" charset="0"/>
                <a:ea typeface="ＭＳ Ｐゴシック" charset="0"/>
                <a:cs typeface="ＭＳ Ｐゴシック" charset="0"/>
              </a:rPr>
              <a:t>Using local norms is more appropriate for finding students of potential regardless of the type of school district; namely, the top performing students in a wealthy or a low performing school are the students whose needs are not being met because instruction and curriculum is typically directed toward the average-performing students. </a:t>
            </a:r>
            <a:endParaRPr lang="en-US" sz="2000" dirty="0">
              <a:latin typeface="Calibri" charset="0"/>
              <a:ea typeface="ＭＳ Ｐゴシック" charset="0"/>
              <a:cs typeface="ＭＳ Ｐゴシック" charset="0"/>
            </a:endParaRPr>
          </a:p>
        </p:txBody>
      </p:sp>
      <p:pic>
        <p:nvPicPr>
          <p:cNvPr id="28676" name="Picture 1" title="Herd of Zebra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50668" y="780585"/>
            <a:ext cx="3131245" cy="1727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02837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D5B4E"/>
                </a:solidFill>
                <a:latin typeface="Calibri" charset="0"/>
                <a:ea typeface="ＭＳ Ｐゴシック" charset="0"/>
                <a:cs typeface="ＭＳ Ｐゴシック" charset="0"/>
              </a:rPr>
              <a:t>Some Identification </a:t>
            </a:r>
            <a:r>
              <a:rPr lang="en-US" dirty="0" smtClean="0">
                <a:solidFill>
                  <a:srgbClr val="5D5B4E"/>
                </a:solidFill>
                <a:latin typeface="Calibri" charset="0"/>
                <a:ea typeface="ＭＳ Ｐゴシック" charset="0"/>
                <a:cs typeface="ＭＳ Ｐゴシック" charset="0"/>
              </a:rPr>
              <a:t>Considerations</a:t>
            </a:r>
            <a:endParaRPr lang="en-US" dirty="0"/>
          </a:p>
        </p:txBody>
      </p:sp>
      <p:sp>
        <p:nvSpPr>
          <p:cNvPr id="55298" name="Content Placeholder 2"/>
          <p:cNvSpPr>
            <a:spLocks noGrp="1"/>
          </p:cNvSpPr>
          <p:nvPr>
            <p:ph idx="1"/>
          </p:nvPr>
        </p:nvSpPr>
        <p:spPr>
          <a:xfrm>
            <a:off x="398033" y="1845737"/>
            <a:ext cx="8520055" cy="3616603"/>
          </a:xfrm>
        </p:spPr>
        <p:txBody>
          <a:bodyPr>
            <a:noAutofit/>
          </a:bodyPr>
          <a:lstStyle/>
          <a:p>
            <a:pPr marL="457200" indent="-457200">
              <a:buFont typeface="+mj-lt"/>
              <a:buAutoNum type="arabicPeriod"/>
            </a:pPr>
            <a:r>
              <a:rPr lang="en-US" sz="2200" dirty="0">
                <a:solidFill>
                  <a:srgbClr val="FF0000"/>
                </a:solidFill>
                <a:latin typeface="Calibri" charset="0"/>
                <a:ea typeface="ＭＳ Ｐゴシック" charset="0"/>
                <a:cs typeface="ＭＳ Ｐゴシック" charset="0"/>
              </a:rPr>
              <a:t>No single test </a:t>
            </a:r>
            <a:r>
              <a:rPr lang="en-US" sz="2200" dirty="0">
                <a:latin typeface="Calibri" charset="0"/>
                <a:ea typeface="ＭＳ Ｐゴシック" charset="0"/>
                <a:cs typeface="ＭＳ Ｐゴシック" charset="0"/>
              </a:rPr>
              <a:t>should be used to identify a Highly Capable </a:t>
            </a:r>
            <a:r>
              <a:rPr lang="en-US" sz="2200" dirty="0" smtClean="0">
                <a:latin typeface="Calibri" charset="0"/>
                <a:ea typeface="ＭＳ Ｐゴシック" charset="0"/>
                <a:cs typeface="ＭＳ Ｐゴシック" charset="0"/>
              </a:rPr>
              <a:t>Student.</a:t>
            </a:r>
            <a:endParaRPr lang="en-US" sz="2200" dirty="0">
              <a:latin typeface="Calibri" charset="0"/>
              <a:ea typeface="ＭＳ Ｐゴシック" charset="0"/>
              <a:cs typeface="ＭＳ Ｐゴシック" charset="0"/>
            </a:endParaRPr>
          </a:p>
          <a:p>
            <a:pPr marL="457200" indent="-457200">
              <a:buFont typeface="+mj-lt"/>
              <a:buAutoNum type="arabicPeriod"/>
            </a:pPr>
            <a:r>
              <a:rPr lang="en-US" sz="2200" dirty="0">
                <a:solidFill>
                  <a:srgbClr val="FF0000"/>
                </a:solidFill>
                <a:latin typeface="Calibri" charset="0"/>
                <a:ea typeface="ＭＳ Ｐゴシック" charset="0"/>
                <a:cs typeface="ＭＳ Ｐゴシック" charset="0"/>
              </a:rPr>
              <a:t>Stay away from adding the test </a:t>
            </a:r>
            <a:r>
              <a:rPr lang="en-US" sz="2200" dirty="0" smtClean="0">
                <a:solidFill>
                  <a:srgbClr val="FF0000"/>
                </a:solidFill>
                <a:latin typeface="Calibri" charset="0"/>
                <a:ea typeface="ＭＳ Ｐゴシック" charset="0"/>
                <a:cs typeface="ＭＳ Ｐゴシック" charset="0"/>
              </a:rPr>
              <a:t>scores</a:t>
            </a:r>
            <a:r>
              <a:rPr lang="en-US" sz="2200" dirty="0">
                <a:latin typeface="Calibri" charset="0"/>
                <a:ea typeface="ＭＳ Ｐゴシック" charset="0"/>
                <a:cs typeface="ＭＳ Ｐゴシック" charset="0"/>
              </a:rPr>
              <a:t> </a:t>
            </a:r>
            <a:r>
              <a:rPr lang="en-US" sz="2200" dirty="0" smtClean="0">
                <a:latin typeface="Calibri" charset="0"/>
                <a:ea typeface="ＭＳ Ｐゴシック" charset="0"/>
                <a:cs typeface="ＭＳ Ｐゴシック" charset="0"/>
              </a:rPr>
              <a:t>or </a:t>
            </a:r>
            <a:r>
              <a:rPr lang="en-US" sz="2200" dirty="0">
                <a:latin typeface="Calibri" charset="0"/>
                <a:ea typeface="ＭＳ Ｐゴシック" charset="0"/>
                <a:cs typeface="ＭＳ Ｐゴシック" charset="0"/>
              </a:rPr>
              <a:t>simply using the composite score for your final selection of students because you lose valuable data that makes a</a:t>
            </a:r>
            <a:r>
              <a:rPr lang="en-US" sz="2200" dirty="0" smtClean="0">
                <a:latin typeface="Calibri" charset="0"/>
                <a:ea typeface="ＭＳ Ｐゴシック" charset="0"/>
                <a:cs typeface="ＭＳ Ｐゴシック" charset="0"/>
              </a:rPr>
              <a:t> </a:t>
            </a:r>
            <a:r>
              <a:rPr lang="en-US" sz="2200" dirty="0">
                <a:latin typeface="Calibri" charset="0"/>
                <a:ea typeface="ＭＳ Ｐゴシック" charset="0"/>
                <a:cs typeface="ＭＳ Ｐゴシック" charset="0"/>
              </a:rPr>
              <a:t>student unique in </a:t>
            </a:r>
            <a:r>
              <a:rPr lang="en-US" sz="2200" dirty="0" smtClean="0">
                <a:latin typeface="Calibri" charset="0"/>
                <a:ea typeface="ＭＳ Ｐゴシック" charset="0"/>
                <a:cs typeface="ＭＳ Ｐゴシック" charset="0"/>
              </a:rPr>
              <a:t>his/her </a:t>
            </a:r>
            <a:r>
              <a:rPr lang="en-US" sz="2200" dirty="0">
                <a:latin typeface="Calibri" charset="0"/>
                <a:ea typeface="ＭＳ Ｐゴシック" charset="0"/>
                <a:cs typeface="ＭＳ Ｐゴシック" charset="0"/>
              </a:rPr>
              <a:t>characteristics and learning profile. </a:t>
            </a:r>
          </a:p>
          <a:p>
            <a:pPr marL="457200" indent="-457200">
              <a:buFont typeface="+mj-lt"/>
              <a:buAutoNum type="arabicPeriod"/>
            </a:pPr>
            <a:r>
              <a:rPr lang="en-US" sz="2200" dirty="0">
                <a:solidFill>
                  <a:srgbClr val="FF0000"/>
                </a:solidFill>
                <a:latin typeface="Calibri" charset="0"/>
                <a:ea typeface="ＭＳ Ｐゴシック" charset="0"/>
                <a:cs typeface="ＭＳ Ｐゴシック" charset="0"/>
              </a:rPr>
              <a:t>U</a:t>
            </a:r>
            <a:r>
              <a:rPr lang="en-US" sz="2200" dirty="0" smtClean="0">
                <a:solidFill>
                  <a:srgbClr val="FF0000"/>
                </a:solidFill>
                <a:latin typeface="Calibri" charset="0"/>
                <a:ea typeface="ＭＳ Ｐゴシック" charset="0"/>
                <a:cs typeface="ＭＳ Ｐゴシック" charset="0"/>
              </a:rPr>
              <a:t>neven </a:t>
            </a:r>
            <a:r>
              <a:rPr lang="en-US" sz="2200" dirty="0">
                <a:solidFill>
                  <a:srgbClr val="FF0000"/>
                </a:solidFill>
                <a:latin typeface="Calibri" charset="0"/>
                <a:ea typeface="ＭＳ Ｐゴシック" charset="0"/>
                <a:cs typeface="ＭＳ Ｐゴシック" charset="0"/>
              </a:rPr>
              <a:t>profiles </a:t>
            </a:r>
            <a:r>
              <a:rPr lang="en-US" sz="2200" dirty="0">
                <a:latin typeface="Calibri" charset="0"/>
                <a:ea typeface="ＭＳ Ｐゴシック" charset="0"/>
                <a:cs typeface="ＭＳ Ｐゴシック" charset="0"/>
              </a:rPr>
              <a:t>in </a:t>
            </a:r>
            <a:r>
              <a:rPr lang="en-US" sz="2200" dirty="0" smtClean="0">
                <a:latin typeface="Calibri" charset="0"/>
                <a:ea typeface="ＭＳ Ｐゴシック" charset="0"/>
                <a:cs typeface="ＭＳ Ｐゴシック" charset="0"/>
              </a:rPr>
              <a:t>a student’s scores may warrant further </a:t>
            </a:r>
            <a:r>
              <a:rPr lang="en-US" sz="2200" dirty="0">
                <a:latin typeface="Calibri" charset="0"/>
                <a:ea typeface="ＭＳ Ｐゴシック" charset="0"/>
                <a:cs typeface="ＭＳ Ｐゴシック" charset="0"/>
              </a:rPr>
              <a:t>investigation to see if the ability is masked by a disability, language familiarity, etc</a:t>
            </a:r>
            <a:r>
              <a:rPr lang="en-US" sz="2200" dirty="0" smtClean="0">
                <a:latin typeface="Calibri" charset="0"/>
                <a:ea typeface="ＭＳ Ｐゴシック" charset="0"/>
                <a:cs typeface="ＭＳ Ｐゴシック" charset="0"/>
              </a:rPr>
              <a:t>.</a:t>
            </a:r>
          </a:p>
          <a:p>
            <a:pPr marL="457200" indent="-457200">
              <a:buFont typeface="+mj-lt"/>
              <a:buAutoNum type="arabicPeriod"/>
            </a:pPr>
            <a:r>
              <a:rPr lang="en-US" sz="2200" dirty="0" smtClean="0">
                <a:solidFill>
                  <a:srgbClr val="FF0000"/>
                </a:solidFill>
                <a:latin typeface="Calibri" charset="0"/>
                <a:ea typeface="ＭＳ Ｐゴシック" charset="0"/>
                <a:cs typeface="ＭＳ Ｐゴシック" charset="0"/>
              </a:rPr>
              <a:t>Consider using </a:t>
            </a:r>
            <a:r>
              <a:rPr lang="en-US" sz="2200" dirty="0">
                <a:solidFill>
                  <a:srgbClr val="FF0000"/>
                </a:solidFill>
                <a:latin typeface="Calibri" charset="0"/>
                <a:ea typeface="ＭＳ Ｐゴシック" charset="0"/>
                <a:cs typeface="ＭＳ Ｐゴシック" charset="0"/>
              </a:rPr>
              <a:t>local norms </a:t>
            </a:r>
            <a:r>
              <a:rPr lang="en-US" sz="2200" dirty="0" smtClean="0">
                <a:solidFill>
                  <a:schemeClr val="tx1"/>
                </a:solidFill>
                <a:latin typeface="Calibri" charset="0"/>
                <a:ea typeface="ＭＳ Ｐゴシック" charset="0"/>
                <a:cs typeface="ＭＳ Ｐゴシック" charset="0"/>
              </a:rPr>
              <a:t>on assessments since they provide more accurate information about how students are performing compared to their peers locally. </a:t>
            </a:r>
            <a:endParaRPr lang="en-US" sz="2200" dirty="0">
              <a:solidFill>
                <a:schemeClr val="tx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60270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27050" y="666229"/>
            <a:ext cx="8077200" cy="650874"/>
          </a:xfrm>
        </p:spPr>
        <p:txBody>
          <a:bodyPr>
            <a:normAutofit/>
          </a:bodyPr>
          <a:lstStyle/>
          <a:p>
            <a:r>
              <a:rPr lang="en-US" sz="3800" dirty="0">
                <a:solidFill>
                  <a:srgbClr val="FF0000"/>
                </a:solidFill>
                <a:latin typeface="Calibri" charset="0"/>
                <a:ea typeface="ＭＳ Ｐゴシック" charset="0"/>
                <a:cs typeface="ＭＳ Ｐゴシック" charset="0"/>
              </a:rPr>
              <a:t>Some Important Information on Testing</a:t>
            </a:r>
          </a:p>
        </p:txBody>
      </p:sp>
      <p:sp>
        <p:nvSpPr>
          <p:cNvPr id="3" name="Content Placeholder 2"/>
          <p:cNvSpPr>
            <a:spLocks noGrp="1"/>
          </p:cNvSpPr>
          <p:nvPr>
            <p:ph idx="1"/>
          </p:nvPr>
        </p:nvSpPr>
        <p:spPr>
          <a:xfrm>
            <a:off x="527050" y="1868488"/>
            <a:ext cx="8216900" cy="3143140"/>
          </a:xfrm>
        </p:spPr>
        <p:txBody>
          <a:bodyPr>
            <a:normAutofit/>
          </a:bodyPr>
          <a:lstStyle/>
          <a:p>
            <a:pPr>
              <a:defRPr/>
            </a:pPr>
            <a:r>
              <a:rPr lang="en-US" sz="2600" dirty="0" smtClean="0"/>
              <a:t>The Code provides guidance separately for test developers and test users in four critical areas, which are important for those involved in the identification process. Insights can be gained by reading each of the following sections of the </a:t>
            </a:r>
            <a:r>
              <a:rPr lang="en-US" sz="2600" i="1" dirty="0" smtClean="0"/>
              <a:t>Code.</a:t>
            </a:r>
          </a:p>
          <a:p>
            <a:pPr marL="676656" lvl="1" indent="-457200">
              <a:buFont typeface="+mj-lt"/>
              <a:buAutoNum type="arabicPeriod"/>
              <a:defRPr/>
            </a:pPr>
            <a:r>
              <a:rPr lang="en-US" sz="2300" dirty="0" smtClean="0"/>
              <a:t>Developing and Selecting </a:t>
            </a:r>
            <a:r>
              <a:rPr lang="en-US" sz="2300" dirty="0"/>
              <a:t>A</a:t>
            </a:r>
            <a:r>
              <a:rPr lang="en-US" sz="2300" dirty="0" smtClean="0"/>
              <a:t>ppropriate Tests</a:t>
            </a:r>
          </a:p>
          <a:p>
            <a:pPr marL="676656" lvl="1" indent="-457200">
              <a:buFont typeface="+mj-lt"/>
              <a:buAutoNum type="arabicPeriod"/>
              <a:defRPr/>
            </a:pPr>
            <a:r>
              <a:rPr lang="en-US" sz="2450" dirty="0" smtClean="0"/>
              <a:t>Administering and </a:t>
            </a:r>
            <a:r>
              <a:rPr lang="en-US" sz="2450" dirty="0"/>
              <a:t>S</a:t>
            </a:r>
            <a:r>
              <a:rPr lang="en-US" sz="2450" dirty="0" smtClean="0"/>
              <a:t>coring Tests</a:t>
            </a:r>
          </a:p>
          <a:p>
            <a:pPr marL="676656" lvl="1" indent="-457200">
              <a:buFont typeface="+mj-lt"/>
              <a:buAutoNum type="arabicPeriod"/>
              <a:defRPr/>
            </a:pPr>
            <a:r>
              <a:rPr lang="en-US" sz="2450" dirty="0" smtClean="0"/>
              <a:t>Reporting and Interpreting </a:t>
            </a:r>
            <a:r>
              <a:rPr lang="en-US" sz="2450" dirty="0"/>
              <a:t>T</a:t>
            </a:r>
            <a:r>
              <a:rPr lang="en-US" sz="2450" dirty="0" smtClean="0"/>
              <a:t>est Results</a:t>
            </a:r>
          </a:p>
          <a:p>
            <a:pPr marL="676656" lvl="1" indent="-457200">
              <a:buFont typeface="+mj-lt"/>
              <a:buAutoNum type="arabicPeriod"/>
              <a:defRPr/>
            </a:pPr>
            <a:r>
              <a:rPr lang="en-US" sz="2450" dirty="0" smtClean="0"/>
              <a:t>Informing Test Takers</a:t>
            </a:r>
          </a:p>
        </p:txBody>
      </p:sp>
      <p:sp>
        <p:nvSpPr>
          <p:cNvPr id="31748" name="TextBox 4"/>
          <p:cNvSpPr txBox="1">
            <a:spLocks noChangeArrowheads="1"/>
          </p:cNvSpPr>
          <p:nvPr/>
        </p:nvSpPr>
        <p:spPr bwMode="auto">
          <a:xfrm>
            <a:off x="2416518" y="5384800"/>
            <a:ext cx="70360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Calibri"/>
                <a:ea typeface="ＭＳ Ｐゴシック" charset="0"/>
                <a:hlinkClick r:id="rId3"/>
              </a:rPr>
              <a:t>Test Reviews:</a:t>
            </a:r>
            <a:r>
              <a:rPr kumimoji="0" lang="en-US" sz="2400" b="0" i="0" u="none" strike="noStrike" kern="1200" cap="none" spc="0" normalizeH="0" baseline="0" noProof="0" dirty="0">
                <a:ln>
                  <a:noFill/>
                </a:ln>
                <a:solidFill>
                  <a:srgbClr val="FF0000"/>
                </a:solidFill>
                <a:effectLst/>
                <a:uLnTx/>
                <a:uFillTx/>
                <a:latin typeface="Calibri"/>
                <a:ea typeface="ＭＳ Ｐゴシック" charset="0"/>
                <a:hlinkClick r:id="rId3"/>
              </a:rPr>
              <a:t> </a:t>
            </a:r>
            <a:r>
              <a:rPr kumimoji="0" lang="en-US" sz="2400" b="0" i="0" u="none" strike="noStrike" kern="1200" cap="none" spc="0" normalizeH="0" baseline="0" noProof="0" dirty="0" err="1" smtClean="0">
                <a:ln>
                  <a:noFill/>
                </a:ln>
                <a:solidFill>
                  <a:srgbClr val="FF0000"/>
                </a:solidFill>
                <a:effectLst/>
                <a:uLnTx/>
                <a:uFillTx/>
                <a:latin typeface="Calibri"/>
                <a:ea typeface="ＭＳ Ｐゴシック" charset="0"/>
                <a:hlinkClick r:id="rId3"/>
              </a:rPr>
              <a:t>Buros</a:t>
            </a:r>
            <a:r>
              <a:rPr kumimoji="0" lang="en-US" sz="2400" b="0" i="0" u="none" strike="noStrike" kern="1200" cap="none" spc="0" normalizeH="0" baseline="0" noProof="0" dirty="0" smtClean="0">
                <a:ln>
                  <a:noFill/>
                </a:ln>
                <a:solidFill>
                  <a:srgbClr val="FF0000"/>
                </a:solidFill>
                <a:effectLst/>
                <a:uLnTx/>
                <a:uFillTx/>
                <a:latin typeface="Calibri"/>
                <a:ea typeface="ＭＳ Ｐゴシック" charset="0"/>
                <a:hlinkClick r:id="rId3"/>
              </a:rPr>
              <a:t> </a:t>
            </a:r>
            <a:r>
              <a:rPr kumimoji="0" lang="en-US" sz="2400" b="0" i="0" u="none" strike="noStrike" kern="1200" cap="none" spc="0" normalizeH="0" baseline="0" noProof="0" dirty="0">
                <a:ln>
                  <a:noFill/>
                </a:ln>
                <a:solidFill>
                  <a:srgbClr val="FF0000"/>
                </a:solidFill>
                <a:effectLst/>
                <a:uLnTx/>
                <a:uFillTx/>
                <a:latin typeface="Calibri"/>
                <a:ea typeface="ＭＳ Ｐゴシック" charset="0"/>
                <a:hlinkClick r:id="rId3"/>
              </a:rPr>
              <a:t>Mental Measurement </a:t>
            </a:r>
            <a:r>
              <a:rPr kumimoji="0" lang="en-US" sz="2400" b="0" i="0" u="none" strike="noStrike" kern="1200" cap="none" spc="0" normalizeH="0" baseline="0" noProof="0" dirty="0" smtClean="0">
                <a:ln>
                  <a:noFill/>
                </a:ln>
                <a:solidFill>
                  <a:srgbClr val="FF0000"/>
                </a:solidFill>
                <a:effectLst/>
                <a:uLnTx/>
                <a:uFillTx/>
                <a:latin typeface="Calibri"/>
                <a:ea typeface="ＭＳ Ｐゴシック" charset="0"/>
                <a:hlinkClick r:id="rId3"/>
              </a:rPr>
              <a:t>Yearbook</a:t>
            </a:r>
            <a:endParaRPr kumimoji="0" lang="en-US" sz="2400" b="0" i="0" u="none" strike="noStrike" kern="1200" cap="none" spc="0" normalizeH="0" baseline="0" noProof="0" dirty="0">
              <a:ln>
                <a:noFill/>
              </a:ln>
              <a:solidFill>
                <a:srgbClr val="FF0000"/>
              </a:solidFill>
              <a:effectLst/>
              <a:uLnTx/>
              <a:uFillTx/>
              <a:latin typeface="Calibri"/>
              <a:ea typeface="ＭＳ Ｐゴシック" charset="0"/>
            </a:endParaRPr>
          </a:p>
        </p:txBody>
      </p:sp>
      <p:sp>
        <p:nvSpPr>
          <p:cNvPr id="2" name="TextBox 1"/>
          <p:cNvSpPr txBox="1"/>
          <p:nvPr/>
        </p:nvSpPr>
        <p:spPr>
          <a:xfrm>
            <a:off x="527050" y="1178252"/>
            <a:ext cx="7441324" cy="523220"/>
          </a:xfrm>
          <a:prstGeom prst="rect">
            <a:avLst/>
          </a:prstGeom>
          <a:noFill/>
        </p:spPr>
        <p:txBody>
          <a:bodyPr wrap="square" rtlCol="0">
            <a:spAutoFit/>
          </a:bodyPr>
          <a:lstStyle/>
          <a:p>
            <a:pPr>
              <a:defRPr/>
            </a:pPr>
            <a:r>
              <a:rPr lang="en-US" sz="2800" b="1" dirty="0">
                <a:hlinkClick r:id="rId4"/>
              </a:rPr>
              <a:t>Code of Fair Testing Practices in Education</a:t>
            </a:r>
            <a:endParaRPr lang="en-US" sz="2800" dirty="0"/>
          </a:p>
        </p:txBody>
      </p:sp>
    </p:spTree>
    <p:extLst>
      <p:ext uri="{BB962C8B-B14F-4D97-AF65-F5344CB8AC3E}">
        <p14:creationId xmlns:p14="http://schemas.microsoft.com/office/powerpoint/2010/main" val="1050710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title="Norms and Units for Measurement sample graph"/>
          <p:cNvGrpSpPr/>
          <p:nvPr/>
        </p:nvGrpSpPr>
        <p:grpSpPr>
          <a:xfrm>
            <a:off x="1458310" y="1046300"/>
            <a:ext cx="7416906" cy="5175585"/>
            <a:chOff x="1458310" y="1046300"/>
            <a:chExt cx="7416906" cy="5175585"/>
          </a:xfrm>
        </p:grpSpPr>
        <p:pic>
          <p:nvPicPr>
            <p:cNvPr id="32769" name="Picture 4" title="Arrow"/>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7210" y="1046300"/>
              <a:ext cx="6208006" cy="4917799"/>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32770" name="AutoShape 6"/>
            <p:cNvSpPr>
              <a:spLocks noChangeArrowheads="1"/>
            </p:cNvSpPr>
            <p:nvPr/>
          </p:nvSpPr>
          <p:spPr bwMode="auto">
            <a:xfrm>
              <a:off x="1458310" y="2919249"/>
              <a:ext cx="851338" cy="102236"/>
            </a:xfrm>
            <a:prstGeom prst="rightArrow">
              <a:avLst>
                <a:gd name="adj1" fmla="val 50000"/>
                <a:gd name="adj2" fmla="val 1375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32771" name="AutoShape 7"/>
            <p:cNvSpPr>
              <a:spLocks noChangeArrowheads="1"/>
            </p:cNvSpPr>
            <p:nvPr/>
          </p:nvSpPr>
          <p:spPr bwMode="auto">
            <a:xfrm>
              <a:off x="1458310" y="3300249"/>
              <a:ext cx="851338" cy="102236"/>
            </a:xfrm>
            <a:prstGeom prst="rightArrow">
              <a:avLst>
                <a:gd name="adj1" fmla="val 50000"/>
                <a:gd name="adj2" fmla="val 1375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32772" name="AutoShape 8"/>
            <p:cNvSpPr>
              <a:spLocks noChangeArrowheads="1"/>
            </p:cNvSpPr>
            <p:nvPr/>
          </p:nvSpPr>
          <p:spPr bwMode="auto">
            <a:xfrm>
              <a:off x="1534510" y="5129049"/>
              <a:ext cx="851338" cy="102236"/>
            </a:xfrm>
            <a:prstGeom prst="rightArrow">
              <a:avLst>
                <a:gd name="adj1" fmla="val 50000"/>
                <a:gd name="adj2" fmla="val 1375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32773" name="AutoShape 9"/>
            <p:cNvSpPr>
              <a:spLocks noChangeArrowheads="1"/>
            </p:cNvSpPr>
            <p:nvPr/>
          </p:nvSpPr>
          <p:spPr bwMode="auto">
            <a:xfrm>
              <a:off x="1534510" y="1928649"/>
              <a:ext cx="851338" cy="102236"/>
            </a:xfrm>
            <a:prstGeom prst="rightArrow">
              <a:avLst>
                <a:gd name="adj1" fmla="val 50000"/>
                <a:gd name="adj2" fmla="val 1375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32774" name="AutoShape 10"/>
            <p:cNvSpPr>
              <a:spLocks noChangeArrowheads="1"/>
            </p:cNvSpPr>
            <p:nvPr/>
          </p:nvSpPr>
          <p:spPr bwMode="auto">
            <a:xfrm>
              <a:off x="1534510" y="6119649"/>
              <a:ext cx="851338" cy="102236"/>
            </a:xfrm>
            <a:prstGeom prst="rightArrow">
              <a:avLst>
                <a:gd name="adj1" fmla="val 50000"/>
                <a:gd name="adj2" fmla="val 1375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grpSp>
      <p:sp>
        <p:nvSpPr>
          <p:cNvPr id="6" name="Title 5"/>
          <p:cNvSpPr>
            <a:spLocks noGrp="1"/>
          </p:cNvSpPr>
          <p:nvPr>
            <p:ph type="title" idx="4294967295"/>
          </p:nvPr>
        </p:nvSpPr>
        <p:spPr>
          <a:xfrm>
            <a:off x="653527" y="288899"/>
            <a:ext cx="7543800" cy="752475"/>
          </a:xfrm>
        </p:spPr>
        <p:txBody>
          <a:bodyPr>
            <a:normAutofit fontScale="90000"/>
          </a:bodyPr>
          <a:lstStyle/>
          <a:p>
            <a:pPr algn="ctr"/>
            <a:r>
              <a:rPr lang="en-US" dirty="0"/>
              <a:t>When Using Multiple Criteria, Scores Should be </a:t>
            </a:r>
            <a:r>
              <a:rPr lang="en-US" dirty="0" smtClean="0"/>
              <a:t>Normalized </a:t>
            </a:r>
            <a:r>
              <a:rPr lang="en-US" dirty="0"/>
              <a:t>for Comparison </a:t>
            </a:r>
            <a:r>
              <a:rPr lang="en-US" dirty="0" smtClean="0"/>
              <a:t>Purposes</a:t>
            </a:r>
            <a:endParaRPr lang="en-US" dirty="0"/>
          </a:p>
        </p:txBody>
      </p:sp>
    </p:spTree>
    <p:extLst>
      <p:ext uri="{BB962C8B-B14F-4D97-AF65-F5344CB8AC3E}">
        <p14:creationId xmlns:p14="http://schemas.microsoft.com/office/powerpoint/2010/main" val="819432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85135" y="167148"/>
            <a:ext cx="8477865" cy="1431788"/>
          </a:xfrm>
        </p:spPr>
        <p:txBody>
          <a:bodyPr>
            <a:normAutofit fontScale="90000"/>
          </a:bodyPr>
          <a:lstStyle/>
          <a:p>
            <a:pPr algn="ctr"/>
            <a:r>
              <a:rPr lang="en-US" dirty="0" smtClean="0">
                <a:latin typeface="Calibri" charset="0"/>
                <a:ea typeface="ＭＳ Ｐゴシック" charset="0"/>
                <a:cs typeface="ＭＳ Ｐゴシック" charset="0"/>
              </a:rPr>
              <a:t>Considerations for Using </a:t>
            </a:r>
            <a:br>
              <a:rPr lang="en-US" dirty="0" smtClean="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Multiple Measures for Gifted </a:t>
            </a:r>
            <a:br>
              <a:rPr lang="en-US" dirty="0" smtClean="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Identification a Valid Approach</a:t>
            </a:r>
            <a:endParaRPr lang="en-US" sz="2400" dirty="0">
              <a:latin typeface="Calibri" charset="0"/>
              <a:ea typeface="ＭＳ Ｐゴシック" charset="0"/>
              <a:cs typeface="ＭＳ Ｐゴシック" charset="0"/>
            </a:endParaRPr>
          </a:p>
        </p:txBody>
      </p:sp>
      <p:sp>
        <p:nvSpPr>
          <p:cNvPr id="4" name="TextBox 3"/>
          <p:cNvSpPr txBox="1"/>
          <p:nvPr/>
        </p:nvSpPr>
        <p:spPr>
          <a:xfrm>
            <a:off x="2664920" y="1761579"/>
            <a:ext cx="5998673"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Consider all components of the state or districts definition of giftedness</a:t>
            </a:r>
          </a:p>
          <a:p>
            <a:pPr marL="342900" indent="-342900">
              <a:buFont typeface="Arial" panose="020B0604020202020204" pitchFamily="34" charset="0"/>
              <a:buChar char="•"/>
            </a:pPr>
            <a:r>
              <a:rPr lang="en-US" sz="2000" dirty="0" smtClean="0"/>
              <a:t>Use the most up-to-date version of any standardized assessment</a:t>
            </a:r>
          </a:p>
          <a:p>
            <a:pPr marL="342900" indent="-342900">
              <a:buFont typeface="Arial" panose="020B0604020202020204" pitchFamily="34" charset="0"/>
              <a:buChar char="•"/>
            </a:pPr>
            <a:r>
              <a:rPr lang="en-US" sz="2000" dirty="0" smtClean="0"/>
              <a:t>Study the norms of all standardized assessments used in your identification process</a:t>
            </a:r>
          </a:p>
          <a:p>
            <a:pPr marL="342900" indent="-342900">
              <a:buFont typeface="Arial" panose="020B0604020202020204" pitchFamily="34" charset="0"/>
              <a:buChar char="•"/>
            </a:pPr>
            <a:r>
              <a:rPr lang="en-US" sz="2000" dirty="0" smtClean="0"/>
              <a:t>Use multiple measures detailed through this module</a:t>
            </a:r>
          </a:p>
          <a:p>
            <a:pPr marL="342900" indent="-342900">
              <a:buFont typeface="Arial" panose="020B0604020202020204" pitchFamily="34" charset="0"/>
              <a:buChar char="•"/>
            </a:pPr>
            <a:r>
              <a:rPr lang="en-US" sz="2000" dirty="0" smtClean="0"/>
              <a:t>Integrate multiple sources of data in a technically defensible way</a:t>
            </a:r>
          </a:p>
          <a:p>
            <a:pPr marL="342900" indent="-342900">
              <a:buFont typeface="Arial" panose="020B0604020202020204" pitchFamily="34" charset="0"/>
              <a:buChar char="•"/>
            </a:pPr>
            <a:r>
              <a:rPr lang="en-US" sz="2000" dirty="0" smtClean="0"/>
              <a:t>Consider measurements of error</a:t>
            </a:r>
          </a:p>
          <a:p>
            <a:pPr marL="342900" indent="-342900">
              <a:buFont typeface="Arial" panose="020B0604020202020204" pitchFamily="34" charset="0"/>
              <a:buChar char="•"/>
            </a:pPr>
            <a:r>
              <a:rPr lang="en-US" sz="2000" dirty="0" smtClean="0"/>
              <a:t>Build student profiles</a:t>
            </a:r>
          </a:p>
          <a:p>
            <a:pPr marL="342900" indent="-342900">
              <a:buFont typeface="Arial" panose="020B0604020202020204" pitchFamily="34" charset="0"/>
              <a:buChar char="•"/>
            </a:pPr>
            <a:r>
              <a:rPr lang="en-US" sz="2000" dirty="0" smtClean="0"/>
              <a:t>Identification committees involving professionals with a background in assessment</a:t>
            </a:r>
            <a:endParaRPr lang="en-US" sz="2000" dirty="0"/>
          </a:p>
        </p:txBody>
      </p:sp>
      <p:pic>
        <p:nvPicPr>
          <p:cNvPr id="2" name="Picture 1" title="3d Man pondering ques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35" y="1918809"/>
            <a:ext cx="2379333" cy="3423792"/>
          </a:xfrm>
          <a:prstGeom prst="rect">
            <a:avLst/>
          </a:prstGeom>
        </p:spPr>
      </p:pic>
    </p:spTree>
    <p:extLst>
      <p:ext uri="{BB962C8B-B14F-4D97-AF65-F5344CB8AC3E}">
        <p14:creationId xmlns:p14="http://schemas.microsoft.com/office/powerpoint/2010/main" val="2627813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09600" y="874713"/>
            <a:ext cx="7948613" cy="384175"/>
          </a:xfrm>
        </p:spPr>
        <p:txBody>
          <a:bodyPr>
            <a:normAutofit fontScale="90000"/>
          </a:bodyPr>
          <a:lstStyle/>
          <a:p>
            <a:pPr algn="ctr"/>
            <a:r>
              <a:rPr lang="en-US" sz="3600" b="1" dirty="0" smtClean="0">
                <a:solidFill>
                  <a:schemeClr val="tx1"/>
                </a:solidFill>
                <a:latin typeface="Calibri" charset="0"/>
                <a:ea typeface="ＭＳ Ｐゴシック" charset="0"/>
                <a:cs typeface="ＭＳ Ｐゴシック" charset="0"/>
              </a:rPr>
              <a:t>Recommendations for Using </a:t>
            </a:r>
            <a:br>
              <a:rPr lang="en-US" sz="3600" b="1" dirty="0" smtClean="0">
                <a:solidFill>
                  <a:schemeClr val="tx1"/>
                </a:solidFill>
                <a:latin typeface="Calibri" charset="0"/>
                <a:ea typeface="ＭＳ Ｐゴシック" charset="0"/>
                <a:cs typeface="ＭＳ Ｐゴシック" charset="0"/>
              </a:rPr>
            </a:br>
            <a:r>
              <a:rPr lang="en-US" b="1" dirty="0" smtClean="0">
                <a:solidFill>
                  <a:schemeClr val="tx1"/>
                </a:solidFill>
                <a:latin typeface="Calibri" charset="0"/>
                <a:ea typeface="ＭＳ Ｐゴシック" charset="0"/>
                <a:cs typeface="ＭＳ Ｐゴシック" charset="0"/>
              </a:rPr>
              <a:t>S</a:t>
            </a:r>
            <a:r>
              <a:rPr lang="en-US" sz="3600" b="1" dirty="0" smtClean="0">
                <a:solidFill>
                  <a:schemeClr val="tx1"/>
                </a:solidFill>
                <a:latin typeface="Calibri" charset="0"/>
                <a:ea typeface="ＭＳ Ｐゴシック" charset="0"/>
                <a:cs typeface="ＭＳ Ｐゴシック" charset="0"/>
              </a:rPr>
              <a:t>tandardized </a:t>
            </a:r>
            <a:r>
              <a:rPr lang="en-US" b="1" dirty="0">
                <a:solidFill>
                  <a:schemeClr val="tx1"/>
                </a:solidFill>
                <a:latin typeface="Calibri" charset="0"/>
                <a:ea typeface="ＭＳ Ｐゴシック" charset="0"/>
                <a:cs typeface="ＭＳ Ｐゴシック" charset="0"/>
              </a:rPr>
              <a:t>A</a:t>
            </a:r>
            <a:r>
              <a:rPr lang="en-US" sz="3600" b="1" dirty="0" smtClean="0">
                <a:solidFill>
                  <a:schemeClr val="tx1"/>
                </a:solidFill>
                <a:latin typeface="Calibri" charset="0"/>
                <a:ea typeface="ＭＳ Ｐゴシック" charset="0"/>
                <a:cs typeface="ＭＳ Ｐゴシック" charset="0"/>
              </a:rPr>
              <a:t>ssessments</a:t>
            </a:r>
            <a:endParaRPr lang="en-US" sz="3600" b="1" dirty="0">
              <a:solidFill>
                <a:schemeClr val="tx1"/>
              </a:solidFill>
              <a:latin typeface="Calibri" charset="0"/>
              <a:ea typeface="ＭＳ Ｐゴシック" charset="0"/>
              <a:cs typeface="ＭＳ Ｐゴシック" charset="0"/>
            </a:endParaRPr>
          </a:p>
        </p:txBody>
      </p:sp>
      <p:sp>
        <p:nvSpPr>
          <p:cNvPr id="48130" name="Content Placeholder 2"/>
          <p:cNvSpPr>
            <a:spLocks noGrp="1"/>
          </p:cNvSpPr>
          <p:nvPr>
            <p:ph idx="1"/>
          </p:nvPr>
        </p:nvSpPr>
        <p:spPr>
          <a:xfrm>
            <a:off x="304800" y="1710047"/>
            <a:ext cx="8253413" cy="4025735"/>
          </a:xfrm>
        </p:spPr>
        <p:txBody>
          <a:bodyPr>
            <a:normAutofit fontScale="92500" lnSpcReduction="10000"/>
          </a:bodyPr>
          <a:lstStyle/>
          <a:p>
            <a:pPr marL="457200" indent="-457200">
              <a:buFont typeface="Calibri" charset="0"/>
              <a:buAutoNum type="arabicPeriod"/>
            </a:pPr>
            <a:r>
              <a:rPr lang="en-US" sz="2400" dirty="0">
                <a:latin typeface="Calibri" charset="0"/>
                <a:ea typeface="ＭＳ Ｐゴシック" charset="0"/>
                <a:cs typeface="ＭＳ Ｐゴシック" charset="0"/>
              </a:rPr>
              <a:t>Obtain the most </a:t>
            </a:r>
            <a:r>
              <a:rPr lang="en-US" sz="2400" dirty="0">
                <a:solidFill>
                  <a:srgbClr val="FF0000"/>
                </a:solidFill>
                <a:latin typeface="Calibri" charset="0"/>
                <a:ea typeface="ＭＳ Ｐゴシック" charset="0"/>
                <a:cs typeface="ＭＳ Ｐゴシック" charset="0"/>
              </a:rPr>
              <a:t>reliable and valid measures </a:t>
            </a:r>
            <a:r>
              <a:rPr lang="en-US" sz="2400" dirty="0">
                <a:latin typeface="Calibri" charset="0"/>
                <a:ea typeface="ＭＳ Ｐゴシック" charset="0"/>
                <a:cs typeface="ＭＳ Ｐゴシック" charset="0"/>
              </a:rPr>
              <a:t>of domain-specific aptitude for all students.</a:t>
            </a:r>
          </a:p>
          <a:p>
            <a:pPr marL="457200" indent="-457200">
              <a:buFont typeface="Calibri" charset="0"/>
              <a:buAutoNum type="arabicPeriod"/>
            </a:pPr>
            <a:r>
              <a:rPr lang="en-US" sz="2400" dirty="0">
                <a:latin typeface="Calibri" charset="0"/>
                <a:ea typeface="ＭＳ Ｐゴシック" charset="0"/>
                <a:cs typeface="ＭＳ Ｐゴシック" charset="0"/>
              </a:rPr>
              <a:t>Provide and document appropriate procedures for test takers with </a:t>
            </a:r>
            <a:r>
              <a:rPr lang="en-US" sz="2400" dirty="0">
                <a:solidFill>
                  <a:srgbClr val="FF0000"/>
                </a:solidFill>
                <a:latin typeface="Calibri" charset="0"/>
                <a:ea typeface="ＭＳ Ｐゴシック" charset="0"/>
                <a:cs typeface="ＭＳ Ｐゴシック" charset="0"/>
              </a:rPr>
              <a:t>disabilities who need special accommodations </a:t>
            </a:r>
            <a:r>
              <a:rPr lang="en-US" sz="2400" dirty="0">
                <a:latin typeface="Calibri" charset="0"/>
                <a:ea typeface="ＭＳ Ｐゴシック" charset="0"/>
                <a:cs typeface="ＭＳ Ｐゴシック" charset="0"/>
              </a:rPr>
              <a:t>or those with </a:t>
            </a:r>
            <a:r>
              <a:rPr lang="en-US" sz="2400" dirty="0">
                <a:solidFill>
                  <a:srgbClr val="FF0000"/>
                </a:solidFill>
                <a:latin typeface="Calibri" charset="0"/>
                <a:ea typeface="ＭＳ Ｐゴシック" charset="0"/>
                <a:cs typeface="ＭＳ Ｐゴシック" charset="0"/>
              </a:rPr>
              <a:t>diverse </a:t>
            </a:r>
            <a:r>
              <a:rPr lang="en-US" sz="2400" dirty="0" smtClean="0">
                <a:solidFill>
                  <a:srgbClr val="FF0000"/>
                </a:solidFill>
                <a:latin typeface="Calibri" charset="0"/>
                <a:ea typeface="ＭＳ Ｐゴシック" charset="0"/>
                <a:cs typeface="ＭＳ Ｐゴシック" charset="0"/>
              </a:rPr>
              <a:t>linguistic </a:t>
            </a:r>
            <a:r>
              <a:rPr lang="en-US" sz="2400" dirty="0">
                <a:latin typeface="Calibri" charset="0"/>
                <a:ea typeface="ＭＳ Ｐゴシック" charset="0"/>
                <a:cs typeface="ＭＳ Ｐゴシック" charset="0"/>
              </a:rPr>
              <a:t>backgrounds.</a:t>
            </a:r>
          </a:p>
          <a:p>
            <a:pPr marL="457200" indent="-457200">
              <a:buFont typeface="Calibri" charset="0"/>
              <a:buAutoNum type="arabicPeriod"/>
            </a:pPr>
            <a:r>
              <a:rPr lang="en-US" sz="2400" dirty="0">
                <a:latin typeface="Calibri" charset="0"/>
                <a:ea typeface="ＭＳ Ｐゴシック" charset="0"/>
                <a:cs typeface="ＭＳ Ｐゴシック" charset="0"/>
              </a:rPr>
              <a:t>Provide adequate </a:t>
            </a:r>
            <a:r>
              <a:rPr lang="en-US" sz="2400" dirty="0">
                <a:solidFill>
                  <a:srgbClr val="FF0000"/>
                </a:solidFill>
                <a:latin typeface="Calibri" charset="0"/>
                <a:ea typeface="ＭＳ Ｐゴシック" charset="0"/>
                <a:cs typeface="ＭＳ Ｐゴシック" charset="0"/>
              </a:rPr>
              <a:t>training to </a:t>
            </a:r>
            <a:r>
              <a:rPr lang="en-US" sz="2400" dirty="0" smtClean="0">
                <a:solidFill>
                  <a:srgbClr val="FF0000"/>
                </a:solidFill>
                <a:latin typeface="Calibri" charset="0"/>
                <a:ea typeface="ＭＳ Ｐゴシック" charset="0"/>
                <a:cs typeface="ＭＳ Ｐゴシック" charset="0"/>
              </a:rPr>
              <a:t>those administrating the assessments </a:t>
            </a:r>
            <a:r>
              <a:rPr lang="en-US" sz="2400" dirty="0">
                <a:latin typeface="Calibri" charset="0"/>
                <a:ea typeface="ＭＳ Ｐゴシック" charset="0"/>
                <a:cs typeface="ＭＳ Ｐゴシック" charset="0"/>
              </a:rPr>
              <a:t>and ensure and monitor the accuracy of the scoring process. </a:t>
            </a:r>
          </a:p>
          <a:p>
            <a:pPr marL="457200" indent="-457200">
              <a:buFont typeface="Calibri" charset="0"/>
              <a:buAutoNum type="arabicPeriod"/>
            </a:pPr>
            <a:r>
              <a:rPr lang="en-US" sz="2400" dirty="0">
                <a:latin typeface="Calibri" charset="0"/>
                <a:ea typeface="ＭＳ Ｐゴシック" charset="0"/>
                <a:cs typeface="ＭＳ Ｐゴシック" charset="0"/>
              </a:rPr>
              <a:t>Establish a policy for achieving more </a:t>
            </a:r>
            <a:r>
              <a:rPr lang="en-US" sz="2400" dirty="0">
                <a:solidFill>
                  <a:srgbClr val="FF0000"/>
                </a:solidFill>
                <a:latin typeface="Calibri" charset="0"/>
                <a:ea typeface="ＭＳ Ｐゴシック" charset="0"/>
                <a:cs typeface="ＭＳ Ｐゴシック" charset="0"/>
              </a:rPr>
              <a:t>equitable representation </a:t>
            </a:r>
            <a:r>
              <a:rPr lang="en-US" sz="2400" dirty="0">
                <a:latin typeface="Calibri" charset="0"/>
                <a:ea typeface="ＭＳ Ｐゴシック" charset="0"/>
                <a:cs typeface="ＭＳ Ｐゴシック" charset="0"/>
              </a:rPr>
              <a:t>of underrepresented groups in programs. </a:t>
            </a:r>
          </a:p>
          <a:p>
            <a:pPr marL="457200" indent="-457200">
              <a:buFont typeface="Calibri" charset="0"/>
              <a:buAutoNum type="arabicPeriod"/>
            </a:pPr>
            <a:r>
              <a:rPr lang="en-US" sz="2400" dirty="0">
                <a:latin typeface="Calibri" charset="0"/>
                <a:ea typeface="ＭＳ Ｐゴシック" charset="0"/>
                <a:cs typeface="ＭＳ Ｐゴシック" charset="0"/>
              </a:rPr>
              <a:t>Make better use of </a:t>
            </a:r>
            <a:r>
              <a:rPr lang="en-US" sz="2400" dirty="0">
                <a:solidFill>
                  <a:srgbClr val="FF0000"/>
                </a:solidFill>
                <a:latin typeface="Calibri" charset="0"/>
                <a:ea typeface="ＭＳ Ｐゴシック" charset="0"/>
                <a:cs typeface="ＭＳ Ｐゴシック" charset="0"/>
              </a:rPr>
              <a:t>local norms </a:t>
            </a:r>
            <a:r>
              <a:rPr lang="en-US" sz="2400" dirty="0">
                <a:latin typeface="Calibri" charset="0"/>
                <a:ea typeface="ＭＳ Ｐゴシック" charset="0"/>
                <a:cs typeface="ＭＳ Ｐゴシック" charset="0"/>
              </a:rPr>
              <a:t>when identifying students whose accomplishments in particular academic domains are well above their classmates.</a:t>
            </a:r>
          </a:p>
          <a:p>
            <a:pPr marL="457200" indent="-457200">
              <a:buFont typeface="Calibri" charset="0"/>
              <a:buAutoNum type="arabicPeriod"/>
            </a:pPr>
            <a:endParaRPr lang="en-US" sz="1600" dirty="0">
              <a:latin typeface="Calibri" charset="0"/>
              <a:ea typeface="ＭＳ Ｐゴシック" charset="0"/>
              <a:cs typeface="ＭＳ Ｐゴシック" charset="0"/>
            </a:endParaRPr>
          </a:p>
          <a:p>
            <a:pPr marL="457200" indent="-457200">
              <a:buFont typeface="Calibri" charset="0"/>
              <a:buAutoNum type="arabicPeriod"/>
            </a:pPr>
            <a:endParaRPr lang="en-US" sz="1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72553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NAGC Standards</a:t>
            </a:r>
            <a:endParaRPr lang="en-US" dirty="0"/>
          </a:p>
        </p:txBody>
      </p:sp>
      <p:sp>
        <p:nvSpPr>
          <p:cNvPr id="3" name="Content Placeholder 2"/>
          <p:cNvSpPr>
            <a:spLocks noGrp="1"/>
          </p:cNvSpPr>
          <p:nvPr>
            <p:ph idx="1"/>
          </p:nvPr>
        </p:nvSpPr>
        <p:spPr>
          <a:xfrm>
            <a:off x="822960" y="1737363"/>
            <a:ext cx="7543800" cy="3616603"/>
          </a:xfrm>
        </p:spPr>
        <p:txBody>
          <a:bodyPr>
            <a:noAutofit/>
          </a:bodyPr>
          <a:lstStyle/>
          <a:p>
            <a:r>
              <a:rPr lang="en-US" sz="1600" dirty="0"/>
              <a:t>This module aligns with the following NAGC-CEC Teacher Preparation Standards in Gifted Education- Standard 4: Assessment (NAGC, 2013).</a:t>
            </a:r>
          </a:p>
          <a:p>
            <a:pPr marL="342900" indent="-342900">
              <a:buFont typeface="+mj-lt"/>
              <a:buAutoNum type="arabicPeriod"/>
            </a:pPr>
            <a:r>
              <a:rPr lang="en-US" sz="1600" dirty="0"/>
              <a:t>Professionals must be knowledgeable about how multiple methods of assessment and data sources guide effective educational decisions about the identification and services for highly capable students. </a:t>
            </a:r>
          </a:p>
          <a:p>
            <a:pPr marL="342900" indent="-342900">
              <a:buFont typeface="+mj-lt"/>
              <a:buAutoNum type="arabicPeriod"/>
            </a:pPr>
            <a:r>
              <a:rPr lang="en-US" sz="1600" dirty="0"/>
              <a:t>Professionals should become knowledgeable about measurement principles and practices to interpret results to guide educational decisions for individuals identified as highly capable.</a:t>
            </a:r>
          </a:p>
          <a:p>
            <a:pPr marL="342900" indent="-342900">
              <a:buFont typeface="+mj-lt"/>
              <a:buAutoNum type="arabicPeriod"/>
            </a:pPr>
            <a:r>
              <a:rPr lang="en-US" sz="1600" dirty="0"/>
              <a:t>Professionals collaborate with colleagues and families in using multiple types of assessment information to make identification and learning progress decisions and to minimize bias and assessment decision-making.</a:t>
            </a:r>
          </a:p>
          <a:p>
            <a:pPr marL="342900" indent="-342900">
              <a:buFont typeface="+mj-lt"/>
              <a:buAutoNum type="arabicPeriod"/>
            </a:pPr>
            <a:r>
              <a:rPr lang="en-US" sz="1600" dirty="0"/>
              <a:t>Multiple criteria assumes a gathering of data from multiple perspectives which provides a more holistic view about the types of services that would best serve students identified as highly capable.</a:t>
            </a: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12/13/2017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3</a:t>
            </a:fld>
            <a:endParaRPr lang="en-US" dirty="0"/>
          </a:p>
        </p:txBody>
      </p:sp>
    </p:spTree>
    <p:extLst>
      <p:ext uri="{BB962C8B-B14F-4D97-AF65-F5344CB8AC3E}">
        <p14:creationId xmlns:p14="http://schemas.microsoft.com/office/powerpoint/2010/main" val="121814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Reflection – Understanding Psychometrics</a:t>
            </a:r>
            <a:endParaRPr lang="en-US" dirty="0"/>
          </a:p>
        </p:txBody>
      </p:sp>
      <p:sp>
        <p:nvSpPr>
          <p:cNvPr id="3" name="Content Placeholder 2"/>
          <p:cNvSpPr>
            <a:spLocks noGrp="1"/>
          </p:cNvSpPr>
          <p:nvPr>
            <p:ph idx="1"/>
          </p:nvPr>
        </p:nvSpPr>
        <p:spPr/>
        <p:txBody>
          <a:bodyPr>
            <a:normAutofit/>
          </a:bodyPr>
          <a:lstStyle/>
          <a:p>
            <a:r>
              <a:rPr lang="en-US" sz="2400" dirty="0" smtClean="0"/>
              <a:t>List the instruments that you are currently using in your identification plan to identify students for highly capable services. Reflect on the importance of understanding the purpose and intent of each of these instruments. </a:t>
            </a:r>
          </a:p>
          <a:p>
            <a:pPr marL="457200" indent="-457200">
              <a:buFont typeface="+mj-lt"/>
              <a:buAutoNum type="arabicPeriod"/>
            </a:pPr>
            <a:r>
              <a:rPr lang="en-US" sz="2400" dirty="0" smtClean="0"/>
              <a:t>What do you now understand about the strengths and limitations of the instruments that you are using to identify students for highly capable services? </a:t>
            </a:r>
            <a:endParaRPr lang="en-US" sz="2400" dirty="0"/>
          </a:p>
          <a:p>
            <a:pPr marL="457200" indent="-457200">
              <a:buFont typeface="+mj-lt"/>
              <a:buAutoNum type="arabicPeriod"/>
            </a:pPr>
            <a:r>
              <a:rPr lang="en-US" sz="2400" dirty="0" smtClean="0"/>
              <a:t>Are these instruments valid and reliable, and being used appropriately?</a:t>
            </a:r>
            <a:endParaRPr lang="en-US"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26537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317625" y="209276"/>
            <a:ext cx="6508750" cy="1143000"/>
          </a:xfrm>
        </p:spPr>
        <p:txBody>
          <a:bodyPr/>
          <a:lstStyle/>
          <a:p>
            <a:pPr algn="ctr"/>
            <a:r>
              <a:rPr lang="en-US" dirty="0">
                <a:latin typeface="Calibri" charset="0"/>
                <a:ea typeface="ＭＳ Ｐゴシック" charset="0"/>
                <a:cs typeface="ＭＳ Ｐゴシック" charset="0"/>
              </a:rPr>
              <a:t>Teacher </a:t>
            </a:r>
            <a:r>
              <a:rPr lang="en-US" dirty="0" smtClean="0">
                <a:latin typeface="Calibri" charset="0"/>
                <a:ea typeface="ＭＳ Ｐゴシック" charset="0"/>
                <a:cs typeface="ＭＳ Ｐゴシック" charset="0"/>
              </a:rPr>
              <a:t>Perspectives: </a:t>
            </a:r>
            <a:br>
              <a:rPr lang="en-US" dirty="0" smtClean="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Using Teacher Rating Scales</a:t>
            </a:r>
            <a:endParaRPr lang="en-US" dirty="0">
              <a:latin typeface="Calibri" charset="0"/>
              <a:ea typeface="ＭＳ Ｐゴシック" charset="0"/>
              <a:cs typeface="ＭＳ Ｐゴシック" charset="0"/>
            </a:endParaRPr>
          </a:p>
        </p:txBody>
      </p:sp>
      <p:pic>
        <p:nvPicPr>
          <p:cNvPr id="38915" name="Picture 1" title="Magnifying Glass 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35096" y="1866584"/>
            <a:ext cx="5088018" cy="381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113E31D-E2AB-40D1-8B51-AFA5AFEF393A}" type="slidenum">
              <a:rPr lang="en-US" smtClean="0"/>
              <a:pPr/>
              <a:t>31</a:t>
            </a:fld>
            <a:endParaRPr lang="en-US" dirty="0"/>
          </a:p>
        </p:txBody>
      </p:sp>
    </p:spTree>
    <p:extLst>
      <p:ext uri="{BB962C8B-B14F-4D97-AF65-F5344CB8AC3E}">
        <p14:creationId xmlns:p14="http://schemas.microsoft.com/office/powerpoint/2010/main" val="867652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95779" y="903684"/>
            <a:ext cx="8256588" cy="725487"/>
          </a:xfrm>
        </p:spPr>
        <p:txBody>
          <a:bodyPr>
            <a:noAutofit/>
          </a:bodyPr>
          <a:lstStyle/>
          <a:p>
            <a:r>
              <a:rPr lang="en-US" sz="2800" b="1" dirty="0">
                <a:latin typeface="Calibri" charset="0"/>
                <a:ea typeface="ＭＳ Ｐゴシック" charset="0"/>
                <a:cs typeface="ＭＳ Ｐゴシック" charset="0"/>
                <a:hlinkClick r:id="rId3"/>
              </a:rPr>
              <a:t>Scales for Rating the Behavioral </a:t>
            </a:r>
            <a:r>
              <a:rPr lang="en-US" sz="2800" b="1" dirty="0" smtClean="0">
                <a:latin typeface="Calibri" charset="0"/>
                <a:ea typeface="ＭＳ Ｐゴシック" charset="0"/>
                <a:cs typeface="ＭＳ Ｐゴシック" charset="0"/>
                <a:hlinkClick r:id="rId3"/>
              </a:rPr>
              <a:t/>
            </a:r>
            <a:br>
              <a:rPr lang="en-US" sz="2800" b="1" dirty="0" smtClean="0">
                <a:latin typeface="Calibri" charset="0"/>
                <a:ea typeface="ＭＳ Ｐゴシック" charset="0"/>
                <a:cs typeface="ＭＳ Ｐゴシック" charset="0"/>
                <a:hlinkClick r:id="rId3"/>
              </a:rPr>
            </a:br>
            <a:r>
              <a:rPr lang="en-US" sz="2800" b="1" dirty="0" smtClean="0">
                <a:latin typeface="Calibri" charset="0"/>
                <a:ea typeface="ＭＳ Ｐゴシック" charset="0"/>
                <a:cs typeface="ＭＳ Ｐゴシック" charset="0"/>
                <a:hlinkClick r:id="rId3"/>
              </a:rPr>
              <a:t>Characteristics of </a:t>
            </a:r>
            <a:r>
              <a:rPr lang="en-US" sz="2800" b="1" dirty="0">
                <a:latin typeface="Calibri" charset="0"/>
                <a:ea typeface="ＭＳ Ｐゴシック" charset="0"/>
                <a:cs typeface="ＭＳ Ｐゴシック" charset="0"/>
                <a:hlinkClick r:id="rId3"/>
              </a:rPr>
              <a:t>Superior Students (SRBCSS)</a:t>
            </a:r>
            <a:endParaRPr lang="en-US" sz="2800" b="1" dirty="0">
              <a:latin typeface="Calibri" charset="0"/>
              <a:ea typeface="ＭＳ Ｐゴシック" charset="0"/>
              <a:cs typeface="ＭＳ Ｐゴシック" charset="0"/>
            </a:endParaRPr>
          </a:p>
        </p:txBody>
      </p:sp>
      <p:pic>
        <p:nvPicPr>
          <p:cNvPr id="39940" name="Picture 10" title="Sclaes for Rating the Behavioral Characteristics of Superior Students cov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60305"/>
            <a:ext cx="2784950" cy="359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2" name="Picture 12" title="Photo of back of SRBCSS"/>
          <p:cNvPicPr>
            <a:picLocks noChangeAspect="1"/>
          </p:cNvPicPr>
          <p:nvPr/>
        </p:nvPicPr>
        <p:blipFill>
          <a:blip r:embed="rId5">
            <a:extLst>
              <a:ext uri="{BEBA8EAE-BF5A-486C-A8C5-ECC9F3942E4B}">
                <a14:imgProps xmlns:a14="http://schemas.microsoft.com/office/drawing/2010/main">
                  <a14:imgLayer r:embed="rId6">
                    <a14:imgEffect>
                      <a14:sharpenSoften amount="73000"/>
                    </a14:imgEffect>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937350" y="1755396"/>
            <a:ext cx="5471638" cy="397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113E31D-E2AB-40D1-8B51-AFA5AFEF393A}" type="slidenum">
              <a:rPr lang="en-US" smtClean="0"/>
              <a:pPr/>
              <a:t>32</a:t>
            </a:fld>
            <a:endParaRPr lang="en-US" dirty="0"/>
          </a:p>
        </p:txBody>
      </p:sp>
    </p:spTree>
    <p:extLst>
      <p:ext uri="{BB962C8B-B14F-4D97-AF65-F5344CB8AC3E}">
        <p14:creationId xmlns:p14="http://schemas.microsoft.com/office/powerpoint/2010/main" val="498166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12423" y="1007819"/>
            <a:ext cx="6508750" cy="601480"/>
          </a:xfrm>
        </p:spPr>
        <p:txBody>
          <a:bodyPr/>
          <a:lstStyle/>
          <a:p>
            <a:r>
              <a:rPr lang="en-US" dirty="0">
                <a:latin typeface="Calibri" charset="0"/>
                <a:ea typeface="ＭＳ Ｐゴシック" charset="0"/>
                <a:cs typeface="ＭＳ Ｐゴシック" charset="0"/>
                <a:hlinkClick r:id="rId3"/>
              </a:rPr>
              <a:t>Gifted Rating Scales (GRS)</a:t>
            </a:r>
            <a:endParaRPr lang="en-US" dirty="0">
              <a:latin typeface="Calibri" charset="0"/>
              <a:ea typeface="ＭＳ Ｐゴシック" charset="0"/>
              <a:cs typeface="ＭＳ Ｐゴシック" charset="0"/>
            </a:endParaRPr>
          </a:p>
        </p:txBody>
      </p:sp>
      <p:pic>
        <p:nvPicPr>
          <p:cNvPr id="40965" name="Picture 7" title="Gifted Rating Scales logo"/>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11257" r="62256"/>
          <a:stretch/>
        </p:blipFill>
        <p:spPr bwMode="auto">
          <a:xfrm>
            <a:off x="443459" y="1843789"/>
            <a:ext cx="2404672" cy="2039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TextBox 6"/>
          <p:cNvSpPr txBox="1">
            <a:spLocks noChangeArrowheads="1"/>
          </p:cNvSpPr>
          <p:nvPr/>
        </p:nvSpPr>
        <p:spPr bwMode="auto">
          <a:xfrm>
            <a:off x="2911702" y="1986131"/>
            <a:ext cx="5344886"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D5B4E"/>
                </a:solidFill>
                <a:effectLst/>
                <a:uLnTx/>
                <a:uFillTx/>
                <a:latin typeface="+mn-lt"/>
                <a:ea typeface="ＭＳ Ｐゴシック" charset="0"/>
              </a:rPr>
              <a:t>Administration: 5-10 </a:t>
            </a:r>
            <a:r>
              <a:rPr kumimoji="0" lang="en-US" sz="2200" b="1" i="0" u="none" strike="noStrike" kern="1200" cap="none" spc="0" normalizeH="0" baseline="0" noProof="0" dirty="0" smtClean="0">
                <a:ln>
                  <a:noFill/>
                </a:ln>
                <a:solidFill>
                  <a:srgbClr val="5D5B4E"/>
                </a:solidFill>
                <a:effectLst/>
                <a:uLnTx/>
                <a:uFillTx/>
                <a:latin typeface="+mn-lt"/>
                <a:ea typeface="ＭＳ Ｐゴシック" charset="0"/>
              </a:rPr>
              <a:t>minutes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5D5B4E"/>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D5B4E"/>
                </a:solidFill>
                <a:effectLst/>
                <a:uLnTx/>
                <a:uFillTx/>
                <a:latin typeface="+mn-lt"/>
                <a:ea typeface="ＭＳ Ｐゴシック" charset="0"/>
              </a:rPr>
              <a:t>Level/Publication Date: 2003 </a:t>
            </a:r>
            <a:endParaRPr kumimoji="0" lang="en-US" sz="2200" b="1" i="0" u="none" strike="noStrike" kern="1200" cap="none" spc="0" normalizeH="0" baseline="0" noProof="0" dirty="0" smtClean="0">
              <a:ln>
                <a:noFill/>
              </a:ln>
              <a:solidFill>
                <a:srgbClr val="5D5B4E"/>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5D5B4E"/>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D5B4E"/>
                </a:solidFill>
                <a:effectLst/>
                <a:uLnTx/>
                <a:uFillTx/>
                <a:latin typeface="+mn-lt"/>
                <a:ea typeface="ＭＳ Ｐゴシック" charset="0"/>
              </a:rPr>
              <a:t>Ages/Grades: GRS-P: 4.0 through 6.11 years GRS-S: 6.0 through 13.11 </a:t>
            </a:r>
            <a:r>
              <a:rPr kumimoji="0" lang="en-US" sz="2200" b="1" i="0" u="none" strike="noStrike" kern="1200" cap="none" spc="0" normalizeH="0" baseline="0" noProof="0" dirty="0" smtClean="0">
                <a:ln>
                  <a:noFill/>
                </a:ln>
                <a:solidFill>
                  <a:srgbClr val="5D5B4E"/>
                </a:solidFill>
                <a:effectLst/>
                <a:uLnTx/>
                <a:uFillTx/>
                <a:latin typeface="+mn-lt"/>
                <a:ea typeface="ＭＳ Ｐゴシック" charset="0"/>
              </a:rPr>
              <a:t>years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5D5B4E"/>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D5B4E"/>
                </a:solidFill>
                <a:effectLst/>
                <a:uLnTx/>
                <a:uFillTx/>
                <a:latin typeface="+mn-lt"/>
                <a:ea typeface="ＭＳ Ｐゴシック" charset="0"/>
              </a:rPr>
              <a:t>6 Scales: intellectual, academic, creativity, artistic, leadership, and motivation</a:t>
            </a:r>
          </a:p>
        </p:txBody>
      </p:sp>
      <p:sp>
        <p:nvSpPr>
          <p:cNvPr id="3" name="Slide Number Placeholder 2"/>
          <p:cNvSpPr>
            <a:spLocks noGrp="1"/>
          </p:cNvSpPr>
          <p:nvPr>
            <p:ph type="sldNum" sz="quarter" idx="12"/>
          </p:nvPr>
        </p:nvSpPr>
        <p:spPr/>
        <p:txBody>
          <a:bodyPr/>
          <a:lstStyle/>
          <a:p>
            <a:fld id="{6113E31D-E2AB-40D1-8B51-AFA5AFEF393A}" type="slidenum">
              <a:rPr lang="en-US" smtClean="0"/>
              <a:pPr/>
              <a:t>33</a:t>
            </a:fld>
            <a:endParaRPr lang="en-US" dirty="0"/>
          </a:p>
        </p:txBody>
      </p:sp>
    </p:spTree>
    <p:extLst>
      <p:ext uri="{BB962C8B-B14F-4D97-AF65-F5344CB8AC3E}">
        <p14:creationId xmlns:p14="http://schemas.microsoft.com/office/powerpoint/2010/main" val="3925616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6"/>
            <a:ext cx="7543800" cy="778401"/>
          </a:xfrm>
        </p:spPr>
        <p:txBody>
          <a:bodyPr>
            <a:normAutofit fontScale="90000"/>
          </a:bodyPr>
          <a:lstStyle/>
          <a:p>
            <a:r>
              <a:rPr lang="en-US" b="1" spc="0" dirty="0">
                <a:solidFill>
                  <a:srgbClr val="5D5B4E"/>
                </a:solidFill>
                <a:latin typeface="Calibri" charset="0"/>
                <a:ea typeface="ＭＳ Ｐゴシック" charset="0"/>
                <a:cs typeface="ＭＳ Ｐゴシック" charset="0"/>
              </a:rPr>
              <a:t>Gifted Rating Scales (GRS) Example Items</a:t>
            </a:r>
            <a:r>
              <a:rPr lang="en-US" b="1" spc="0" dirty="0">
                <a:solidFill>
                  <a:srgbClr val="5D5B4E"/>
                </a:solidFill>
              </a:rPr>
              <a:t/>
            </a:r>
            <a:br>
              <a:rPr lang="en-US" b="1" spc="0" dirty="0">
                <a:solidFill>
                  <a:srgbClr val="5D5B4E"/>
                </a:solidFill>
              </a:rPr>
            </a:b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34</a:t>
            </a:fld>
            <a:endParaRPr lang="en-US" dirty="0"/>
          </a:p>
        </p:txBody>
      </p:sp>
      <p:pic>
        <p:nvPicPr>
          <p:cNvPr id="41985" name="Content Placeholder 4" descr="GRS-cover.pdf"/>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885" t="3122" r="6108" b="10909"/>
          <a:stretch/>
        </p:blipFill>
        <p:spPr>
          <a:xfrm>
            <a:off x="64548" y="749300"/>
            <a:ext cx="4302125" cy="5726113"/>
          </a:xfrm>
        </p:spPr>
      </p:pic>
      <p:pic>
        <p:nvPicPr>
          <p:cNvPr id="41986" name="Picture 5" descr="GRSp3.pdf"/>
          <p:cNvPicPr>
            <a:picLocks noChangeAspect="1"/>
          </p:cNvPicPr>
          <p:nvPr/>
        </p:nvPicPr>
        <p:blipFill rotWithShape="1">
          <a:blip r:embed="rId4" cstate="print">
            <a:extLst>
              <a:ext uri="{28A0092B-C50C-407E-A947-70E740481C1C}">
                <a14:useLocalDpi xmlns:a14="http://schemas.microsoft.com/office/drawing/2010/main" val="0"/>
              </a:ext>
            </a:extLst>
          </a:blip>
          <a:srcRect l="1642" t="1767" r="6171" b="4630"/>
          <a:stretch/>
        </p:blipFill>
        <p:spPr bwMode="auto">
          <a:xfrm>
            <a:off x="4437090" y="646491"/>
            <a:ext cx="4436002" cy="5829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097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342900"/>
            <a:ext cx="7391400" cy="382588"/>
          </a:xfrm>
        </p:spPr>
        <p:txBody>
          <a:bodyPr>
            <a:normAutofit fontScale="90000"/>
          </a:bodyPr>
          <a:lstStyle/>
          <a:p>
            <a:r>
              <a:rPr lang="en-US" sz="2400" dirty="0">
                <a:latin typeface="Calibri" charset="0"/>
                <a:ea typeface="ＭＳ Ｐゴシック" charset="0"/>
                <a:cs typeface="ＭＳ Ｐゴシック" charset="0"/>
                <a:hlinkClick r:id="rId3"/>
              </a:rPr>
              <a:t>Scales for Identifying Gifted Students (SIGS)</a:t>
            </a:r>
            <a:endParaRPr lang="en-US" sz="2400" dirty="0">
              <a:latin typeface="Calibri" charset="0"/>
              <a:ea typeface="ＭＳ Ｐゴシック" charset="0"/>
              <a:cs typeface="ＭＳ Ｐゴシック" charset="0"/>
            </a:endParaRPr>
          </a:p>
        </p:txBody>
      </p:sp>
      <p:pic>
        <p:nvPicPr>
          <p:cNvPr id="43010" name="Content Placeholder 4" title="SIGS scale"/>
          <p:cNvPicPr>
            <a:picLocks noGrp="1" noChangeAspect="1"/>
          </p:cNvPicPr>
          <p:nvPr>
            <p:ph idx="1"/>
          </p:nvPr>
        </p:nvPicPr>
        <p:blipFill rotWithShape="1">
          <a:blip r:embed="rId4">
            <a:extLst>
              <a:ext uri="{28A0092B-C50C-407E-A947-70E740481C1C}">
                <a14:useLocalDpi xmlns:a14="http://schemas.microsoft.com/office/drawing/2010/main" val="0"/>
              </a:ext>
            </a:extLst>
          </a:blip>
          <a:srcRect l="1087" t="-167" r="1527" b="2333"/>
          <a:stretch/>
        </p:blipFill>
        <p:spPr>
          <a:xfrm>
            <a:off x="148591" y="1444693"/>
            <a:ext cx="5257800" cy="3451398"/>
          </a:xfrm>
        </p:spPr>
      </p:pic>
      <p:pic>
        <p:nvPicPr>
          <p:cNvPr id="43012" name="Picture 6" title="SIGS scale direction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6391" y="1431993"/>
            <a:ext cx="3652837" cy="3974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5" name="TextBox 9"/>
          <p:cNvSpPr txBox="1">
            <a:spLocks noChangeArrowheads="1"/>
          </p:cNvSpPr>
          <p:nvPr/>
        </p:nvSpPr>
        <p:spPr bwMode="auto">
          <a:xfrm>
            <a:off x="5115084" y="342900"/>
            <a:ext cx="282321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D5B4E"/>
                </a:solidFill>
                <a:effectLst/>
                <a:uLnTx/>
                <a:uFillTx/>
                <a:latin typeface="Arial" charset="0"/>
                <a:ea typeface="ＭＳ Ｐゴシック" charset="0"/>
              </a:rPr>
              <a:t>Ryser</a:t>
            </a:r>
            <a:r>
              <a:rPr kumimoji="0" lang="en-US" sz="1800" b="0" i="0" u="none" strike="noStrike" kern="1200" cap="none" spc="0" normalizeH="0" baseline="0" noProof="0" dirty="0">
                <a:ln>
                  <a:noFill/>
                </a:ln>
                <a:solidFill>
                  <a:srgbClr val="5D5B4E"/>
                </a:solidFill>
                <a:effectLst/>
                <a:uLnTx/>
                <a:uFillTx/>
                <a:latin typeface="Arial" charset="0"/>
                <a:ea typeface="ＭＳ Ｐゴシック" charset="0"/>
              </a:rPr>
              <a:t> &amp; McConnell, 2004</a:t>
            </a:r>
          </a:p>
        </p:txBody>
      </p:sp>
      <p:sp>
        <p:nvSpPr>
          <p:cNvPr id="3" name="Slide Number Placeholder 2"/>
          <p:cNvSpPr>
            <a:spLocks noGrp="1"/>
          </p:cNvSpPr>
          <p:nvPr>
            <p:ph type="sldNum" sz="quarter" idx="12"/>
          </p:nvPr>
        </p:nvSpPr>
        <p:spPr/>
        <p:txBody>
          <a:bodyPr/>
          <a:lstStyle/>
          <a:p>
            <a:fld id="{6113E31D-E2AB-40D1-8B51-AFA5AFEF393A}" type="slidenum">
              <a:rPr lang="en-US" smtClean="0"/>
              <a:pPr/>
              <a:t>35</a:t>
            </a:fld>
            <a:endParaRPr lang="en-US" dirty="0"/>
          </a:p>
        </p:txBody>
      </p:sp>
    </p:spTree>
    <p:extLst>
      <p:ext uri="{BB962C8B-B14F-4D97-AF65-F5344CB8AC3E}">
        <p14:creationId xmlns:p14="http://schemas.microsoft.com/office/powerpoint/2010/main" val="1649648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838199" y="914400"/>
            <a:ext cx="7206205" cy="876300"/>
          </a:xfrm>
        </p:spPr>
        <p:txBody>
          <a:bodyPr>
            <a:normAutofit fontScale="90000"/>
          </a:bodyPr>
          <a:lstStyle/>
          <a:p>
            <a:r>
              <a:rPr lang="en-US" dirty="0">
                <a:solidFill>
                  <a:srgbClr val="5D5B4E"/>
                </a:solidFill>
                <a:latin typeface="Calibri" charset="0"/>
                <a:ea typeface="ＭＳ Ｐゴシック" charset="0"/>
                <a:cs typeface="ＭＳ Ｐゴシック" charset="0"/>
              </a:rPr>
              <a:t>Selection </a:t>
            </a:r>
            <a:r>
              <a:rPr lang="en-US" dirty="0" smtClean="0">
                <a:solidFill>
                  <a:srgbClr val="5D5B4E"/>
                </a:solidFill>
                <a:latin typeface="Calibri" charset="0"/>
                <a:ea typeface="ＭＳ Ｐゴシック" charset="0"/>
                <a:cs typeface="ＭＳ Ｐゴシック" charset="0"/>
              </a:rPr>
              <a:t>Phase – Using Multiple Criteria </a:t>
            </a:r>
            <a:endParaRPr lang="en-US" dirty="0">
              <a:solidFill>
                <a:srgbClr val="5D5B4E"/>
              </a:solidFill>
              <a:latin typeface="Calibri" charset="0"/>
              <a:ea typeface="ＭＳ Ｐゴシック" charset="0"/>
              <a:cs typeface="ＭＳ Ｐゴシック" charset="0"/>
            </a:endParaRPr>
          </a:p>
        </p:txBody>
      </p:sp>
      <p:pic>
        <p:nvPicPr>
          <p:cNvPr id="49154" name="Content Placeholder 1" title="Selection Phase Using Multiple Criteria"/>
          <p:cNvPicPr>
            <a:picLocks noGrp="1" noChangeAspect="1"/>
          </p:cNvPicPr>
          <p:nvPr>
            <p:ph idx="1"/>
          </p:nvPr>
        </p:nvPicPr>
        <p:blipFill rotWithShape="1">
          <a:blip r:embed="rId3">
            <a:extLst>
              <a:ext uri="{28A0092B-C50C-407E-A947-70E740481C1C}">
                <a14:useLocalDpi xmlns:a14="http://schemas.microsoft.com/office/drawing/2010/main" val="0"/>
              </a:ext>
            </a:extLst>
          </a:blip>
          <a:srcRect l="32179" t="15070" r="-334" b="-345"/>
          <a:stretch/>
        </p:blipFill>
        <p:spPr>
          <a:xfrm>
            <a:off x="1665513" y="2024742"/>
            <a:ext cx="5759831" cy="3498337"/>
          </a:xfrm>
        </p:spPr>
      </p:pic>
      <p:sp>
        <p:nvSpPr>
          <p:cNvPr id="3" name="Slide Number Placeholder 2"/>
          <p:cNvSpPr>
            <a:spLocks noGrp="1"/>
          </p:cNvSpPr>
          <p:nvPr>
            <p:ph type="sldNum" sz="quarter" idx="12"/>
          </p:nvPr>
        </p:nvSpPr>
        <p:spPr/>
        <p:txBody>
          <a:bodyPr/>
          <a:lstStyle/>
          <a:p>
            <a:fld id="{6113E31D-E2AB-40D1-8B51-AFA5AFEF393A}" type="slidenum">
              <a:rPr lang="en-US" smtClean="0"/>
              <a:pPr/>
              <a:t>36</a:t>
            </a:fld>
            <a:endParaRPr lang="en-US" dirty="0"/>
          </a:p>
        </p:txBody>
      </p:sp>
    </p:spTree>
    <p:extLst>
      <p:ext uri="{BB962C8B-B14F-4D97-AF65-F5344CB8AC3E}">
        <p14:creationId xmlns:p14="http://schemas.microsoft.com/office/powerpoint/2010/main" val="1158154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09600" y="72736"/>
            <a:ext cx="8229600" cy="875002"/>
          </a:xfrm>
        </p:spPr>
        <p:txBody>
          <a:bodyPr>
            <a:normAutofit fontScale="90000"/>
          </a:bodyPr>
          <a:lstStyle/>
          <a:p>
            <a:pPr algn="ctr"/>
            <a:r>
              <a:rPr lang="en-US" sz="3200" dirty="0" smtClean="0">
                <a:solidFill>
                  <a:srgbClr val="5D5B4E"/>
                </a:solidFill>
                <a:latin typeface="Calibri" charset="0"/>
                <a:ea typeface="ＭＳ Ｐゴシック" charset="0"/>
                <a:cs typeface="ＭＳ Ｐゴシック" charset="0"/>
              </a:rPr>
              <a:t>Recommendations for using Multiple Criteria:</a:t>
            </a:r>
            <a:br>
              <a:rPr lang="en-US" sz="3200" dirty="0" smtClean="0">
                <a:solidFill>
                  <a:srgbClr val="5D5B4E"/>
                </a:solidFill>
                <a:latin typeface="Calibri" charset="0"/>
                <a:ea typeface="ＭＳ Ｐゴシック" charset="0"/>
                <a:cs typeface="ＭＳ Ｐゴシック" charset="0"/>
              </a:rPr>
            </a:br>
            <a:r>
              <a:rPr lang="en-US" sz="3200" dirty="0" smtClean="0">
                <a:solidFill>
                  <a:srgbClr val="5D5B4E"/>
                </a:solidFill>
                <a:latin typeface="Calibri" charset="0"/>
                <a:ea typeface="ＭＳ Ｐゴシック" charset="0"/>
                <a:cs typeface="ＭＳ Ｐゴシック" charset="0"/>
              </a:rPr>
              <a:t>Building a Student Profile</a:t>
            </a:r>
            <a:endParaRPr lang="en-US" sz="3200" dirty="0">
              <a:solidFill>
                <a:srgbClr val="5D5B4E"/>
              </a:solidFill>
              <a:latin typeface="Calibri" charset="0"/>
              <a:ea typeface="ＭＳ Ｐゴシック" charset="0"/>
              <a:cs typeface="ＭＳ Ｐゴシック" charset="0"/>
            </a:endParaRPr>
          </a:p>
        </p:txBody>
      </p:sp>
      <p:pic>
        <p:nvPicPr>
          <p:cNvPr id="5" name="Content Placeholder 6" title="Multiple Criteria Sample Document"/>
          <p:cNvPicPr>
            <a:picLocks noChangeAspect="1"/>
          </p:cNvPicPr>
          <p:nvPr/>
        </p:nvPicPr>
        <p:blipFill rotWithShape="1">
          <a:blip r:embed="rId3"/>
          <a:srcRect l="2436" t="2234" r="6661" b="1152"/>
          <a:stretch/>
        </p:blipFill>
        <p:spPr>
          <a:xfrm>
            <a:off x="874305" y="947738"/>
            <a:ext cx="7700189" cy="4475702"/>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pPr/>
              <a:t>37</a:t>
            </a:fld>
            <a:endParaRPr lang="en-US" dirty="0"/>
          </a:p>
        </p:txBody>
      </p:sp>
    </p:spTree>
    <p:extLst>
      <p:ext uri="{BB962C8B-B14F-4D97-AF65-F5344CB8AC3E}">
        <p14:creationId xmlns:p14="http://schemas.microsoft.com/office/powerpoint/2010/main" val="2085197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title="Hunsaker Identification book cov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498" y="2919849"/>
            <a:ext cx="1396145" cy="1787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1" name="TextBox 5"/>
          <p:cNvSpPr txBox="1">
            <a:spLocks noChangeArrowheads="1"/>
          </p:cNvSpPr>
          <p:nvPr/>
        </p:nvSpPr>
        <p:spPr bwMode="auto">
          <a:xfrm>
            <a:off x="78568" y="4705163"/>
            <a:ext cx="47244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Hunsaker</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S</a:t>
            </a:r>
            <a:r>
              <a:rPr kumimoji="0" lang="en-US" sz="1400" b="0" i="0" u="none" strike="noStrike" kern="1200" cap="none" spc="0" normalizeH="0" baseline="0" noProof="0" dirty="0" smtClean="0">
                <a:ln>
                  <a:noFill/>
                </a:ln>
                <a:solidFill>
                  <a:srgbClr val="5D5B4E"/>
                </a:solidFill>
                <a:effectLst/>
                <a:uLnTx/>
                <a:uFillTx/>
                <a:latin typeface="Calibri"/>
                <a:ea typeface="ＭＳ Ｐゴシック" charset="0"/>
              </a:rPr>
              <a:t>. L. (Ed.). </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(2012).  </a:t>
            </a:r>
            <a:r>
              <a:rPr kumimoji="0" lang="en-US" sz="1400" b="0" i="1" u="none" strike="noStrike" kern="1200" cap="none" spc="0" normalizeH="0" baseline="0" noProof="0" dirty="0">
                <a:ln>
                  <a:noFill/>
                </a:ln>
                <a:solidFill>
                  <a:srgbClr val="5D5B4E"/>
                </a:solidFill>
                <a:effectLst/>
                <a:uLnTx/>
                <a:uFillTx/>
                <a:latin typeface="Calibri"/>
                <a:ea typeface="ＭＳ Ｐゴシック" charset="0"/>
              </a:rPr>
              <a:t>Identification: The theory and practice of identifying students for gifted and talented education services</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Waco, TX: </a:t>
            </a: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Prufrock</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Press.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Arial" charset="0"/>
              <a:ea typeface="ＭＳ Ｐゴシック" charset="0"/>
            </a:endParaRPr>
          </a:p>
        </p:txBody>
      </p:sp>
      <p:sp>
        <p:nvSpPr>
          <p:cNvPr id="58372" name="TextBox 6"/>
          <p:cNvSpPr txBox="1">
            <a:spLocks noChangeArrowheads="1"/>
          </p:cNvSpPr>
          <p:nvPr/>
        </p:nvSpPr>
        <p:spPr bwMode="auto">
          <a:xfrm>
            <a:off x="5603131" y="4921114"/>
            <a:ext cx="336488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Johnsen</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S. K. (2011).  </a:t>
            </a:r>
            <a:r>
              <a:rPr kumimoji="0" lang="en-US" sz="1400" b="0" i="1" u="none" strike="noStrike" kern="1200" cap="none" spc="0" normalizeH="0" baseline="0" noProof="0" dirty="0">
                <a:ln>
                  <a:noFill/>
                </a:ln>
                <a:solidFill>
                  <a:srgbClr val="5D5B4E"/>
                </a:solidFill>
                <a:effectLst/>
                <a:uLnTx/>
                <a:uFillTx/>
                <a:latin typeface="Calibri"/>
                <a:ea typeface="ＭＳ Ｐゴシック" charset="0"/>
              </a:rPr>
              <a:t>Identifying gifted students: A practical guide</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a:t>
            </a:r>
            <a:r>
              <a:rPr kumimoji="0" lang="en-US" sz="1400" b="0" i="0" u="none" strike="noStrike" kern="1200" cap="none" spc="0" normalizeH="0" baseline="0" noProof="0" dirty="0" smtClean="0">
                <a:ln>
                  <a:noFill/>
                </a:ln>
                <a:solidFill>
                  <a:srgbClr val="5D5B4E"/>
                </a:solidFill>
                <a:effectLst/>
                <a:uLnTx/>
                <a:uFillTx/>
                <a:latin typeface="Calibri"/>
                <a:ea typeface="ＭＳ Ｐゴシック" charset="0"/>
              </a:rPr>
              <a:t>Waco</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TX: </a:t>
            </a: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Prufrock</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Press.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Arial" charset="0"/>
              <a:ea typeface="ＭＳ Ｐゴシック" charset="0"/>
            </a:endParaRPr>
          </a:p>
        </p:txBody>
      </p:sp>
      <p:pic>
        <p:nvPicPr>
          <p:cNvPr id="58373" name="Picture 7" title="Identifying Gifted Students book cov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520" y="1553611"/>
            <a:ext cx="2150293" cy="3154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4" name="Picture 9" title="Beyond Gifted Education book cov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0333" y="113931"/>
            <a:ext cx="1919288" cy="265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5" name="TextBox 8"/>
          <p:cNvSpPr txBox="1">
            <a:spLocks noChangeArrowheads="1"/>
          </p:cNvSpPr>
          <p:nvPr/>
        </p:nvSpPr>
        <p:spPr bwMode="auto">
          <a:xfrm>
            <a:off x="2757717" y="3292957"/>
            <a:ext cx="3733800"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Peters, S</a:t>
            </a:r>
            <a:r>
              <a:rPr kumimoji="0" lang="en-US" sz="1400" b="0" i="0" u="none" strike="noStrike" kern="1200" cap="none" spc="0" normalizeH="0" baseline="0" noProof="0" dirty="0" smtClean="0">
                <a:ln>
                  <a:noFill/>
                </a:ln>
                <a:solidFill>
                  <a:srgbClr val="5D5B4E"/>
                </a:solidFill>
                <a:effectLst/>
                <a:uLnTx/>
                <a:uFillTx/>
                <a:latin typeface="Calibri"/>
                <a:ea typeface="ＭＳ Ｐゴシック" charset="0"/>
              </a:rPr>
              <a:t>. J</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Matthews, M</a:t>
            </a:r>
            <a:r>
              <a:rPr kumimoji="0" lang="en-US" sz="1400" b="0" i="0" u="none" strike="noStrike" kern="1200" cap="none" spc="0" normalizeH="0" baseline="0" noProof="0" dirty="0" smtClean="0">
                <a:ln>
                  <a:noFill/>
                </a:ln>
                <a:solidFill>
                  <a:srgbClr val="5D5B4E"/>
                </a:solidFill>
                <a:effectLst/>
                <a:uLnTx/>
                <a:uFillTx/>
                <a:latin typeface="Calibri"/>
                <a:ea typeface="ＭＳ Ｐゴシック" charset="0"/>
              </a:rPr>
              <a:t>. S</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a:t>
            </a: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McBee</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M</a:t>
            </a:r>
            <a:r>
              <a:rPr kumimoji="0" lang="en-US" sz="1400" b="0" i="0" u="none" strike="noStrike" kern="1200" cap="none" spc="0" normalizeH="0" baseline="0" noProof="0" dirty="0" smtClean="0">
                <a:ln>
                  <a:noFill/>
                </a:ln>
                <a:solidFill>
                  <a:srgbClr val="5D5B4E"/>
                </a:solidFill>
                <a:effectLst/>
                <a:uLnTx/>
                <a:uFillTx/>
                <a:latin typeface="Calibri"/>
                <a:ea typeface="ＭＳ Ｐゴシック" charset="0"/>
              </a:rPr>
              <a:t>. T</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&amp; </a:t>
            </a: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McCoach</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B.  (2014).  </a:t>
            </a:r>
            <a:r>
              <a:rPr kumimoji="0" lang="en-US" sz="1400" b="0" i="1" u="none" strike="noStrike" kern="1200" cap="none" spc="0" normalizeH="0" baseline="0" noProof="0" dirty="0">
                <a:ln>
                  <a:noFill/>
                </a:ln>
                <a:solidFill>
                  <a:srgbClr val="5D5B4E"/>
                </a:solidFill>
                <a:effectLst/>
                <a:uLnTx/>
                <a:uFillTx/>
                <a:latin typeface="Calibri"/>
                <a:ea typeface="ＭＳ Ｐゴシック" charset="0"/>
              </a:rPr>
              <a:t>Beyond gifted education: Designing and implementing advanced academic programs</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Waco, TX: </a:t>
            </a:r>
            <a:r>
              <a:rPr kumimoji="0" lang="en-US" sz="1400" b="0" i="0" u="none" strike="noStrike" kern="1200" cap="none" spc="0" normalizeH="0" baseline="0" noProof="0" dirty="0" err="1">
                <a:ln>
                  <a:noFill/>
                </a:ln>
                <a:solidFill>
                  <a:srgbClr val="5D5B4E"/>
                </a:solidFill>
                <a:effectLst/>
                <a:uLnTx/>
                <a:uFillTx/>
                <a:latin typeface="Calibri"/>
                <a:ea typeface="ＭＳ Ｐゴシック" charset="0"/>
              </a:rPr>
              <a:t>Prufrock</a:t>
            </a:r>
            <a:r>
              <a:rPr kumimoji="0" lang="en-US" sz="1400" b="0" i="0" u="none" strike="noStrike" kern="1200" cap="none" spc="0" normalizeH="0" baseline="0" noProof="0" dirty="0">
                <a:ln>
                  <a:noFill/>
                </a:ln>
                <a:solidFill>
                  <a:srgbClr val="5D5B4E"/>
                </a:solidFill>
                <a:effectLst/>
                <a:uLnTx/>
                <a:uFillTx/>
                <a:latin typeface="Calibri"/>
                <a:ea typeface="ＭＳ Ｐゴシック" charset="0"/>
              </a:rPr>
              <a:t> Press.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Arial" charset="0"/>
              <a:ea typeface="ＭＳ Ｐゴシック" charset="0"/>
            </a:endParaRPr>
          </a:p>
        </p:txBody>
      </p:sp>
      <p:pic>
        <p:nvPicPr>
          <p:cNvPr id="2" name="Picture 1" title="Fundamentals of Gifted Education book cov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647" y="176030"/>
            <a:ext cx="1300719" cy="1858170"/>
          </a:xfrm>
          <a:prstGeom prst="rect">
            <a:avLst/>
          </a:prstGeom>
        </p:spPr>
      </p:pic>
      <p:sp>
        <p:nvSpPr>
          <p:cNvPr id="3" name="TextBox 2"/>
          <p:cNvSpPr txBox="1"/>
          <p:nvPr/>
        </p:nvSpPr>
        <p:spPr>
          <a:xfrm>
            <a:off x="0" y="2078215"/>
            <a:ext cx="392351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D5B4E"/>
                </a:solidFill>
                <a:effectLst/>
                <a:uLnTx/>
                <a:uFillTx/>
                <a:latin typeface="Calibri"/>
                <a:ea typeface="+mn-ea"/>
                <a:cs typeface="+mn-cs"/>
              </a:rPr>
              <a:t>Callahan, C. M., &amp; </a:t>
            </a:r>
            <a:r>
              <a:rPr kumimoji="0" lang="en-US" sz="1400" b="0" i="0" u="none" strike="noStrike" kern="1200" cap="none" spc="0" normalizeH="0" baseline="0" noProof="0" dirty="0" err="1" smtClean="0">
                <a:ln>
                  <a:noFill/>
                </a:ln>
                <a:solidFill>
                  <a:srgbClr val="5D5B4E"/>
                </a:solidFill>
                <a:effectLst/>
                <a:uLnTx/>
                <a:uFillTx/>
                <a:latin typeface="Calibri"/>
                <a:ea typeface="+mn-ea"/>
                <a:cs typeface="+mn-cs"/>
              </a:rPr>
              <a:t>Hertberg</a:t>
            </a:r>
            <a:r>
              <a:rPr kumimoji="0" lang="en-US" sz="1400" b="0" i="0" u="none" strike="noStrike" kern="1200" cap="none" spc="0" normalizeH="0" baseline="0" noProof="0" dirty="0" smtClean="0">
                <a:ln>
                  <a:noFill/>
                </a:ln>
                <a:solidFill>
                  <a:srgbClr val="5D5B4E"/>
                </a:solidFill>
                <a:effectLst/>
                <a:uLnTx/>
                <a:uFillTx/>
                <a:latin typeface="Calibri"/>
                <a:ea typeface="+mn-ea"/>
                <a:cs typeface="+mn-cs"/>
              </a:rPr>
              <a:t>-Davis. H. L. (Eds.) (2013). </a:t>
            </a:r>
            <a:r>
              <a:rPr kumimoji="0" lang="en-US" sz="1400" b="0" i="1" u="none" strike="noStrike" kern="1200" cap="none" spc="0" normalizeH="0" baseline="0" noProof="0" dirty="0" smtClean="0">
                <a:ln>
                  <a:noFill/>
                </a:ln>
                <a:solidFill>
                  <a:srgbClr val="5D5B4E"/>
                </a:solidFill>
                <a:effectLst/>
                <a:uLnTx/>
                <a:uFillTx/>
                <a:latin typeface="Calibri"/>
                <a:ea typeface="+mn-ea"/>
                <a:cs typeface="+mn-cs"/>
              </a:rPr>
              <a:t>Fundamentals </a:t>
            </a:r>
            <a:r>
              <a:rPr kumimoji="0" lang="en-US" sz="1400" b="0" i="1" u="none" strike="noStrike" kern="1200" cap="none" spc="0" normalizeH="0" baseline="0" noProof="0" dirty="0">
                <a:ln>
                  <a:noFill/>
                </a:ln>
                <a:solidFill>
                  <a:srgbClr val="5D5B4E"/>
                </a:solidFill>
                <a:effectLst/>
                <a:uLnTx/>
                <a:uFillTx/>
                <a:latin typeface="Calibri"/>
                <a:ea typeface="+mn-ea"/>
                <a:cs typeface="+mn-cs"/>
              </a:rPr>
              <a:t>of </a:t>
            </a:r>
            <a:r>
              <a:rPr kumimoji="0" lang="en-US" sz="1400" b="0" i="1" u="none" strike="noStrike" kern="1200" cap="none" spc="0" normalizeH="0" baseline="0" noProof="0" dirty="0" smtClean="0">
                <a:ln>
                  <a:noFill/>
                </a:ln>
                <a:solidFill>
                  <a:srgbClr val="5D5B4E"/>
                </a:solidFill>
                <a:effectLst/>
                <a:uLnTx/>
                <a:uFillTx/>
                <a:latin typeface="Calibri"/>
                <a:ea typeface="+mn-ea"/>
                <a:cs typeface="+mn-cs"/>
              </a:rPr>
              <a:t>gifted </a:t>
            </a:r>
            <a:r>
              <a:rPr kumimoji="0" lang="en-US" sz="1400" b="0" i="1" u="none" strike="noStrike" kern="1200" cap="none" spc="0" normalizeH="0" baseline="0" noProof="0" dirty="0">
                <a:ln>
                  <a:noFill/>
                </a:ln>
                <a:solidFill>
                  <a:srgbClr val="5D5B4E"/>
                </a:solidFill>
                <a:effectLst/>
                <a:uLnTx/>
                <a:uFillTx/>
                <a:latin typeface="Calibri"/>
                <a:ea typeface="+mn-ea"/>
                <a:cs typeface="+mn-cs"/>
              </a:rPr>
              <a:t>e</a:t>
            </a:r>
            <a:r>
              <a:rPr kumimoji="0" lang="en-US" sz="1400" b="0" i="1" u="none" strike="noStrike" kern="1200" cap="none" spc="0" normalizeH="0" baseline="0" noProof="0" dirty="0" smtClean="0">
                <a:ln>
                  <a:noFill/>
                </a:ln>
                <a:solidFill>
                  <a:srgbClr val="5D5B4E"/>
                </a:solidFill>
                <a:effectLst/>
                <a:uLnTx/>
                <a:uFillTx/>
                <a:latin typeface="Calibri"/>
                <a:ea typeface="+mn-ea"/>
                <a:cs typeface="+mn-cs"/>
              </a:rPr>
              <a:t>ducation</a:t>
            </a:r>
            <a:r>
              <a:rPr kumimoji="0" lang="en-US" sz="1400" b="0" i="1" u="none" strike="noStrike" kern="1200" cap="none" spc="0" normalizeH="0" baseline="0" noProof="0" dirty="0">
                <a:ln>
                  <a:noFill/>
                </a:ln>
                <a:solidFill>
                  <a:srgbClr val="5D5B4E"/>
                </a:solidFill>
                <a:effectLst/>
                <a:uLnTx/>
                <a:uFillTx/>
                <a:latin typeface="Calibri"/>
                <a:ea typeface="+mn-ea"/>
                <a:cs typeface="+mn-cs"/>
              </a:rPr>
              <a:t>: Considering </a:t>
            </a:r>
            <a:r>
              <a:rPr kumimoji="0" lang="en-US" sz="1400" b="0" i="1" u="none" strike="noStrike" kern="1200" cap="none" spc="0" normalizeH="0" baseline="0" noProof="0" dirty="0" smtClean="0">
                <a:ln>
                  <a:noFill/>
                </a:ln>
                <a:solidFill>
                  <a:srgbClr val="5D5B4E"/>
                </a:solidFill>
                <a:effectLst/>
                <a:uLnTx/>
                <a:uFillTx/>
                <a:latin typeface="Calibri"/>
                <a:ea typeface="+mn-ea"/>
                <a:cs typeface="+mn-cs"/>
              </a:rPr>
              <a:t>multiple perspectives. </a:t>
            </a:r>
            <a:r>
              <a:rPr kumimoji="0" lang="en-US" sz="1400" b="0" i="0" u="none" strike="noStrike" kern="1200" cap="none" spc="0" normalizeH="0" baseline="0" noProof="0" dirty="0" smtClean="0">
                <a:ln>
                  <a:noFill/>
                </a:ln>
                <a:solidFill>
                  <a:srgbClr val="5D5B4E"/>
                </a:solidFill>
                <a:effectLst/>
                <a:uLnTx/>
                <a:uFillTx/>
                <a:latin typeface="Calibri"/>
                <a:ea typeface="+mn-ea"/>
                <a:cs typeface="+mn-cs"/>
              </a:rPr>
              <a:t>NY: Routledge.</a:t>
            </a:r>
            <a:endParaRPr kumimoji="0" lang="en-US" sz="1400" b="0" i="0" u="none" strike="noStrike" kern="1200" cap="none" spc="0" normalizeH="0" baseline="0" noProof="0" dirty="0">
              <a:ln>
                <a:noFill/>
              </a:ln>
              <a:solidFill>
                <a:srgbClr val="5D5B4E"/>
              </a:solidFill>
              <a:effectLst/>
              <a:uLnTx/>
              <a:uFillTx/>
              <a:latin typeface="Calibri"/>
              <a:ea typeface="+mn-ea"/>
              <a:cs typeface="+mn-cs"/>
            </a:endParaRPr>
          </a:p>
        </p:txBody>
      </p:sp>
      <p:sp>
        <p:nvSpPr>
          <p:cNvPr id="7" name="Title 6" hidden="1"/>
          <p:cNvSpPr>
            <a:spLocks noGrp="1"/>
          </p:cNvSpPr>
          <p:nvPr>
            <p:ph type="title"/>
          </p:nvPr>
        </p:nvSpPr>
        <p:spPr/>
        <p:txBody>
          <a:bodyPr/>
          <a:lstStyle/>
          <a:p>
            <a:r>
              <a:rPr lang="en-US" dirty="0" smtClean="0"/>
              <a:t>Gifted Education Texts</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38</a:t>
            </a:fld>
            <a:endParaRPr lang="en-US" dirty="0"/>
          </a:p>
        </p:txBody>
      </p:sp>
    </p:spTree>
    <p:extLst>
      <p:ext uri="{BB962C8B-B14F-4D97-AF65-F5344CB8AC3E}">
        <p14:creationId xmlns:p14="http://schemas.microsoft.com/office/powerpoint/2010/main" val="479981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Action</a:t>
            </a:r>
            <a:endParaRPr lang="en-US" dirty="0"/>
          </a:p>
        </p:txBody>
      </p:sp>
      <p:sp>
        <p:nvSpPr>
          <p:cNvPr id="3" name="Content Placeholder 2"/>
          <p:cNvSpPr>
            <a:spLocks noGrp="1"/>
          </p:cNvSpPr>
          <p:nvPr>
            <p:ph idx="1"/>
          </p:nvPr>
        </p:nvSpPr>
        <p:spPr>
          <a:xfrm>
            <a:off x="822960" y="1845737"/>
            <a:ext cx="7543800" cy="3906881"/>
          </a:xfrm>
        </p:spPr>
        <p:txBody>
          <a:bodyPr>
            <a:normAutofit fontScale="77500" lnSpcReduction="20000"/>
          </a:bodyPr>
          <a:lstStyle/>
          <a:p>
            <a:pPr marL="342900" indent="-342900">
              <a:buFont typeface="+mj-lt"/>
              <a:buAutoNum type="arabicPeriod"/>
            </a:pPr>
            <a:r>
              <a:rPr lang="en-US" sz="2400" dirty="0" smtClean="0"/>
              <a:t>Examine your own district policies and procedures to assess and evaluate the degree to which you are using multiple sources of data to identify and consider the services needed to match your students’ learning needs.</a:t>
            </a:r>
            <a:endParaRPr lang="en-US" sz="2400" dirty="0"/>
          </a:p>
          <a:p>
            <a:pPr marL="342900" indent="-342900">
              <a:buFont typeface="+mj-lt"/>
              <a:buAutoNum type="arabicPeriod"/>
            </a:pPr>
            <a:r>
              <a:rPr lang="en-US" sz="2400" dirty="0" smtClean="0"/>
              <a:t>Possible Action Steps:</a:t>
            </a:r>
          </a:p>
          <a:p>
            <a:pPr marL="562356" lvl="1" indent="-342900"/>
            <a:r>
              <a:rPr lang="en-US" sz="2400" dirty="0" smtClean="0"/>
              <a:t>Revise identification procedures if needed to reflect your new knowledge about the use of multiple criteria.</a:t>
            </a:r>
          </a:p>
          <a:p>
            <a:pPr marL="562356" lvl="1" indent="-342900"/>
            <a:r>
              <a:rPr lang="en-US" sz="2400" dirty="0"/>
              <a:t>D</a:t>
            </a:r>
            <a:r>
              <a:rPr lang="en-US" sz="2400" dirty="0" smtClean="0"/>
              <a:t>evelop procedures for a holistic review of collected student data.</a:t>
            </a:r>
          </a:p>
          <a:p>
            <a:pPr marL="562356" lvl="1" indent="-342900"/>
            <a:r>
              <a:rPr lang="en-US" sz="2300" dirty="0" smtClean="0"/>
              <a:t>Redesign </a:t>
            </a:r>
            <a:r>
              <a:rPr lang="en-US" sz="2300" dirty="0"/>
              <a:t>the criteria used for selecting highly capable students based on what you have learned in this module and the cautionary suggestions that are made when an identification system is considered</a:t>
            </a:r>
            <a:r>
              <a:rPr lang="en-US" sz="2300" dirty="0" smtClean="0"/>
              <a:t>.</a:t>
            </a:r>
            <a:endParaRPr lang="en-US" sz="2400" dirty="0" smtClean="0"/>
          </a:p>
          <a:p>
            <a:pPr marL="562356" lvl="1" indent="-342900"/>
            <a:r>
              <a:rPr lang="en-US" sz="2400" dirty="0" smtClean="0"/>
              <a:t>Add some new services based on what the data reveal to you about students’ needs.</a:t>
            </a:r>
          </a:p>
          <a:p>
            <a:pPr marL="562356" lvl="1" indent="-342900"/>
            <a:r>
              <a:rPr lang="en-US" sz="2400" dirty="0" smtClean="0"/>
              <a:t>Create a professional development plan for educating those in your school district who will have a role in the identification and selection of students for highly capable programs. </a:t>
            </a:r>
          </a:p>
          <a:p>
            <a:pPr marL="342900" indent="-342900">
              <a:buFont typeface="+mj-lt"/>
              <a:buAutoNum type="arabicPeriod"/>
            </a:pPr>
            <a:endParaRPr lang="en-US" dirty="0"/>
          </a:p>
          <a:p>
            <a:endParaRPr lang="en-US" dirty="0"/>
          </a:p>
        </p:txBody>
      </p:sp>
      <p:sp>
        <p:nvSpPr>
          <p:cNvPr id="8" name="Slide Number Placeholder 7"/>
          <p:cNvSpPr>
            <a:spLocks noGrp="1"/>
          </p:cNvSpPr>
          <p:nvPr>
            <p:ph type="sldNum" sz="quarter" idx="12"/>
          </p:nvPr>
        </p:nvSpPr>
        <p:spPr/>
        <p:txBody>
          <a:bodyPr/>
          <a:lstStyle/>
          <a:p>
            <a:fld id="{6113E31D-E2AB-40D1-8B51-AFA5AFEF393A}" type="slidenum">
              <a:rPr lang="en-US" smtClean="0"/>
              <a:pPr/>
              <a:t>39</a:t>
            </a:fld>
            <a:endParaRPr lang="en-US" dirty="0"/>
          </a:p>
        </p:txBody>
      </p:sp>
    </p:spTree>
    <p:extLst>
      <p:ext uri="{BB962C8B-B14F-4D97-AF65-F5344CB8AC3E}">
        <p14:creationId xmlns:p14="http://schemas.microsoft.com/office/powerpoint/2010/main" val="9542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a:xfrm>
            <a:off x="865564" y="1733634"/>
            <a:ext cx="7543800" cy="3616603"/>
          </a:xfrm>
        </p:spPr>
        <p:txBody>
          <a:bodyPr>
            <a:normAutofit/>
          </a:bodyPr>
          <a:lstStyle/>
          <a:p>
            <a:pPr marL="342900" indent="-342900">
              <a:lnSpc>
                <a:spcPct val="100000"/>
              </a:lnSpc>
              <a:buFont typeface="+mj-lt"/>
              <a:buAutoNum type="arabicPeriod"/>
            </a:pPr>
            <a:r>
              <a:rPr lang="en-US" sz="1600" dirty="0" smtClean="0"/>
              <a:t>Articulate the relationship between multiple criteria and equity and access to highly capable services.</a:t>
            </a:r>
          </a:p>
          <a:p>
            <a:pPr marL="342900" indent="-342900">
              <a:lnSpc>
                <a:spcPct val="100000"/>
              </a:lnSpc>
              <a:buFont typeface="+mj-lt"/>
              <a:buAutoNum type="arabicPeriod"/>
            </a:pPr>
            <a:r>
              <a:rPr lang="en-US" sz="1600" dirty="0" smtClean="0"/>
              <a:t>Examine critically current district methods and practices used to identify strengths of students for highly capable services</a:t>
            </a:r>
          </a:p>
          <a:p>
            <a:pPr marL="342900" indent="-342900">
              <a:lnSpc>
                <a:spcPct val="100000"/>
              </a:lnSpc>
              <a:buFont typeface="+mj-lt"/>
              <a:buAutoNum type="arabicPeriod"/>
            </a:pPr>
            <a:r>
              <a:rPr lang="en-US" sz="1600" dirty="0" smtClean="0"/>
              <a:t>Explain how multiple criteria should inform procedures for screening and identifying students for highly capable services.</a:t>
            </a:r>
          </a:p>
          <a:p>
            <a:pPr marL="342900" indent="-342900">
              <a:lnSpc>
                <a:spcPct val="100000"/>
              </a:lnSpc>
              <a:buFont typeface="+mj-lt"/>
              <a:buAutoNum type="arabicPeriod"/>
            </a:pPr>
            <a:r>
              <a:rPr lang="en-US" sz="1600" dirty="0" smtClean="0"/>
              <a:t>Describe the </a:t>
            </a:r>
            <a:r>
              <a:rPr lang="en-US" sz="1600" dirty="0"/>
              <a:t>types and purposes of assessment tools </a:t>
            </a:r>
            <a:r>
              <a:rPr lang="en-US" sz="1600" dirty="0" smtClean="0"/>
              <a:t>used to make </a:t>
            </a:r>
            <a:r>
              <a:rPr lang="en-US" sz="1600" dirty="0"/>
              <a:t>appropriate decisions about the educational needs of students.</a:t>
            </a:r>
          </a:p>
          <a:p>
            <a:pPr marL="342900" indent="-342900">
              <a:lnSpc>
                <a:spcPct val="100000"/>
              </a:lnSpc>
              <a:buFont typeface="+mj-lt"/>
              <a:buAutoNum type="arabicPeriod"/>
            </a:pPr>
            <a:r>
              <a:rPr lang="en-US" sz="1600" dirty="0" smtClean="0"/>
              <a:t>Use multiple assessment tools for identifying students’ strengths, interests, and educational needs appropriately with knowledge of the limitations and intent of the various types of instruments.</a:t>
            </a:r>
          </a:p>
          <a:p>
            <a:endParaRPr lang="en-US" dirty="0"/>
          </a:p>
        </p:txBody>
      </p:sp>
      <p:sp>
        <p:nvSpPr>
          <p:cNvPr id="4" name="Date Placeholder 3"/>
          <p:cNvSpPr>
            <a:spLocks noGrp="1"/>
          </p:cNvSpPr>
          <p:nvPr>
            <p:ph type="dt" sz="half" idx="10"/>
          </p:nvPr>
        </p:nvSpPr>
        <p:spPr>
          <a:xfrm>
            <a:off x="1839951" y="5662851"/>
            <a:ext cx="1854203" cy="37416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a:xfrm>
            <a:off x="1763751" y="5416025"/>
            <a:ext cx="361710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38809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fr-FR" sz="2600" dirty="0" err="1">
                <a:latin typeface="+mj-lt"/>
                <a:cs typeface="Times New Roman" panose="02020603050405020304" pitchFamily="18" charset="0"/>
              </a:rPr>
              <a:t>Jann</a:t>
            </a:r>
            <a:r>
              <a:rPr lang="fr-FR" sz="2600" dirty="0">
                <a:latin typeface="+mj-lt"/>
                <a:cs typeface="Times New Roman" panose="02020603050405020304" pitchFamily="18" charset="0"/>
              </a:rPr>
              <a:t> H. Leppien,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p>
          <a:p>
            <a:r>
              <a:rPr lang="fr-FR" sz="2600" dirty="0" smtClean="0">
                <a:latin typeface="+mj-lt"/>
                <a:cs typeface="Times New Roman" panose="02020603050405020304" pitchFamily="18" charset="0"/>
              </a:rPr>
              <a:t>Nancy </a:t>
            </a:r>
            <a:r>
              <a:rPr lang="fr-FR" sz="2600" dirty="0">
                <a:latin typeface="+mj-lt"/>
                <a:cs typeface="Times New Roman" panose="02020603050405020304" pitchFamily="18" charset="0"/>
              </a:rPr>
              <a:t>B. </a:t>
            </a:r>
            <a:r>
              <a:rPr lang="fr-FR" sz="2600" dirty="0" err="1">
                <a:latin typeface="+mj-lt"/>
                <a:cs typeface="Times New Roman" panose="02020603050405020304" pitchFamily="18" charset="0"/>
              </a:rPr>
              <a:t>Hertzog</a:t>
            </a:r>
            <a:r>
              <a:rPr lang="fr-FR" sz="2600" dirty="0">
                <a:latin typeface="+mj-lt"/>
                <a:cs typeface="Times New Roman" panose="02020603050405020304" pitchFamily="18" charset="0"/>
              </a:rPr>
              <a:t>,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p>
          <a:p>
            <a:r>
              <a:rPr lang="fr-FR" sz="2600" dirty="0">
                <a:latin typeface="+mj-lt"/>
                <a:cs typeface="Times New Roman" panose="02020603050405020304" pitchFamily="18" charset="0"/>
              </a:rPr>
              <a:t>Rachel U. Mun (née Chung),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p>
          <a:p>
            <a:r>
              <a:rPr lang="fr-FR" sz="2600" dirty="0" smtClean="0">
                <a:latin typeface="+mj-lt"/>
                <a:cs typeface="Times New Roman" panose="02020603050405020304" pitchFamily="18" charset="0"/>
              </a:rPr>
              <a:t>Contact</a:t>
            </a:r>
            <a:r>
              <a:rPr lang="fr-FR" sz="2600" dirty="0">
                <a:latin typeface="+mj-lt"/>
                <a:cs typeface="Times New Roman" panose="02020603050405020304" pitchFamily="18" charset="0"/>
              </a:rPr>
              <a:t>: </a:t>
            </a:r>
            <a:r>
              <a:rPr lang="fr-FR" sz="2600" dirty="0" smtClean="0">
                <a:latin typeface="+mj-lt"/>
                <a:cs typeface="Times New Roman" panose="02020603050405020304" pitchFamily="18" charset="0"/>
                <a:hlinkClick r:id="rId3"/>
              </a:rPr>
              <a:t>jleppien@whitworth.edu</a:t>
            </a:r>
            <a:endParaRPr lang="fr-FR" sz="2600" dirty="0" smtClean="0">
              <a:latin typeface="+mj-lt"/>
              <a:cs typeface="Times New Roman" panose="02020603050405020304" pitchFamily="18" charset="0"/>
            </a:endParaRPr>
          </a:p>
          <a:p>
            <a:endParaRPr lang="fr-FR" sz="2600" dirty="0">
              <a:latin typeface="+mj-lt"/>
              <a:cs typeface="Times New Roman" panose="02020603050405020304" pitchFamily="18" charset="0"/>
            </a:endParaRPr>
          </a:p>
          <a:p>
            <a:r>
              <a:rPr lang="fr-FR" sz="2600" dirty="0" smtClean="0">
                <a:latin typeface="+mj-lt"/>
                <a:cs typeface="Times New Roman" panose="02020603050405020304" pitchFamily="18" charset="0"/>
              </a:rPr>
              <a:t>8/01/16</a:t>
            </a:r>
            <a:endParaRPr lang="fr-FR" sz="2600" dirty="0">
              <a:latin typeface="+mj-lt"/>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12/13/2017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1120965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cs typeface="Times New Roman"/>
              </a:rPr>
              <a:t>Lead Author Bio</a:t>
            </a:r>
            <a:endParaRPr lang="en-US">
              <a:cs typeface="Times New Roman"/>
            </a:endParaRPr>
          </a:p>
        </p:txBody>
      </p:sp>
      <p:sp>
        <p:nvSpPr>
          <p:cNvPr id="3" name="Content Placeholder 2"/>
          <p:cNvSpPr>
            <a:spLocks noGrp="1"/>
          </p:cNvSpPr>
          <p:nvPr>
            <p:ph sz="half" idx="1"/>
          </p:nvPr>
        </p:nvSpPr>
        <p:spPr>
          <a:xfrm>
            <a:off x="2660073" y="1930240"/>
            <a:ext cx="6068291" cy="2278078"/>
          </a:xfrm>
        </p:spPr>
        <p:txBody>
          <a:bodyPr>
            <a:normAutofit fontScale="92500" lnSpcReduction="10000"/>
          </a:bodyPr>
          <a:lstStyle/>
          <a:p>
            <a:pPr marL="0" indent="0">
              <a:buNone/>
            </a:pPr>
            <a:r>
              <a:rPr lang="en-US" sz="3000" b="1" smtClean="0">
                <a:latin typeface="+mj-lt"/>
                <a:cs typeface="Times New Roman" panose="02020603050405020304" pitchFamily="18" charset="0"/>
              </a:rPr>
              <a:t>Jann H. Leppien, </a:t>
            </a:r>
            <a:r>
              <a:rPr lang="en-US" sz="3000" b="1">
                <a:latin typeface="+mj-lt"/>
                <a:cs typeface="Times New Roman" panose="02020603050405020304" pitchFamily="18" charset="0"/>
              </a:rPr>
              <a:t>Ph.D. </a:t>
            </a:r>
            <a:endParaRPr lang="en-US" sz="2600" b="1" smtClean="0">
              <a:latin typeface="+mj-lt"/>
              <a:cs typeface="Times New Roman" panose="02020603050405020304" pitchFamily="18" charset="0"/>
            </a:endParaRPr>
          </a:p>
          <a:p>
            <a:pPr marL="0" indent="0">
              <a:buNone/>
            </a:pPr>
            <a:r>
              <a:rPr lang="en-US" sz="2600" b="1" smtClean="0">
                <a:latin typeface="+mj-lt"/>
                <a:cs typeface="Times New Roman" panose="02020603050405020304" pitchFamily="18" charset="0"/>
              </a:rPr>
              <a:t>Module Writer </a:t>
            </a:r>
          </a:p>
          <a:p>
            <a:pPr marL="0" indent="0">
              <a:buNone/>
            </a:pPr>
            <a:r>
              <a:rPr lang="en-US" sz="2600" smtClean="0">
                <a:latin typeface="+mj-lt"/>
                <a:cs typeface="Times New Roman" panose="02020603050405020304" pitchFamily="18" charset="0"/>
              </a:rPr>
              <a:t>Margo Long Endowed Chair in Gifted Education</a:t>
            </a:r>
          </a:p>
          <a:p>
            <a:pPr marL="0" indent="0">
              <a:buNone/>
            </a:pPr>
            <a:r>
              <a:rPr lang="en-US" sz="2600" smtClean="0">
                <a:latin typeface="+mj-lt"/>
                <a:cs typeface="Times New Roman" panose="02020603050405020304" pitchFamily="18" charset="0"/>
              </a:rPr>
              <a:t>Center for Gifted Education, </a:t>
            </a:r>
          </a:p>
          <a:p>
            <a:pPr marL="0" indent="0">
              <a:buNone/>
            </a:pPr>
            <a:r>
              <a:rPr lang="en-US" sz="2600" smtClean="0">
                <a:latin typeface="+mj-lt"/>
                <a:cs typeface="Times New Roman" panose="02020603050405020304" pitchFamily="18" charset="0"/>
              </a:rPr>
              <a:t>Whitworth University, Spokane, Washington</a:t>
            </a:r>
          </a:p>
          <a:p>
            <a:pPr marL="0" indent="0">
              <a:buNone/>
            </a:pPr>
            <a:endParaRPr lang="en-US" smtClean="0">
              <a:latin typeface="Times New Roman" panose="02020603050405020304" pitchFamily="18" charset="0"/>
              <a:cs typeface="Times New Roman" panose="02020603050405020304" pitchFamily="18" charset="0"/>
            </a:endParaRPr>
          </a:p>
        </p:txBody>
      </p:sp>
      <p:pic>
        <p:nvPicPr>
          <p:cNvPr id="4" name="Picture 3" title="Jann H. Leppien, Ph.D.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73" y="1930240"/>
            <a:ext cx="2235200" cy="3048000"/>
          </a:xfrm>
          <a:prstGeom prst="rect">
            <a:avLst/>
          </a:prstGeom>
        </p:spPr>
      </p:pic>
    </p:spTree>
    <p:extLst>
      <p:ext uri="{BB962C8B-B14F-4D97-AF65-F5344CB8AC3E}">
        <p14:creationId xmlns:p14="http://schemas.microsoft.com/office/powerpoint/2010/main" val="370853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822960" y="1016000"/>
            <a:ext cx="7543800" cy="694401"/>
          </a:xfrm>
        </p:spPr>
        <p:txBody>
          <a:bodyPr/>
          <a:lstStyle/>
          <a:p>
            <a:r>
              <a:rPr lang="en-US" dirty="0">
                <a:latin typeface="Calibri" charset="0"/>
                <a:ea typeface="ＭＳ Ｐゴシック" charset="0"/>
                <a:cs typeface="ＭＳ Ｐゴシック" charset="0"/>
              </a:rPr>
              <a:t>Access and Equity</a:t>
            </a:r>
          </a:p>
        </p:txBody>
      </p:sp>
      <p:pic>
        <p:nvPicPr>
          <p:cNvPr id="12290" name="Picture 4" title="Student working on homewor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2408" y="1845737"/>
            <a:ext cx="5424904" cy="3616603"/>
          </a:xfrm>
          <a:noFill/>
          <a:ln w="38100">
            <a:solidFill>
              <a:schemeClr val="accent1"/>
            </a:solidFill>
            <a:miter lim="800000"/>
            <a:headEnd/>
            <a:tailEnd/>
          </a:ln>
        </p:spPr>
      </p:pic>
    </p:spTree>
    <p:extLst>
      <p:ext uri="{BB962C8B-B14F-4D97-AF65-F5344CB8AC3E}">
        <p14:creationId xmlns:p14="http://schemas.microsoft.com/office/powerpoint/2010/main" val="139677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767644" y="1095905"/>
            <a:ext cx="6626578" cy="609600"/>
          </a:xfrm>
        </p:spPr>
        <p:txBody>
          <a:bodyPr/>
          <a:lstStyle/>
          <a:p>
            <a:r>
              <a:rPr lang="en-US" dirty="0">
                <a:latin typeface="Calibri" charset="0"/>
                <a:ea typeface="ＭＳ Ｐゴシック" charset="0"/>
                <a:cs typeface="ＭＳ Ｐゴシック" charset="0"/>
              </a:rPr>
              <a:t>Washington State Definition</a:t>
            </a:r>
          </a:p>
        </p:txBody>
      </p:sp>
      <p:sp>
        <p:nvSpPr>
          <p:cNvPr id="13314" name="Content Placeholder 2"/>
          <p:cNvSpPr>
            <a:spLocks noGrp="1"/>
          </p:cNvSpPr>
          <p:nvPr>
            <p:ph idx="1"/>
          </p:nvPr>
        </p:nvSpPr>
        <p:spPr>
          <a:xfrm>
            <a:off x="767644" y="1942571"/>
            <a:ext cx="7162800" cy="3916362"/>
          </a:xfrm>
        </p:spPr>
        <p:txBody>
          <a:bodyPr/>
          <a:lstStyle/>
          <a:p>
            <a:r>
              <a:rPr lang="en-US" sz="2800" dirty="0">
                <a:latin typeface="Calibri" charset="0"/>
                <a:ea typeface="ＭＳ Ｐゴシック" charset="0"/>
                <a:cs typeface="ＭＳ Ｐゴシック" charset="0"/>
              </a:rPr>
              <a:t>Highly capable students are students who </a:t>
            </a:r>
            <a:r>
              <a:rPr lang="en-US" sz="2800" u="sng" dirty="0">
                <a:solidFill>
                  <a:srgbClr val="FF0000"/>
                </a:solidFill>
                <a:latin typeface="Calibri" charset="0"/>
                <a:ea typeface="ＭＳ Ｐゴシック" charset="0"/>
                <a:cs typeface="ＭＳ Ｐゴシック" charset="0"/>
              </a:rPr>
              <a:t>perform or show potential </a:t>
            </a:r>
            <a:r>
              <a:rPr lang="en-US" sz="2800" dirty="0">
                <a:latin typeface="Calibri" charset="0"/>
                <a:ea typeface="ＭＳ Ｐゴシック" charset="0"/>
                <a:cs typeface="ＭＳ Ｐゴシック" charset="0"/>
              </a:rPr>
              <a:t>for performing at significantly advanced academic levels when compared with others of their age, experiences, or environments. Outstanding abilities are seen within students' general intellectual aptitudes, specific academic abilities, and/or creative productivities within a specific domain. </a:t>
            </a:r>
          </a:p>
        </p:txBody>
      </p:sp>
      <p:sp>
        <p:nvSpPr>
          <p:cNvPr id="13316" name="TextBox 4"/>
          <p:cNvSpPr txBox="1">
            <a:spLocks noChangeArrowheads="1"/>
          </p:cNvSpPr>
          <p:nvPr/>
        </p:nvSpPr>
        <p:spPr bwMode="auto">
          <a:xfrm>
            <a:off x="457200" y="6096000"/>
            <a:ext cx="3352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D5B4E"/>
                </a:solidFill>
                <a:effectLst/>
                <a:uLnTx/>
                <a:uFillTx/>
                <a:latin typeface="Arial" charset="0"/>
                <a:ea typeface="ＭＳ Ｐゴシック" charset="0"/>
              </a:rPr>
              <a:t>WAC 392-170-035</a:t>
            </a:r>
            <a:r>
              <a:rPr kumimoji="0" lang="en-US" sz="1800" b="0" i="0" u="none" strike="noStrike" kern="1200" cap="none" spc="0" normalizeH="0" baseline="0" noProof="0">
                <a:ln>
                  <a:noFill/>
                </a:ln>
                <a:solidFill>
                  <a:srgbClr val="5D5B4E"/>
                </a:solidFill>
                <a:effectLst/>
                <a:uLnTx/>
                <a:uFillTx/>
                <a:latin typeface="Arial" charset="0"/>
                <a:ea typeface="ＭＳ Ｐゴシック" charset="0"/>
              </a:rPr>
              <a:t> </a:t>
            </a:r>
          </a:p>
        </p:txBody>
      </p:sp>
    </p:spTree>
    <p:extLst>
      <p:ext uri="{BB962C8B-B14F-4D97-AF65-F5344CB8AC3E}">
        <p14:creationId xmlns:p14="http://schemas.microsoft.com/office/powerpoint/2010/main" val="1986687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838200"/>
            <a:ext cx="8229600" cy="609600"/>
          </a:xfrm>
        </p:spPr>
        <p:txBody>
          <a:bodyPr>
            <a:normAutofit fontScale="90000"/>
          </a:bodyPr>
          <a:lstStyle/>
          <a:p>
            <a:r>
              <a:rPr lang="en-US" sz="4000" dirty="0">
                <a:latin typeface="Calibri" charset="0"/>
                <a:ea typeface="ＭＳ Ｐゴシック" charset="0"/>
                <a:cs typeface="ＭＳ Ｐゴシック" charset="0"/>
              </a:rPr>
              <a:t>055 </a:t>
            </a:r>
            <a:r>
              <a:rPr lang="en-US" sz="4000" dirty="0" smtClean="0">
                <a:latin typeface="Calibri" charset="0"/>
                <a:ea typeface="ＭＳ Ｐゴシック" charset="0"/>
                <a:cs typeface="ＭＳ Ｐゴシック" charset="0"/>
              </a:rPr>
              <a:t>– </a:t>
            </a:r>
            <a:r>
              <a:rPr lang="en-US" sz="4000" dirty="0">
                <a:latin typeface="Calibri" charset="0"/>
                <a:ea typeface="ＭＳ Ｐゴシック" charset="0"/>
                <a:cs typeface="ＭＳ Ｐゴシック" charset="0"/>
              </a:rPr>
              <a:t>Assessment </a:t>
            </a:r>
            <a:r>
              <a:rPr lang="en-US" sz="4000" dirty="0" smtClean="0">
                <a:latin typeface="Calibri" charset="0"/>
                <a:ea typeface="ＭＳ Ｐゴシック" charset="0"/>
                <a:cs typeface="ＭＳ Ｐゴシック" charset="0"/>
              </a:rPr>
              <a:t>Process </a:t>
            </a:r>
            <a:r>
              <a:rPr lang="en-US" sz="4000" dirty="0">
                <a:latin typeface="Calibri" charset="0"/>
                <a:ea typeface="ＭＳ Ｐゴシック" charset="0"/>
                <a:cs typeface="ＭＳ Ｐゴシック" charset="0"/>
              </a:rPr>
              <a:t>for </a:t>
            </a:r>
            <a:r>
              <a:rPr lang="en-US" sz="4000" dirty="0" smtClean="0">
                <a:latin typeface="Calibri" charset="0"/>
                <a:ea typeface="ＭＳ Ｐゴシック" charset="0"/>
                <a:cs typeface="ＭＳ Ｐゴシック" charset="0"/>
              </a:rPr>
              <a:t>Selection </a:t>
            </a:r>
            <a:r>
              <a:rPr lang="en-US" sz="4000" dirty="0">
                <a:latin typeface="Calibri" charset="0"/>
                <a:ea typeface="ＭＳ Ｐゴシック" charset="0"/>
                <a:cs typeface="ＭＳ Ｐゴシック" charset="0"/>
              </a:rPr>
              <a:t>as </a:t>
            </a:r>
            <a:r>
              <a:rPr lang="en-US" sz="4000" dirty="0" smtClean="0">
                <a:latin typeface="Calibri" charset="0"/>
                <a:ea typeface="ＭＳ Ｐゴシック" charset="0"/>
                <a:cs typeface="ＭＳ Ｐゴシック" charset="0"/>
              </a:rPr>
              <a:t>Highly Capable Student</a:t>
            </a:r>
            <a:r>
              <a:rPr lang="en-US" sz="4000" dirty="0">
                <a:latin typeface="Calibri" charset="0"/>
                <a:ea typeface="ＭＳ Ｐゴシック" charset="0"/>
                <a:cs typeface="ＭＳ Ｐゴシック" charset="0"/>
              </a:rPr>
              <a:t>. </a:t>
            </a:r>
          </a:p>
        </p:txBody>
      </p:sp>
      <p:sp>
        <p:nvSpPr>
          <p:cNvPr id="14338" name="Content Placeholder 2"/>
          <p:cNvSpPr>
            <a:spLocks noGrp="1"/>
          </p:cNvSpPr>
          <p:nvPr>
            <p:ph idx="1"/>
          </p:nvPr>
        </p:nvSpPr>
        <p:spPr>
          <a:xfrm>
            <a:off x="457200" y="1960563"/>
            <a:ext cx="8229600" cy="4897437"/>
          </a:xfrm>
        </p:spPr>
        <p:txBody>
          <a:bodyPr>
            <a:normAutofit/>
          </a:bodyPr>
          <a:lstStyle/>
          <a:p>
            <a:pPr marL="342900" indent="-342900">
              <a:buFont typeface="+mj-lt"/>
              <a:buAutoNum type="arabicPeriod"/>
            </a:pPr>
            <a:r>
              <a:rPr lang="en-US" sz="2400" dirty="0" smtClean="0">
                <a:latin typeface="Calibri" charset="0"/>
                <a:ea typeface="ＭＳ Ｐゴシック" charset="0"/>
                <a:cs typeface="ＭＳ Ｐゴシック" charset="0"/>
              </a:rPr>
              <a:t>Students </a:t>
            </a:r>
            <a:r>
              <a:rPr lang="en-US" sz="2400" dirty="0">
                <a:latin typeface="Calibri" charset="0"/>
                <a:ea typeface="ＭＳ Ｐゴシック" charset="0"/>
                <a:cs typeface="ＭＳ Ｐゴシック" charset="0"/>
              </a:rPr>
              <a:t>nominated for selection as a highly capable student, unless eliminated through screening as provided in WAC </a:t>
            </a:r>
            <a:r>
              <a:rPr lang="en-US" sz="2400" dirty="0">
                <a:latin typeface="Calibri" charset="0"/>
                <a:ea typeface="ＭＳ Ｐゴシック" charset="0"/>
                <a:cs typeface="ＭＳ Ｐゴシック" charset="0"/>
                <a:hlinkClick r:id="rId3"/>
              </a:rPr>
              <a:t>392-170-045</a:t>
            </a:r>
            <a:r>
              <a:rPr lang="en-US" sz="2400" dirty="0">
                <a:latin typeface="Calibri" charset="0"/>
                <a:ea typeface="ＭＳ Ｐゴシック" charset="0"/>
                <a:cs typeface="ＭＳ Ｐゴシック" charset="0"/>
              </a:rPr>
              <a:t>, shall be assessed by qualified district personnel;</a:t>
            </a:r>
          </a:p>
          <a:p>
            <a:pPr marL="342900" indent="-342900">
              <a:buFont typeface="+mj-lt"/>
              <a:buAutoNum type="arabicPeriod"/>
            </a:pPr>
            <a:r>
              <a:rPr lang="en-US" sz="2400" dirty="0" smtClean="0">
                <a:latin typeface="Calibri" charset="0"/>
                <a:ea typeface="ＭＳ Ｐゴシック" charset="0"/>
                <a:cs typeface="ＭＳ Ｐゴシック" charset="0"/>
              </a:rPr>
              <a:t>Districts </a:t>
            </a:r>
            <a:r>
              <a:rPr lang="en-US" sz="2400" dirty="0">
                <a:solidFill>
                  <a:srgbClr val="FF0000"/>
                </a:solidFill>
                <a:latin typeface="Calibri" charset="0"/>
                <a:ea typeface="ＭＳ Ｐゴシック" charset="0"/>
                <a:cs typeface="ＭＳ Ｐゴシック" charset="0"/>
              </a:rPr>
              <a:t>shall use </a:t>
            </a:r>
            <a:r>
              <a:rPr lang="en-US" sz="2400" u="sng" dirty="0">
                <a:solidFill>
                  <a:srgbClr val="FF0000"/>
                </a:solidFill>
                <a:latin typeface="Calibri" charset="0"/>
                <a:ea typeface="ＭＳ Ｐゴシック" charset="0"/>
                <a:cs typeface="ＭＳ Ｐゴシック" charset="0"/>
              </a:rPr>
              <a:t>multiple objective criteria</a:t>
            </a:r>
            <a:r>
              <a:rPr lang="en-US" sz="2400" dirty="0">
                <a:solidFill>
                  <a:srgbClr val="FF0000"/>
                </a:solidFill>
                <a:latin typeface="Calibri" charset="0"/>
                <a:ea typeface="ＭＳ Ｐゴシック" charset="0"/>
                <a:cs typeface="ＭＳ Ｐゴシック" charset="0"/>
              </a:rPr>
              <a:t> for identification of students who are among the most highly capable.</a:t>
            </a:r>
            <a:r>
              <a:rPr lang="en-US" sz="2400" dirty="0">
                <a:latin typeface="Calibri" charset="0"/>
                <a:ea typeface="ＭＳ Ｐゴシック" charset="0"/>
                <a:cs typeface="ＭＳ Ｐゴシック" charset="0"/>
              </a:rPr>
              <a:t> There is no single prescribed method for identification of students among the most highly capable; and</a:t>
            </a:r>
          </a:p>
          <a:p>
            <a:pPr marL="342900" indent="-342900">
              <a:buFont typeface="+mj-lt"/>
              <a:buAutoNum type="arabicPeriod"/>
            </a:pPr>
            <a:r>
              <a:rPr lang="en-US" sz="2400" dirty="0" smtClean="0">
                <a:latin typeface="Calibri" charset="0"/>
                <a:ea typeface="ＭＳ Ｐゴシック" charset="0"/>
                <a:cs typeface="ＭＳ Ｐゴシック" charset="0"/>
              </a:rPr>
              <a:t>Districts </a:t>
            </a:r>
            <a:r>
              <a:rPr lang="en-US" sz="2400" dirty="0">
                <a:latin typeface="Calibri" charset="0"/>
                <a:ea typeface="ＭＳ Ｐゴシック" charset="0"/>
                <a:cs typeface="ＭＳ Ｐゴシック" charset="0"/>
              </a:rPr>
              <a:t>shall have a clearly defined and written assessment process.</a:t>
            </a:r>
          </a:p>
        </p:txBody>
      </p:sp>
    </p:spTree>
    <p:extLst>
      <p:ext uri="{BB962C8B-B14F-4D97-AF65-F5344CB8AC3E}">
        <p14:creationId xmlns:p14="http://schemas.microsoft.com/office/powerpoint/2010/main" val="199415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71000"/>
                    </a14:imgEffect>
                    <a14:imgEffect>
                      <a14:brightnessContrast bright="1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381000"/>
            <a:ext cx="8229600" cy="609600"/>
          </a:xfrm>
        </p:spPr>
        <p:txBody>
          <a:bodyPr/>
          <a:lstStyle/>
          <a:p>
            <a:r>
              <a:rPr lang="en-US" sz="3600" b="1" dirty="0">
                <a:solidFill>
                  <a:srgbClr val="FF0000"/>
                </a:solidFill>
                <a:latin typeface="Calibri" charset="0"/>
                <a:ea typeface="ＭＳ Ｐゴシック" charset="0"/>
                <a:cs typeface="ＭＳ Ｐゴシック" charset="0"/>
              </a:rPr>
              <a:t>Key Questions</a:t>
            </a:r>
          </a:p>
        </p:txBody>
      </p:sp>
      <p:pic>
        <p:nvPicPr>
          <p:cNvPr id="2" name="Picture 1" title="Question Mark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83" y="1877963"/>
            <a:ext cx="8613056" cy="2691580"/>
          </a:xfrm>
          <a:prstGeom prst="rect">
            <a:avLst/>
          </a:prstGeom>
        </p:spPr>
      </p:pic>
    </p:spTree>
    <p:extLst>
      <p:ext uri="{BB962C8B-B14F-4D97-AF65-F5344CB8AC3E}">
        <p14:creationId xmlns:p14="http://schemas.microsoft.com/office/powerpoint/2010/main" val="4204108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106214"/>
            <a:ext cx="9144000" cy="609600"/>
          </a:xfrm>
        </p:spPr>
        <p:txBody>
          <a:bodyPr/>
          <a:lstStyle/>
          <a:p>
            <a:pPr algn="ctr"/>
            <a:r>
              <a:rPr lang="en-US" sz="4000" dirty="0">
                <a:latin typeface="Calibri" charset="0"/>
                <a:ea typeface="ＭＳ Ｐゴシック" charset="0"/>
                <a:cs typeface="ＭＳ Ｐゴシック" charset="0"/>
              </a:rPr>
              <a:t>Key Understandings about Identification </a:t>
            </a:r>
          </a:p>
        </p:txBody>
      </p:sp>
      <p:pic>
        <p:nvPicPr>
          <p:cNvPr id="16386" name="Content Placeholder 1" title="Lit Match Photograph"/>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2232" y="1827036"/>
            <a:ext cx="5340662" cy="3663361"/>
          </a:xfrm>
        </p:spPr>
      </p:pic>
    </p:spTree>
    <p:extLst>
      <p:ext uri="{BB962C8B-B14F-4D97-AF65-F5344CB8AC3E}">
        <p14:creationId xmlns:p14="http://schemas.microsoft.com/office/powerpoint/2010/main" val="2077191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9897</Words>
  <Application>Microsoft Office PowerPoint</Application>
  <PresentationFormat>On-screen Show (4:3)</PresentationFormat>
  <Paragraphs>575</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Helvetica</vt:lpstr>
      <vt:lpstr>Times</vt:lpstr>
      <vt:lpstr>Times New Roman</vt:lpstr>
      <vt:lpstr>ヒラギノ角ゴ Pro W3</vt:lpstr>
      <vt:lpstr>Retrospect</vt:lpstr>
      <vt:lpstr>Access and Equity: Module 2</vt:lpstr>
      <vt:lpstr>Module Overview and Learning Outcomes</vt:lpstr>
      <vt:lpstr>Alignment with NAGC Standards</vt:lpstr>
      <vt:lpstr>Module Objectives</vt:lpstr>
      <vt:lpstr>Access and Equity</vt:lpstr>
      <vt:lpstr>Washington State Definition</vt:lpstr>
      <vt:lpstr>055 – Assessment Process for Selection as Highly Capable Student. </vt:lpstr>
      <vt:lpstr>Key Questions</vt:lpstr>
      <vt:lpstr>Key Understandings about Identification </vt:lpstr>
      <vt:lpstr>WAC Addressing Identification Procedures (28A.185.030 )</vt:lpstr>
      <vt:lpstr>Multidisciplinary Committee</vt:lpstr>
      <vt:lpstr>Multiple – Many </vt:lpstr>
      <vt:lpstr>Equal Access Begins with Referral</vt:lpstr>
      <vt:lpstr>Equal Access in Assessment</vt:lpstr>
      <vt:lpstr>Standardized Instruments</vt:lpstr>
      <vt:lpstr>Different Assessment Categories</vt:lpstr>
      <vt:lpstr>Other Sources of Information</vt:lpstr>
      <vt:lpstr>Stop and Pause: Read</vt:lpstr>
      <vt:lpstr>Activity 1: Reflection – Multiple Sources of Data</vt:lpstr>
      <vt:lpstr>What to Look for in a Test </vt:lpstr>
      <vt:lpstr>Testing and Measurements Properties </vt:lpstr>
      <vt:lpstr>Nondiscrimination in the Use of Tests WAC 392-170-060 </vt:lpstr>
      <vt:lpstr>Testing and Measurements Properties </vt:lpstr>
      <vt:lpstr>Why Do Norms Matter? </vt:lpstr>
      <vt:lpstr>Some Identification Considerations</vt:lpstr>
      <vt:lpstr>Some Important Information on Testing</vt:lpstr>
      <vt:lpstr>When Using Multiple Criteria, Scores Should be Normalized for Comparison Purposes</vt:lpstr>
      <vt:lpstr>Considerations for Using  Multiple Measures for Gifted  Identification a Valid Approach</vt:lpstr>
      <vt:lpstr>Recommendations for Using  Standardized Assessments</vt:lpstr>
      <vt:lpstr>Activity 2: Reflection – Understanding Psychometrics</vt:lpstr>
      <vt:lpstr>Teacher Perspectives:  Using Teacher Rating Scales</vt:lpstr>
      <vt:lpstr>Scales for Rating the Behavioral  Characteristics of Superior Students (SRBCSS)</vt:lpstr>
      <vt:lpstr>Gifted Rating Scales (GRS)</vt:lpstr>
      <vt:lpstr>Gifted Rating Scales (GRS) Example Items </vt:lpstr>
      <vt:lpstr>Scales for Identifying Gifted Students (SIGS)</vt:lpstr>
      <vt:lpstr>Selection Phase – Using Multiple Criteria </vt:lpstr>
      <vt:lpstr>Recommendations for using Multiple Criteria: Building a Student Profile</vt:lpstr>
      <vt:lpstr>Gifted Education Texts</vt:lpstr>
      <vt:lpstr>Take Action</vt:lpstr>
      <vt:lpstr>Credits</vt:lpstr>
      <vt:lpstr>Lead Author Bio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the Uses of Multiple Criteria, Part 1, 2016</dc:title>
  <dc:subject>HiCapPlus - A Deep Dive into the Uses of Multiple Criteria</dc:subject>
  <dc:creator>Jann H. Leppien, Ph.D. / In Partnership with OSPI</dc:creator>
  <cp:keywords>Highly Capable, HiCapPlus, multiple criteria, deep dive, criteria</cp:keywords>
  <cp:lastModifiedBy>Ben King</cp:lastModifiedBy>
  <cp:revision>22</cp:revision>
  <dcterms:created xsi:type="dcterms:W3CDTF">2016-09-20T21:46:29Z</dcterms:created>
  <dcterms:modified xsi:type="dcterms:W3CDTF">2017-12-14T00:44:54Z</dcterms:modified>
  <cp:category>Professional Development</cp:category>
</cp:coreProperties>
</file>